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-13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6.01.19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359897"/>
            <a:ext cx="7406640" cy="2041557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660066"/>
                </a:solidFill>
              </a:rPr>
              <a:t>TÜRK DIŞ POLİTİKASI (</a:t>
            </a:r>
            <a:r>
              <a:rPr lang="en-US" sz="3600" dirty="0" err="1">
                <a:solidFill>
                  <a:srgbClr val="660066"/>
                </a:solidFill>
              </a:rPr>
              <a:t>Güz</a:t>
            </a:r>
            <a:r>
              <a:rPr lang="en-US" sz="3600" dirty="0">
                <a:solidFill>
                  <a:srgbClr val="660066"/>
                </a:solidFill>
              </a:rPr>
              <a:t> 2018)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1850063"/>
            <a:ext cx="7406640" cy="2618027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pPr algn="ctr"/>
            <a:endParaRPr lang="en-US" sz="2800" dirty="0" smtClean="0"/>
          </a:p>
          <a:p>
            <a:pPr algn="ctr"/>
            <a:r>
              <a:rPr lang="en-US" sz="2800" dirty="0" smtClean="0">
                <a:solidFill>
                  <a:srgbClr val="660066"/>
                </a:solidFill>
              </a:rPr>
              <a:t>10</a:t>
            </a:r>
            <a:r>
              <a:rPr lang="en-US" sz="2800" dirty="0" smtClean="0">
                <a:solidFill>
                  <a:srgbClr val="660066"/>
                </a:solidFill>
              </a:rPr>
              <a:t>. </a:t>
            </a:r>
            <a:r>
              <a:rPr lang="en-US" sz="2800" dirty="0" err="1" smtClean="0">
                <a:solidFill>
                  <a:srgbClr val="660066"/>
                </a:solidFill>
              </a:rPr>
              <a:t>Hafta</a:t>
            </a:r>
            <a:r>
              <a:rPr lang="en-US" sz="2800" dirty="0" smtClean="0">
                <a:solidFill>
                  <a:srgbClr val="660066"/>
                </a:solidFill>
              </a:rPr>
              <a:t>: </a:t>
            </a:r>
            <a:r>
              <a:rPr lang="tr-TR" sz="2800" dirty="0">
                <a:solidFill>
                  <a:srgbClr val="660066"/>
                </a:solidFill>
              </a:rPr>
              <a:t>Soğuk Savaş Sonrasında Yeni Dünya Düzeni ve Türkiye: 1990-2002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54111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/>
              <a:t>1990-2002 </a:t>
            </a:r>
            <a:r>
              <a:rPr lang="en-US" sz="3200" dirty="0" err="1"/>
              <a:t>D</a:t>
            </a:r>
            <a:r>
              <a:rPr lang="en-US" sz="3200" dirty="0" err="1" smtClean="0"/>
              <a:t>öneminde</a:t>
            </a:r>
            <a:r>
              <a:rPr lang="en-US" sz="3200" dirty="0" smtClean="0"/>
              <a:t> </a:t>
            </a:r>
            <a:r>
              <a:rPr lang="en-US" sz="3200" dirty="0" err="1" smtClean="0"/>
              <a:t>Yunanistan’la</a:t>
            </a:r>
            <a:r>
              <a:rPr lang="en-US" sz="3200" dirty="0" smtClean="0"/>
              <a:t> </a:t>
            </a:r>
            <a:r>
              <a:rPr lang="en-US" sz="3200" dirty="0" err="1" smtClean="0"/>
              <a:t>İlişkiler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/>
          </a:p>
          <a:p>
            <a:pPr>
              <a:buFont typeface="Wingdings" charset="2"/>
              <a:buChar char="u"/>
            </a:pPr>
            <a:r>
              <a:rPr lang="en-US" dirty="0"/>
              <a:t>İ</a:t>
            </a:r>
            <a:r>
              <a:rPr lang="en-US" dirty="0" smtClean="0"/>
              <a:t>lk </a:t>
            </a:r>
            <a:r>
              <a:rPr lang="en-US" dirty="0" err="1" smtClean="0"/>
              <a:t>Yakınlaşma</a:t>
            </a:r>
            <a:r>
              <a:rPr lang="en-US" dirty="0" smtClean="0"/>
              <a:t> </a:t>
            </a:r>
            <a:r>
              <a:rPr lang="en-US" dirty="0" err="1" smtClean="0"/>
              <a:t>Adımları</a:t>
            </a:r>
            <a:r>
              <a:rPr lang="en-US" dirty="0" smtClean="0"/>
              <a:t> (1990-1993)</a:t>
            </a:r>
          </a:p>
          <a:p>
            <a:pPr>
              <a:buFont typeface="Wingdings" charset="2"/>
              <a:buChar char="u"/>
            </a:pPr>
            <a:r>
              <a:rPr lang="en-US" dirty="0" err="1" smtClean="0"/>
              <a:t>Kıbrıs</a:t>
            </a:r>
            <a:r>
              <a:rPr lang="en-US" dirty="0" smtClean="0"/>
              <a:t> </a:t>
            </a:r>
            <a:r>
              <a:rPr lang="en-US" dirty="0" err="1" smtClean="0"/>
              <a:t>Gelişmeleri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Yeniden</a:t>
            </a:r>
            <a:r>
              <a:rPr lang="en-US" dirty="0" smtClean="0"/>
              <a:t> </a:t>
            </a:r>
            <a:r>
              <a:rPr lang="en-US" dirty="0" err="1" smtClean="0"/>
              <a:t>Sertleşme</a:t>
            </a:r>
            <a:r>
              <a:rPr lang="en-US" dirty="0" smtClean="0"/>
              <a:t> (1993-1995)</a:t>
            </a:r>
          </a:p>
          <a:p>
            <a:pPr>
              <a:buFont typeface="Wingdings" charset="2"/>
              <a:buChar char="u"/>
            </a:pPr>
            <a:r>
              <a:rPr lang="en-US" dirty="0" err="1" smtClean="0"/>
              <a:t>Bunalımlardan</a:t>
            </a:r>
            <a:r>
              <a:rPr lang="en-US" dirty="0" smtClean="0"/>
              <a:t> </a:t>
            </a:r>
            <a:r>
              <a:rPr lang="en-US" dirty="0" err="1" smtClean="0"/>
              <a:t>Dostluğa</a:t>
            </a:r>
            <a:r>
              <a:rPr lang="en-US" dirty="0" smtClean="0"/>
              <a:t> (1996-2000)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/>
              <a:t>K</a:t>
            </a:r>
            <a:r>
              <a:rPr lang="en-US" dirty="0" err="1" smtClean="0"/>
              <a:t>ardak</a:t>
            </a:r>
            <a:r>
              <a:rPr lang="en-US" dirty="0" smtClean="0"/>
              <a:t> </a:t>
            </a:r>
            <a:r>
              <a:rPr lang="en-US" dirty="0" err="1" smtClean="0"/>
              <a:t>krizi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Öcalan</a:t>
            </a:r>
            <a:r>
              <a:rPr lang="en-US" dirty="0" smtClean="0"/>
              <a:t> </a:t>
            </a:r>
            <a:r>
              <a:rPr lang="en-US" dirty="0" err="1" smtClean="0"/>
              <a:t>bunalımı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-1999 </a:t>
            </a:r>
            <a:r>
              <a:rPr lang="en-US" dirty="0" err="1" smtClean="0"/>
              <a:t>Depremi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ilişkilerde</a:t>
            </a:r>
            <a:r>
              <a:rPr lang="en-US" dirty="0" smtClean="0"/>
              <a:t> </a:t>
            </a:r>
            <a:r>
              <a:rPr lang="en-US" dirty="0" err="1" smtClean="0"/>
              <a:t>yumuşama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5084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1990-2002 </a:t>
            </a:r>
            <a:r>
              <a:rPr lang="en-US" sz="3200" dirty="0" err="1"/>
              <a:t>Döneminde</a:t>
            </a:r>
            <a:r>
              <a:rPr lang="en-US" sz="3200" dirty="0"/>
              <a:t> </a:t>
            </a:r>
            <a:r>
              <a:rPr lang="en-US" sz="3200" dirty="0" err="1" smtClean="0"/>
              <a:t>Balkanlarla</a:t>
            </a:r>
            <a:r>
              <a:rPr lang="en-US" sz="3200" dirty="0" smtClean="0"/>
              <a:t> </a:t>
            </a:r>
            <a:r>
              <a:rPr lang="en-US" sz="3200" dirty="0" err="1"/>
              <a:t>İlişkiler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Bulgaristan’da</a:t>
            </a:r>
            <a:r>
              <a:rPr lang="en-US" dirty="0" smtClean="0"/>
              <a:t> </a:t>
            </a:r>
            <a:r>
              <a:rPr lang="en-US" dirty="0" err="1" smtClean="0"/>
              <a:t>Rejim</a:t>
            </a:r>
            <a:r>
              <a:rPr lang="en-US" dirty="0" smtClean="0"/>
              <a:t> </a:t>
            </a:r>
            <a:r>
              <a:rPr lang="en-US" dirty="0" err="1" smtClean="0"/>
              <a:t>değişikliği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Türk-Bulgar</a:t>
            </a:r>
            <a:r>
              <a:rPr lang="en-US" dirty="0" smtClean="0"/>
              <a:t> </a:t>
            </a:r>
            <a:r>
              <a:rPr lang="en-US" dirty="0" err="1" smtClean="0"/>
              <a:t>İlişkileri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Yugoslavya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Bosna</a:t>
            </a:r>
            <a:r>
              <a:rPr lang="en-US" dirty="0" smtClean="0"/>
              <a:t> </a:t>
            </a:r>
            <a:r>
              <a:rPr lang="en-US" dirty="0" err="1" smtClean="0"/>
              <a:t>Savaşı</a:t>
            </a:r>
            <a:r>
              <a:rPr lang="en-US" dirty="0" smtClean="0"/>
              <a:t> </a:t>
            </a:r>
            <a:r>
              <a:rPr lang="en-US" dirty="0" err="1" smtClean="0"/>
              <a:t>sırasındaki</a:t>
            </a:r>
            <a:r>
              <a:rPr lang="en-US" dirty="0" smtClean="0"/>
              <a:t> </a:t>
            </a:r>
            <a:r>
              <a:rPr lang="en-US" dirty="0" err="1" smtClean="0"/>
              <a:t>aktif</a:t>
            </a:r>
            <a:r>
              <a:rPr lang="en-US" dirty="0" smtClean="0"/>
              <a:t> </a:t>
            </a:r>
            <a:r>
              <a:rPr lang="en-US" dirty="0" err="1" smtClean="0"/>
              <a:t>diplomasisi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Kosova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784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1990-2002 </a:t>
            </a:r>
            <a:r>
              <a:rPr lang="en-US" sz="3200" dirty="0" err="1"/>
              <a:t>Döneminde</a:t>
            </a:r>
            <a:r>
              <a:rPr lang="en-US" sz="3200" dirty="0"/>
              <a:t> </a:t>
            </a:r>
            <a:r>
              <a:rPr lang="en-US" sz="3200" dirty="0" err="1" smtClean="0"/>
              <a:t>Rusya</a:t>
            </a:r>
            <a:r>
              <a:rPr lang="en-US" sz="3200" dirty="0" smtClean="0"/>
              <a:t> </a:t>
            </a:r>
            <a:r>
              <a:rPr lang="en-US" sz="3200" dirty="0" err="1" smtClean="0"/>
              <a:t>Federasyonu’yla</a:t>
            </a:r>
            <a:r>
              <a:rPr lang="en-US" sz="3200" dirty="0" smtClean="0"/>
              <a:t> </a:t>
            </a:r>
            <a:r>
              <a:rPr lang="en-US" sz="3200" dirty="0" err="1"/>
              <a:t>İlişkiler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SSCB’den</a:t>
            </a:r>
            <a:r>
              <a:rPr lang="en-US" dirty="0" smtClean="0"/>
              <a:t> </a:t>
            </a:r>
            <a:r>
              <a:rPr lang="en-US" dirty="0" err="1" smtClean="0"/>
              <a:t>Rusya</a:t>
            </a:r>
            <a:r>
              <a:rPr lang="en-US" dirty="0" smtClean="0"/>
              <a:t> </a:t>
            </a:r>
            <a:r>
              <a:rPr lang="en-US" dirty="0" err="1" smtClean="0"/>
              <a:t>Federasyonu’na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Türkiye-Rusya</a:t>
            </a:r>
            <a:r>
              <a:rPr lang="en-US" dirty="0" smtClean="0"/>
              <a:t> </a:t>
            </a:r>
            <a:r>
              <a:rPr lang="en-US" dirty="0" err="1" smtClean="0"/>
              <a:t>Arasındaki</a:t>
            </a:r>
            <a:r>
              <a:rPr lang="en-US" dirty="0" smtClean="0"/>
              <a:t> </a:t>
            </a:r>
            <a:r>
              <a:rPr lang="en-US" dirty="0" err="1"/>
              <a:t>S</a:t>
            </a:r>
            <a:r>
              <a:rPr lang="en-US" dirty="0" err="1" smtClean="0"/>
              <a:t>orunlu</a:t>
            </a:r>
            <a:r>
              <a:rPr lang="en-US" dirty="0" smtClean="0"/>
              <a:t> </a:t>
            </a:r>
            <a:r>
              <a:rPr lang="en-US" dirty="0" err="1" smtClean="0"/>
              <a:t>Alanlar</a:t>
            </a:r>
            <a:endParaRPr lang="en-US" dirty="0" smtClean="0"/>
          </a:p>
          <a:p>
            <a:pPr marL="82296" indent="0">
              <a:buNone/>
            </a:pPr>
            <a:r>
              <a:rPr lang="en-US" dirty="0"/>
              <a:t>-</a:t>
            </a:r>
            <a:r>
              <a:rPr lang="en-US" dirty="0" err="1" smtClean="0"/>
              <a:t>Orta</a:t>
            </a:r>
            <a:r>
              <a:rPr lang="en-US" dirty="0" smtClean="0"/>
              <a:t> </a:t>
            </a:r>
            <a:r>
              <a:rPr lang="en-US" dirty="0" err="1" smtClean="0"/>
              <a:t>Asya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Balkanlar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Kafkaslar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Çeçenya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PKK </a:t>
            </a:r>
            <a:r>
              <a:rPr lang="en-US" dirty="0" err="1" smtClean="0"/>
              <a:t>sorunları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Gelişen</a:t>
            </a:r>
            <a:r>
              <a:rPr lang="en-US" dirty="0" smtClean="0"/>
              <a:t> </a:t>
            </a:r>
            <a:r>
              <a:rPr lang="en-US" dirty="0" err="1" smtClean="0"/>
              <a:t>İşbirliği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6296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1990-2002 </a:t>
            </a:r>
            <a:r>
              <a:rPr lang="en-US" sz="3200" dirty="0" err="1"/>
              <a:t>Döneminde</a:t>
            </a:r>
            <a:r>
              <a:rPr lang="en-US" sz="3200" dirty="0"/>
              <a:t> </a:t>
            </a:r>
            <a:r>
              <a:rPr lang="en-US" sz="3200" dirty="0" err="1" smtClean="0"/>
              <a:t>Arap</a:t>
            </a:r>
            <a:r>
              <a:rPr lang="en-US" sz="3200" dirty="0" smtClean="0"/>
              <a:t> </a:t>
            </a:r>
            <a:r>
              <a:rPr lang="en-US" sz="3200" dirty="0" err="1" smtClean="0"/>
              <a:t>Devletleriyle</a:t>
            </a:r>
            <a:r>
              <a:rPr lang="en-US" sz="3200" dirty="0" smtClean="0"/>
              <a:t> </a:t>
            </a:r>
            <a:r>
              <a:rPr lang="en-US" sz="3200" dirty="0" err="1"/>
              <a:t>İlişkiler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Körfez</a:t>
            </a:r>
            <a:r>
              <a:rPr lang="en-US" dirty="0" smtClean="0"/>
              <a:t> </a:t>
            </a:r>
            <a:r>
              <a:rPr lang="en-US" dirty="0" err="1" smtClean="0"/>
              <a:t>Savaşı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Arap</a:t>
            </a:r>
            <a:r>
              <a:rPr lang="en-US" dirty="0" smtClean="0"/>
              <a:t> </a:t>
            </a:r>
            <a:r>
              <a:rPr lang="en-US" dirty="0" err="1" smtClean="0"/>
              <a:t>Devletleriyle</a:t>
            </a:r>
            <a:r>
              <a:rPr lang="en-US" dirty="0" smtClean="0"/>
              <a:t> </a:t>
            </a:r>
            <a:r>
              <a:rPr lang="en-US" dirty="0" err="1" smtClean="0"/>
              <a:t>İlişkileri</a:t>
            </a:r>
            <a:r>
              <a:rPr lang="en-US" dirty="0" smtClean="0"/>
              <a:t> </a:t>
            </a:r>
            <a:r>
              <a:rPr lang="en-US" dirty="0" err="1" smtClean="0"/>
              <a:t>Üzerindeki</a:t>
            </a:r>
            <a:r>
              <a:rPr lang="en-US" dirty="0" smtClean="0"/>
              <a:t> </a:t>
            </a:r>
            <a:r>
              <a:rPr lang="en-US" dirty="0" err="1" smtClean="0"/>
              <a:t>Etkisi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Kürt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Su </a:t>
            </a:r>
            <a:r>
              <a:rPr lang="en-US" dirty="0" err="1" smtClean="0"/>
              <a:t>Sorunları</a:t>
            </a:r>
            <a:r>
              <a:rPr lang="en-US" dirty="0" smtClean="0"/>
              <a:t> </a:t>
            </a:r>
            <a:r>
              <a:rPr lang="en-US" dirty="0" err="1" smtClean="0"/>
              <a:t>Çerçevesinde</a:t>
            </a:r>
            <a:r>
              <a:rPr lang="en-US" dirty="0" smtClean="0"/>
              <a:t> </a:t>
            </a:r>
            <a:r>
              <a:rPr lang="en-US" dirty="0" err="1" smtClean="0"/>
              <a:t>Türkiye-Irak-Suriye</a:t>
            </a:r>
            <a:r>
              <a:rPr lang="en-US" dirty="0" smtClean="0"/>
              <a:t> </a:t>
            </a:r>
            <a:r>
              <a:rPr lang="en-US" dirty="0" err="1" smtClean="0"/>
              <a:t>İlişkileri</a:t>
            </a:r>
            <a:r>
              <a:rPr lang="en-US" dirty="0" smtClean="0"/>
              <a:t> (1990-1995)</a:t>
            </a:r>
          </a:p>
          <a:p>
            <a:pPr>
              <a:buFont typeface="Wingdings" charset="2"/>
              <a:buChar char="u"/>
            </a:pPr>
            <a:r>
              <a:rPr lang="en-US" dirty="0" err="1" smtClean="0"/>
              <a:t>Refahyol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Değişmeyen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r>
              <a:rPr lang="en-US" dirty="0" smtClean="0"/>
              <a:t> (1996-1997)</a:t>
            </a:r>
          </a:p>
          <a:p>
            <a:pPr>
              <a:buFont typeface="Wingdings" charset="2"/>
              <a:buChar char="u"/>
            </a:pPr>
            <a:r>
              <a:rPr lang="en-US" dirty="0" smtClean="0"/>
              <a:t>28 </a:t>
            </a:r>
            <a:r>
              <a:rPr lang="en-US" dirty="0" err="1" smtClean="0"/>
              <a:t>Şubat</a:t>
            </a:r>
            <a:r>
              <a:rPr lang="en-US" dirty="0" smtClean="0"/>
              <a:t> </a:t>
            </a:r>
            <a:r>
              <a:rPr lang="en-US" dirty="0" err="1" smtClean="0"/>
              <a:t>Süreci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Öcalan’ın</a:t>
            </a:r>
            <a:r>
              <a:rPr lang="en-US" dirty="0" smtClean="0"/>
              <a:t> </a:t>
            </a:r>
            <a:r>
              <a:rPr lang="en-US" dirty="0" err="1" smtClean="0"/>
              <a:t>Yakalanması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Suriye’yle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Çatışmadan</a:t>
            </a:r>
            <a:r>
              <a:rPr lang="en-US" dirty="0" smtClean="0"/>
              <a:t> </a:t>
            </a:r>
            <a:r>
              <a:rPr lang="en-US" dirty="0" err="1" smtClean="0"/>
              <a:t>normalleşmeye</a:t>
            </a:r>
            <a:r>
              <a:rPr lang="en-US" dirty="0" smtClean="0"/>
              <a:t>: Adana </a:t>
            </a:r>
            <a:r>
              <a:rPr lang="en-US" dirty="0" err="1" smtClean="0"/>
              <a:t>Mutabakatı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9023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1990-2002 </a:t>
            </a:r>
            <a:r>
              <a:rPr lang="en-US" sz="3200" dirty="0" err="1"/>
              <a:t>Döneminde</a:t>
            </a:r>
            <a:r>
              <a:rPr lang="en-US" sz="3200" dirty="0"/>
              <a:t> </a:t>
            </a:r>
            <a:r>
              <a:rPr lang="en-US" sz="3200" dirty="0" err="1" smtClean="0"/>
              <a:t>Arap</a:t>
            </a:r>
            <a:r>
              <a:rPr lang="en-US" sz="3200" dirty="0" smtClean="0"/>
              <a:t> </a:t>
            </a:r>
            <a:r>
              <a:rPr lang="en-US" sz="3200" dirty="0" err="1" smtClean="0"/>
              <a:t>Olmayan</a:t>
            </a:r>
            <a:r>
              <a:rPr lang="en-US" sz="3200" dirty="0" smtClean="0"/>
              <a:t> </a:t>
            </a:r>
            <a:r>
              <a:rPr lang="en-US" sz="3200" dirty="0" err="1" smtClean="0"/>
              <a:t>Devletlerle</a:t>
            </a:r>
            <a:r>
              <a:rPr lang="en-US" sz="3200" dirty="0" smtClean="0"/>
              <a:t> </a:t>
            </a:r>
            <a:r>
              <a:rPr lang="en-US" sz="3200" dirty="0" err="1"/>
              <a:t>İlişkiler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/>
          </a:p>
          <a:p>
            <a:pPr>
              <a:buFont typeface="Wingdings" charset="2"/>
              <a:buChar char="u"/>
            </a:pPr>
            <a:r>
              <a:rPr lang="en-US" dirty="0" err="1" smtClean="0"/>
              <a:t>İsrail’le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İlişkilerde</a:t>
            </a:r>
            <a:r>
              <a:rPr lang="en-US" dirty="0" smtClean="0"/>
              <a:t> </a:t>
            </a:r>
            <a:r>
              <a:rPr lang="en-US" dirty="0" err="1" smtClean="0"/>
              <a:t>canlanma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Türkiye-İsrail</a:t>
            </a:r>
            <a:r>
              <a:rPr lang="en-US" dirty="0" smtClean="0"/>
              <a:t> </a:t>
            </a:r>
            <a:r>
              <a:rPr lang="en-US" dirty="0" err="1" smtClean="0"/>
              <a:t>İşbirliği</a:t>
            </a:r>
            <a:r>
              <a:rPr lang="en-US" dirty="0" smtClean="0"/>
              <a:t>: </a:t>
            </a:r>
            <a:r>
              <a:rPr lang="en-US" dirty="0" err="1" smtClean="0"/>
              <a:t>askeri</a:t>
            </a:r>
            <a:r>
              <a:rPr lang="en-US" dirty="0" smtClean="0"/>
              <a:t>,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ticari</a:t>
            </a:r>
            <a:r>
              <a:rPr lang="en-US" dirty="0" smtClean="0"/>
              <a:t> </a:t>
            </a:r>
            <a:r>
              <a:rPr lang="en-US" dirty="0" err="1" smtClean="0"/>
              <a:t>ilişkilerde</a:t>
            </a:r>
            <a:r>
              <a:rPr lang="en-US" dirty="0" smtClean="0"/>
              <a:t> </a:t>
            </a:r>
            <a:r>
              <a:rPr lang="en-US" dirty="0" err="1" smtClean="0"/>
              <a:t>artış</a:t>
            </a:r>
            <a:endParaRPr lang="en-US" dirty="0"/>
          </a:p>
          <a:p>
            <a:pPr marL="82296" indent="0">
              <a:buNone/>
            </a:pPr>
            <a:r>
              <a:rPr lang="en-US" dirty="0" smtClean="0"/>
              <a:t>-2000’den </a:t>
            </a:r>
            <a:r>
              <a:rPr lang="en-US" dirty="0" err="1" smtClean="0"/>
              <a:t>itibaren</a:t>
            </a:r>
            <a:r>
              <a:rPr lang="en-US" dirty="0" smtClean="0"/>
              <a:t> </a:t>
            </a:r>
            <a:r>
              <a:rPr lang="en-US" dirty="0" err="1" smtClean="0"/>
              <a:t>Türkiye-İsrail</a:t>
            </a:r>
            <a:r>
              <a:rPr lang="en-US" dirty="0" smtClean="0"/>
              <a:t> </a:t>
            </a:r>
            <a:r>
              <a:rPr lang="en-US" dirty="0" err="1" smtClean="0"/>
              <a:t>ilişkilerinde</a:t>
            </a:r>
            <a:r>
              <a:rPr lang="en-US" dirty="0" smtClean="0"/>
              <a:t> </a:t>
            </a:r>
            <a:r>
              <a:rPr lang="en-US" dirty="0" err="1" smtClean="0"/>
              <a:t>durgunluğun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çıkması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2297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1990-2002 </a:t>
            </a:r>
            <a:r>
              <a:rPr lang="en-US" sz="3200" dirty="0" err="1"/>
              <a:t>Döneminde</a:t>
            </a:r>
            <a:r>
              <a:rPr lang="en-US" sz="3200" dirty="0"/>
              <a:t> </a:t>
            </a:r>
            <a:r>
              <a:rPr lang="en-US" sz="3200" dirty="0" err="1"/>
              <a:t>Arap</a:t>
            </a:r>
            <a:r>
              <a:rPr lang="en-US" sz="3200" dirty="0"/>
              <a:t> </a:t>
            </a:r>
            <a:r>
              <a:rPr lang="en-US" sz="3200" dirty="0" err="1"/>
              <a:t>Olmayan</a:t>
            </a:r>
            <a:r>
              <a:rPr lang="en-US" sz="3200" dirty="0"/>
              <a:t> </a:t>
            </a:r>
            <a:r>
              <a:rPr lang="en-US" sz="3200" dirty="0" err="1"/>
              <a:t>Devletlerle</a:t>
            </a:r>
            <a:r>
              <a:rPr lang="en-US" sz="3200" dirty="0"/>
              <a:t> </a:t>
            </a:r>
            <a:r>
              <a:rPr lang="en-US" sz="3200" dirty="0" err="1"/>
              <a:t>İlişkiler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smtClean="0"/>
          </a:p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İran’la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Siyasi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r>
              <a:rPr lang="en-US" dirty="0" smtClean="0"/>
              <a:t>: </a:t>
            </a:r>
            <a:r>
              <a:rPr lang="en-US" dirty="0" err="1" smtClean="0"/>
              <a:t>İdeolojik</a:t>
            </a:r>
            <a:r>
              <a:rPr lang="en-US" dirty="0" smtClean="0"/>
              <a:t> </a:t>
            </a:r>
            <a:r>
              <a:rPr lang="en-US" dirty="0" err="1" smtClean="0"/>
              <a:t>çatışma</a:t>
            </a:r>
            <a:r>
              <a:rPr lang="en-US" dirty="0" smtClean="0"/>
              <a:t>, PKK </a:t>
            </a:r>
            <a:r>
              <a:rPr lang="en-US" dirty="0" err="1" smtClean="0"/>
              <a:t>faktörü</a:t>
            </a:r>
            <a:r>
              <a:rPr lang="en-US" dirty="0" smtClean="0"/>
              <a:t>, </a:t>
            </a:r>
            <a:r>
              <a:rPr lang="en-US" dirty="0" err="1" smtClean="0"/>
              <a:t>Kafkasya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Orta</a:t>
            </a:r>
            <a:r>
              <a:rPr lang="en-US" dirty="0" smtClean="0"/>
              <a:t> </a:t>
            </a:r>
            <a:r>
              <a:rPr lang="en-US" dirty="0" err="1" smtClean="0"/>
              <a:t>Asya’da</a:t>
            </a:r>
            <a:r>
              <a:rPr lang="en-US" dirty="0" smtClean="0"/>
              <a:t> </a:t>
            </a:r>
            <a:r>
              <a:rPr lang="en-US" dirty="0" err="1" smtClean="0"/>
              <a:t>rekabet</a:t>
            </a:r>
            <a:r>
              <a:rPr lang="en-US" dirty="0" smtClean="0"/>
              <a:t>, </a:t>
            </a:r>
            <a:r>
              <a:rPr lang="en-US" dirty="0" err="1" smtClean="0"/>
              <a:t>Irak’ta</a:t>
            </a:r>
            <a:r>
              <a:rPr lang="en-US" dirty="0" smtClean="0"/>
              <a:t> </a:t>
            </a:r>
            <a:r>
              <a:rPr lang="en-US" dirty="0" err="1" smtClean="0"/>
              <a:t>belirsizlik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6877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660066"/>
                </a:solidFill>
              </a:rPr>
              <a:t>Dönemin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Bilançosu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Ortam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Dinamikler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Küreselleşme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düzen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düzen</a:t>
            </a:r>
            <a:endParaRPr lang="en-US" dirty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SSCB’nin</a:t>
            </a:r>
            <a:r>
              <a:rPr lang="en-US" dirty="0" smtClean="0"/>
              <a:t> </a:t>
            </a:r>
            <a:r>
              <a:rPr lang="en-US" dirty="0" err="1" smtClean="0"/>
              <a:t>çöküşü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Doğu</a:t>
            </a:r>
            <a:r>
              <a:rPr lang="en-US" dirty="0" smtClean="0"/>
              <a:t> </a:t>
            </a:r>
            <a:r>
              <a:rPr lang="en-US" dirty="0" err="1" smtClean="0"/>
              <a:t>Bloğunun</a:t>
            </a:r>
            <a:r>
              <a:rPr lang="en-US" dirty="0" smtClean="0"/>
              <a:t> </a:t>
            </a:r>
            <a:r>
              <a:rPr lang="en-US" dirty="0" err="1" smtClean="0"/>
              <a:t>dağılması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-”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Dünya</a:t>
            </a:r>
            <a:r>
              <a:rPr lang="en-US" dirty="0" smtClean="0"/>
              <a:t> </a:t>
            </a:r>
            <a:r>
              <a:rPr lang="en-US" dirty="0" err="1" smtClean="0"/>
              <a:t>Düzeni</a:t>
            </a:r>
            <a:r>
              <a:rPr lang="en-US" dirty="0" smtClean="0"/>
              <a:t>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5526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Dönemin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Bilançosu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İç</a:t>
            </a:r>
            <a:r>
              <a:rPr lang="en-US" dirty="0" smtClean="0"/>
              <a:t> </a:t>
            </a:r>
            <a:r>
              <a:rPr lang="en-US" dirty="0" err="1" smtClean="0"/>
              <a:t>Ortam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Dinamikler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Ekonomi</a:t>
            </a:r>
            <a:r>
              <a:rPr lang="en-US" dirty="0" smtClean="0"/>
              <a:t>: </a:t>
            </a:r>
            <a:r>
              <a:rPr lang="en-US" dirty="0" err="1" smtClean="0"/>
              <a:t>Yapısal</a:t>
            </a:r>
            <a:r>
              <a:rPr lang="en-US" dirty="0" smtClean="0"/>
              <a:t> </a:t>
            </a:r>
            <a:r>
              <a:rPr lang="en-US" dirty="0" err="1" smtClean="0"/>
              <a:t>uyum</a:t>
            </a:r>
            <a:r>
              <a:rPr lang="en-US" dirty="0" smtClean="0"/>
              <a:t> </a:t>
            </a:r>
            <a:r>
              <a:rPr lang="en-US" dirty="0" err="1" smtClean="0"/>
              <a:t>programı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özelleştirmeler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Siyaset</a:t>
            </a:r>
            <a:r>
              <a:rPr lang="en-US" dirty="0" smtClean="0"/>
              <a:t>: </a:t>
            </a:r>
            <a:r>
              <a:rPr lang="en-US" dirty="0" err="1" smtClean="0"/>
              <a:t>İslamcılık</a:t>
            </a:r>
            <a:r>
              <a:rPr lang="en-US" dirty="0" smtClean="0"/>
              <a:t>, </a:t>
            </a:r>
            <a:r>
              <a:rPr lang="en-US" dirty="0" err="1" smtClean="0"/>
              <a:t>Kürt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“</a:t>
            </a:r>
            <a:r>
              <a:rPr lang="en-US" dirty="0" err="1" smtClean="0"/>
              <a:t>Derin</a:t>
            </a:r>
            <a:r>
              <a:rPr lang="en-US" dirty="0" smtClean="0"/>
              <a:t> </a:t>
            </a:r>
            <a:r>
              <a:rPr lang="en-US" dirty="0" err="1" smtClean="0"/>
              <a:t>Devlet</a:t>
            </a:r>
            <a:r>
              <a:rPr lang="en-US" dirty="0" smtClean="0"/>
              <a:t>”, 28 </a:t>
            </a:r>
            <a:r>
              <a:rPr lang="en-US" dirty="0" err="1" smtClean="0"/>
              <a:t>Şubat</a:t>
            </a:r>
            <a:r>
              <a:rPr lang="en-US" dirty="0" smtClean="0"/>
              <a:t>, </a:t>
            </a:r>
            <a:r>
              <a:rPr lang="en-US" dirty="0" err="1" smtClean="0"/>
              <a:t>ordunun</a:t>
            </a:r>
            <a:r>
              <a:rPr lang="en-US" dirty="0" smtClean="0"/>
              <a:t> 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alandaki</a:t>
            </a:r>
            <a:r>
              <a:rPr lang="en-US" dirty="0" smtClean="0"/>
              <a:t> </a:t>
            </a:r>
            <a:r>
              <a:rPr lang="en-US" dirty="0" err="1" smtClean="0"/>
              <a:t>ağırlığı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91545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Dönemin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Bilançosu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Dönemin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 smtClean="0"/>
              <a:t>borç</a:t>
            </a:r>
            <a:r>
              <a:rPr lang="en-US" dirty="0" smtClean="0"/>
              <a:t> </a:t>
            </a:r>
            <a:r>
              <a:rPr lang="en-US" dirty="0" err="1" smtClean="0"/>
              <a:t>sarmalında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AB’yle</a:t>
            </a:r>
            <a:r>
              <a:rPr lang="en-US" dirty="0" smtClean="0"/>
              <a:t> </a:t>
            </a:r>
            <a:r>
              <a:rPr lang="en-US" dirty="0" err="1" smtClean="0"/>
              <a:t>eşitsiz</a:t>
            </a:r>
            <a:r>
              <a:rPr lang="en-US" dirty="0" smtClean="0"/>
              <a:t> </a:t>
            </a:r>
            <a:r>
              <a:rPr lang="en-US" dirty="0" err="1" smtClean="0"/>
              <a:t>ilişki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ABD’yle</a:t>
            </a:r>
            <a:r>
              <a:rPr lang="en-US" dirty="0" smtClean="0"/>
              <a:t> </a:t>
            </a:r>
            <a:r>
              <a:rPr lang="en-US" dirty="0" err="1" smtClean="0"/>
              <a:t>işbirliği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İnsan</a:t>
            </a:r>
            <a:r>
              <a:rPr lang="en-US" dirty="0" smtClean="0"/>
              <a:t> </a:t>
            </a:r>
            <a:r>
              <a:rPr lang="en-US" dirty="0" err="1" smtClean="0"/>
              <a:t>hakları</a:t>
            </a:r>
            <a:r>
              <a:rPr lang="en-US" dirty="0" smtClean="0"/>
              <a:t>, </a:t>
            </a:r>
            <a:r>
              <a:rPr lang="en-US" dirty="0" err="1" smtClean="0"/>
              <a:t>Kürt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/>
              <a:t>E</a:t>
            </a:r>
            <a:r>
              <a:rPr lang="en-US" dirty="0" err="1" smtClean="0"/>
              <a:t>rmeni</a:t>
            </a:r>
            <a:r>
              <a:rPr lang="en-US" dirty="0" smtClean="0"/>
              <a:t> </a:t>
            </a:r>
            <a:r>
              <a:rPr lang="en-US" dirty="0" err="1" smtClean="0"/>
              <a:t>sorunları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-”</a:t>
            </a:r>
            <a:r>
              <a:rPr lang="en-US" dirty="0" err="1" smtClean="0"/>
              <a:t>Sevr</a:t>
            </a:r>
            <a:r>
              <a:rPr lang="en-US" dirty="0" smtClean="0"/>
              <a:t> </a:t>
            </a:r>
            <a:r>
              <a:rPr lang="en-US" dirty="0" err="1" smtClean="0"/>
              <a:t>sendromu</a:t>
            </a:r>
            <a:r>
              <a:rPr lang="en-US" dirty="0" smtClean="0"/>
              <a:t>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18244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/>
              <a:t>1990-2002 </a:t>
            </a:r>
            <a:r>
              <a:rPr lang="en-US" sz="3200" dirty="0" err="1" smtClean="0"/>
              <a:t>Döneminde</a:t>
            </a:r>
            <a:r>
              <a:rPr lang="en-US" sz="3200" dirty="0" smtClean="0"/>
              <a:t> ABD </a:t>
            </a:r>
            <a:r>
              <a:rPr lang="en-US" sz="3200" dirty="0" err="1" smtClean="0"/>
              <a:t>ve</a:t>
            </a:r>
            <a:r>
              <a:rPr lang="en-US" sz="3200" dirty="0" smtClean="0"/>
              <a:t> </a:t>
            </a:r>
            <a:r>
              <a:rPr lang="en-US" sz="3200" dirty="0" err="1" smtClean="0"/>
              <a:t>NATO’yla</a:t>
            </a:r>
            <a:r>
              <a:rPr lang="en-US" sz="3200" dirty="0" smtClean="0"/>
              <a:t> </a:t>
            </a:r>
            <a:r>
              <a:rPr lang="en-US" sz="3200" dirty="0" err="1" smtClean="0"/>
              <a:t>İlişkiler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smtClean="0"/>
              <a:t>ABD-</a:t>
            </a:r>
            <a:r>
              <a:rPr lang="en-US" dirty="0" err="1" smtClean="0"/>
              <a:t>Türkiye</a:t>
            </a:r>
            <a:r>
              <a:rPr lang="en-US" dirty="0" smtClean="0"/>
              <a:t> </a:t>
            </a:r>
            <a:r>
              <a:rPr lang="en-US" dirty="0" err="1" smtClean="0"/>
              <a:t>İlişkilerinin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Çerçevesi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ABD’nin</a:t>
            </a:r>
            <a:r>
              <a:rPr lang="en-US" dirty="0" smtClean="0"/>
              <a:t> </a:t>
            </a:r>
            <a:r>
              <a:rPr lang="en-US" dirty="0" err="1" smtClean="0"/>
              <a:t>Küresel</a:t>
            </a:r>
            <a:r>
              <a:rPr lang="en-US" dirty="0" smtClean="0"/>
              <a:t> </a:t>
            </a:r>
            <a:r>
              <a:rPr lang="en-US" dirty="0" err="1" smtClean="0"/>
              <a:t>Stratejisinde</a:t>
            </a:r>
            <a:r>
              <a:rPr lang="en-US" dirty="0" smtClean="0"/>
              <a:t> 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Yeri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İttifak</a:t>
            </a:r>
            <a:r>
              <a:rPr lang="en-US" dirty="0" smtClean="0"/>
              <a:t> </a:t>
            </a:r>
            <a:r>
              <a:rPr lang="en-US" dirty="0" err="1"/>
              <a:t>İ</a:t>
            </a:r>
            <a:r>
              <a:rPr lang="en-US" dirty="0" err="1" smtClean="0"/>
              <a:t>lişkisinden</a:t>
            </a:r>
            <a:r>
              <a:rPr lang="en-US" dirty="0" smtClean="0"/>
              <a:t> “</a:t>
            </a:r>
            <a:r>
              <a:rPr lang="en-US" dirty="0" err="1" smtClean="0"/>
              <a:t>Güçlendirilmiş</a:t>
            </a:r>
            <a:r>
              <a:rPr lang="en-US" dirty="0" smtClean="0"/>
              <a:t> (</a:t>
            </a:r>
            <a:r>
              <a:rPr lang="en-US" dirty="0" err="1" smtClean="0"/>
              <a:t>Stratejik</a:t>
            </a:r>
            <a:r>
              <a:rPr lang="en-US" dirty="0" smtClean="0"/>
              <a:t>) </a:t>
            </a:r>
            <a:r>
              <a:rPr lang="en-US" dirty="0" err="1" smtClean="0"/>
              <a:t>Ortaklık”a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391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1990-2002 </a:t>
            </a:r>
            <a:r>
              <a:rPr lang="en-US" sz="3200" dirty="0" err="1"/>
              <a:t>Döneminde</a:t>
            </a:r>
            <a:r>
              <a:rPr lang="en-US" sz="3200" dirty="0"/>
              <a:t> ABD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NATO’yla</a:t>
            </a:r>
            <a:r>
              <a:rPr lang="en-US" sz="3200" dirty="0"/>
              <a:t> </a:t>
            </a:r>
            <a:r>
              <a:rPr lang="en-US" sz="3200" dirty="0" err="1"/>
              <a:t>İlişkiler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Türkiye</a:t>
            </a:r>
            <a:r>
              <a:rPr lang="en-US" dirty="0" smtClean="0"/>
              <a:t>-ABD </a:t>
            </a:r>
            <a:r>
              <a:rPr lang="en-US" dirty="0" err="1" smtClean="0"/>
              <a:t>İlişkilerinde</a:t>
            </a:r>
            <a:r>
              <a:rPr lang="en-US" dirty="0" smtClean="0"/>
              <a:t> </a:t>
            </a:r>
            <a:r>
              <a:rPr lang="en-US" dirty="0" err="1"/>
              <a:t>B</a:t>
            </a:r>
            <a:r>
              <a:rPr lang="en-US" dirty="0" err="1" smtClean="0"/>
              <a:t>ölgesel</a:t>
            </a:r>
            <a:r>
              <a:rPr lang="en-US" dirty="0" smtClean="0"/>
              <a:t> </a:t>
            </a:r>
            <a:r>
              <a:rPr lang="en-US" dirty="0" err="1" smtClean="0"/>
              <a:t>İşbirliği</a:t>
            </a:r>
            <a:r>
              <a:rPr lang="en-US" dirty="0" smtClean="0"/>
              <a:t> </a:t>
            </a:r>
            <a:r>
              <a:rPr lang="en-US" dirty="0" err="1" smtClean="0"/>
              <a:t>Alanları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/>
              <a:t>İ</a:t>
            </a:r>
            <a:r>
              <a:rPr lang="en-US" dirty="0" err="1" smtClean="0"/>
              <a:t>şbirliğinin</a:t>
            </a:r>
            <a:r>
              <a:rPr lang="en-US" dirty="0" smtClean="0"/>
              <a:t> </a:t>
            </a:r>
            <a:r>
              <a:rPr lang="en-US" dirty="0"/>
              <a:t>İ</a:t>
            </a:r>
            <a:r>
              <a:rPr lang="en-US" dirty="0" smtClean="0"/>
              <a:t>lk </a:t>
            </a:r>
            <a:r>
              <a:rPr lang="en-US" dirty="0" err="1" smtClean="0"/>
              <a:t>adımı</a:t>
            </a:r>
            <a:r>
              <a:rPr lang="en-US" dirty="0" smtClean="0"/>
              <a:t>: </a:t>
            </a:r>
            <a:r>
              <a:rPr lang="en-US" dirty="0" err="1" smtClean="0"/>
              <a:t>Körfez</a:t>
            </a:r>
            <a:r>
              <a:rPr lang="en-US" dirty="0" smtClean="0"/>
              <a:t> </a:t>
            </a:r>
            <a:r>
              <a:rPr lang="en-US" dirty="0" err="1" smtClean="0"/>
              <a:t>Savaşı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Körfez</a:t>
            </a:r>
            <a:r>
              <a:rPr lang="en-US" dirty="0" smtClean="0"/>
              <a:t> </a:t>
            </a:r>
            <a:r>
              <a:rPr lang="en-US" dirty="0" err="1" smtClean="0"/>
              <a:t>Savaşı’nın</a:t>
            </a:r>
            <a:r>
              <a:rPr lang="en-US" dirty="0" smtClean="0"/>
              <a:t> </a:t>
            </a:r>
            <a:r>
              <a:rPr lang="en-US" dirty="0" err="1" smtClean="0"/>
              <a:t>türk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politikasındaki</a:t>
            </a:r>
            <a:r>
              <a:rPr lang="en-US" dirty="0" smtClean="0"/>
              <a:t> </a:t>
            </a:r>
            <a:r>
              <a:rPr lang="en-US" dirty="0" err="1" smtClean="0"/>
              <a:t>önemi</a:t>
            </a:r>
            <a:r>
              <a:rPr lang="en-US" dirty="0" smtClean="0"/>
              <a:t>, </a:t>
            </a:r>
            <a:r>
              <a:rPr lang="en-US" dirty="0" err="1" smtClean="0"/>
              <a:t>Savaşın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r>
              <a:rPr lang="en-US" dirty="0" smtClean="0"/>
              <a:t> </a:t>
            </a:r>
            <a:r>
              <a:rPr lang="en-US" dirty="0" err="1" smtClean="0"/>
              <a:t>açısından</a:t>
            </a:r>
            <a:r>
              <a:rPr lang="en-US" dirty="0" smtClean="0"/>
              <a:t> </a:t>
            </a:r>
            <a:r>
              <a:rPr lang="en-US" dirty="0" err="1" smtClean="0"/>
              <a:t>sonuçları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-ABD, </a:t>
            </a:r>
            <a:r>
              <a:rPr lang="en-US" dirty="0" err="1" smtClean="0"/>
              <a:t>Çekiç</a:t>
            </a:r>
            <a:r>
              <a:rPr lang="en-US" dirty="0" smtClean="0"/>
              <a:t> </a:t>
            </a:r>
            <a:r>
              <a:rPr lang="en-US" dirty="0" err="1" smtClean="0"/>
              <a:t>Güç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Kuzey</a:t>
            </a:r>
            <a:r>
              <a:rPr lang="en-US" dirty="0" smtClean="0"/>
              <a:t> </a:t>
            </a:r>
            <a:r>
              <a:rPr lang="en-US" dirty="0" err="1" smtClean="0"/>
              <a:t>Irak’ta</a:t>
            </a:r>
            <a:r>
              <a:rPr lang="en-US" dirty="0" smtClean="0"/>
              <a:t> </a:t>
            </a:r>
            <a:r>
              <a:rPr lang="en-US" dirty="0" err="1" smtClean="0"/>
              <a:t>ABD’yle</a:t>
            </a:r>
            <a:r>
              <a:rPr lang="en-US" dirty="0" smtClean="0"/>
              <a:t> </a:t>
            </a:r>
            <a:r>
              <a:rPr lang="en-US" dirty="0" err="1" smtClean="0"/>
              <a:t>işbirliği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ABD’nin</a:t>
            </a:r>
            <a:r>
              <a:rPr lang="en-US" dirty="0" smtClean="0"/>
              <a:t> </a:t>
            </a:r>
            <a:r>
              <a:rPr lang="en-US" dirty="0" err="1" smtClean="0"/>
              <a:t>çifte</a:t>
            </a:r>
            <a:r>
              <a:rPr lang="en-US" dirty="0" smtClean="0"/>
              <a:t> </a:t>
            </a:r>
            <a:r>
              <a:rPr lang="en-US" dirty="0" err="1" smtClean="0"/>
              <a:t>çevreleme</a:t>
            </a:r>
            <a:r>
              <a:rPr lang="en-US" dirty="0" smtClean="0"/>
              <a:t> </a:t>
            </a:r>
            <a:r>
              <a:rPr lang="en-US" dirty="0" err="1" smtClean="0"/>
              <a:t>politikasında</a:t>
            </a:r>
            <a:r>
              <a:rPr lang="en-US" dirty="0" smtClean="0"/>
              <a:t> </a:t>
            </a:r>
            <a:r>
              <a:rPr lang="en-US" dirty="0" err="1"/>
              <a:t>t</a:t>
            </a:r>
            <a:r>
              <a:rPr lang="en-US" dirty="0" err="1" smtClean="0"/>
              <a:t>ürkiye’nin</a:t>
            </a:r>
            <a:r>
              <a:rPr lang="en-US" dirty="0" smtClean="0"/>
              <a:t> </a:t>
            </a:r>
            <a:r>
              <a:rPr lang="en-US" dirty="0" err="1" smtClean="0"/>
              <a:t>rolü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Türkiye-İsrail</a:t>
            </a:r>
            <a:r>
              <a:rPr lang="en-US" dirty="0" smtClean="0"/>
              <a:t> </a:t>
            </a:r>
            <a:r>
              <a:rPr lang="en-US" dirty="0" err="1" smtClean="0"/>
              <a:t>yakınlaşması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ABD </a:t>
            </a:r>
            <a:r>
              <a:rPr lang="en-US" dirty="0" err="1" smtClean="0"/>
              <a:t>etkisi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Balkanlarda</a:t>
            </a:r>
            <a:r>
              <a:rPr lang="en-US" dirty="0" smtClean="0"/>
              <a:t> </a:t>
            </a:r>
            <a:r>
              <a:rPr lang="en-US" dirty="0" err="1" smtClean="0"/>
              <a:t>Türk-Amerikan</a:t>
            </a:r>
            <a:r>
              <a:rPr lang="en-US" dirty="0" smtClean="0"/>
              <a:t> </a:t>
            </a:r>
            <a:r>
              <a:rPr lang="en-US" dirty="0" err="1" smtClean="0"/>
              <a:t>işbirliği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Kafkaslarda</a:t>
            </a:r>
            <a:r>
              <a:rPr lang="en-US" dirty="0" smtClean="0"/>
              <a:t> </a:t>
            </a:r>
            <a:r>
              <a:rPr lang="en-US" dirty="0" err="1" smtClean="0"/>
              <a:t>İşbirliği</a:t>
            </a:r>
            <a:r>
              <a:rPr lang="en-US" dirty="0" smtClean="0"/>
              <a:t>: </a:t>
            </a:r>
            <a:r>
              <a:rPr lang="en-US" dirty="0" err="1" smtClean="0"/>
              <a:t>Enerji</a:t>
            </a:r>
            <a:r>
              <a:rPr lang="en-US" dirty="0" smtClean="0"/>
              <a:t> </a:t>
            </a:r>
            <a:r>
              <a:rPr lang="en-US" dirty="0" err="1" smtClean="0"/>
              <a:t>Hatları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438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1990-2002 </a:t>
            </a:r>
            <a:r>
              <a:rPr lang="en-US" sz="3200" dirty="0" err="1"/>
              <a:t>Döneminde</a:t>
            </a:r>
            <a:r>
              <a:rPr lang="en-US" sz="3200" dirty="0"/>
              <a:t> ABD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NATO’yla</a:t>
            </a:r>
            <a:r>
              <a:rPr lang="en-US" sz="3200" dirty="0"/>
              <a:t> </a:t>
            </a:r>
            <a:r>
              <a:rPr lang="en-US" sz="3200" dirty="0" err="1"/>
              <a:t>İlişkiler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Türkiye</a:t>
            </a:r>
            <a:r>
              <a:rPr lang="en-US" dirty="0" smtClean="0"/>
              <a:t>-ABD </a:t>
            </a:r>
            <a:r>
              <a:rPr lang="en-US" dirty="0" err="1" smtClean="0"/>
              <a:t>İkili</a:t>
            </a:r>
            <a:r>
              <a:rPr lang="en-US" dirty="0" smtClean="0"/>
              <a:t> </a:t>
            </a:r>
            <a:r>
              <a:rPr lang="en-US" dirty="0" err="1" smtClean="0"/>
              <a:t>İlişkilerinin</a:t>
            </a:r>
            <a:r>
              <a:rPr lang="en-US" dirty="0" smtClean="0"/>
              <a:t> </a:t>
            </a:r>
            <a:r>
              <a:rPr lang="en-US" dirty="0" err="1" smtClean="0"/>
              <a:t>Gelişimi</a:t>
            </a:r>
            <a:endParaRPr lang="en-US" dirty="0" smtClean="0"/>
          </a:p>
          <a:p>
            <a:pPr marL="82296" indent="0">
              <a:buNone/>
            </a:pPr>
            <a:r>
              <a:rPr lang="en-US" dirty="0"/>
              <a:t>-</a:t>
            </a:r>
            <a:r>
              <a:rPr lang="en-US" dirty="0" err="1" smtClean="0"/>
              <a:t>Savunma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İşbirliği</a:t>
            </a:r>
            <a:r>
              <a:rPr lang="en-US" dirty="0" smtClean="0"/>
              <a:t> </a:t>
            </a:r>
            <a:r>
              <a:rPr lang="en-US" dirty="0" err="1" smtClean="0"/>
              <a:t>Anlaşması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ABD </a:t>
            </a:r>
            <a:r>
              <a:rPr lang="en-US" dirty="0" err="1" smtClean="0"/>
              <a:t>askeri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yardımı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ticari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smtClean="0"/>
              <a:t>ABD, </a:t>
            </a:r>
            <a:r>
              <a:rPr lang="en-US" dirty="0" err="1" smtClean="0"/>
              <a:t>Türkiye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Kıbrıs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smtClean="0"/>
              <a:t>ABD, </a:t>
            </a:r>
            <a:r>
              <a:rPr lang="en-US" dirty="0" err="1" smtClean="0"/>
              <a:t>Türkiye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Kürt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smtClean="0"/>
              <a:t>ABD, </a:t>
            </a:r>
            <a:r>
              <a:rPr lang="en-US" dirty="0" err="1" smtClean="0"/>
              <a:t>Türkiye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/>
              <a:t>E</a:t>
            </a:r>
            <a:r>
              <a:rPr lang="en-US" dirty="0" err="1" smtClean="0"/>
              <a:t>rmeni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8017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1990-2002 </a:t>
            </a:r>
            <a:r>
              <a:rPr lang="en-US" sz="3200" dirty="0" err="1"/>
              <a:t>Döneminde</a:t>
            </a:r>
            <a:r>
              <a:rPr lang="en-US" sz="3200" dirty="0"/>
              <a:t> ABD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NATO’yla</a:t>
            </a:r>
            <a:r>
              <a:rPr lang="en-US" sz="3200" dirty="0"/>
              <a:t> </a:t>
            </a:r>
            <a:r>
              <a:rPr lang="en-US" sz="3200" dirty="0" err="1"/>
              <a:t>İlişkiler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Soğuk</a:t>
            </a:r>
            <a:r>
              <a:rPr lang="en-US" dirty="0" smtClean="0"/>
              <a:t> </a:t>
            </a:r>
            <a:r>
              <a:rPr lang="en-US" dirty="0" err="1" smtClean="0"/>
              <a:t>Savaş</a:t>
            </a:r>
            <a:r>
              <a:rPr lang="en-US" dirty="0" smtClean="0"/>
              <a:t> </a:t>
            </a:r>
            <a:r>
              <a:rPr lang="en-US" dirty="0" err="1" smtClean="0"/>
              <a:t>Sonrasında</a:t>
            </a:r>
            <a:r>
              <a:rPr lang="en-US" dirty="0" smtClean="0"/>
              <a:t> </a:t>
            </a:r>
            <a:r>
              <a:rPr lang="en-US" dirty="0" err="1" smtClean="0"/>
              <a:t>Değişen</a:t>
            </a:r>
            <a:r>
              <a:rPr lang="en-US" dirty="0" smtClean="0"/>
              <a:t> </a:t>
            </a:r>
            <a:r>
              <a:rPr lang="en-US" dirty="0" err="1" smtClean="0"/>
              <a:t>Güvenlik</a:t>
            </a:r>
            <a:r>
              <a:rPr lang="en-US" dirty="0" smtClean="0"/>
              <a:t> </a:t>
            </a:r>
            <a:r>
              <a:rPr lang="en-US" dirty="0" err="1" smtClean="0"/>
              <a:t>Ortamı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NATO’nun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Stratejisi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Rolü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NATO’nun</a:t>
            </a:r>
            <a:r>
              <a:rPr lang="en-US" dirty="0" smtClean="0"/>
              <a:t> </a:t>
            </a:r>
            <a:r>
              <a:rPr lang="en-US" dirty="0" err="1" smtClean="0"/>
              <a:t>Genişlemesi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Füze</a:t>
            </a:r>
            <a:r>
              <a:rPr lang="en-US" dirty="0" smtClean="0"/>
              <a:t> </a:t>
            </a:r>
            <a:r>
              <a:rPr lang="en-US" dirty="0" err="1" smtClean="0"/>
              <a:t>Kalkanı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Batı</a:t>
            </a:r>
            <a:r>
              <a:rPr lang="en-US" dirty="0" smtClean="0"/>
              <a:t> </a:t>
            </a:r>
            <a:r>
              <a:rPr lang="en-US" dirty="0" err="1" smtClean="0"/>
              <a:t>Avrupa</a:t>
            </a:r>
            <a:r>
              <a:rPr lang="en-US" dirty="0" smtClean="0"/>
              <a:t> </a:t>
            </a:r>
            <a:r>
              <a:rPr lang="en-US" dirty="0" err="1" smtClean="0"/>
              <a:t>Birliği</a:t>
            </a:r>
            <a:r>
              <a:rPr lang="en-US" dirty="0" smtClean="0"/>
              <a:t>, AGSK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Türkiye</a:t>
            </a:r>
            <a:r>
              <a:rPr lang="en-US" dirty="0" smtClean="0"/>
              <a:t> </a:t>
            </a:r>
            <a:r>
              <a:rPr lang="en-US" dirty="0" err="1" smtClean="0"/>
              <a:t>Savunma</a:t>
            </a:r>
            <a:r>
              <a:rPr lang="en-US" dirty="0" smtClean="0"/>
              <a:t> </a:t>
            </a:r>
            <a:r>
              <a:rPr lang="en-US" dirty="0" err="1" smtClean="0"/>
              <a:t>Sanayii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9271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/>
              <a:t>1990-2002 </a:t>
            </a:r>
            <a:r>
              <a:rPr lang="en-US" sz="3200" dirty="0" err="1" smtClean="0"/>
              <a:t>Döneminde</a:t>
            </a:r>
            <a:r>
              <a:rPr lang="en-US" sz="3200" dirty="0" smtClean="0"/>
              <a:t> </a:t>
            </a:r>
            <a:r>
              <a:rPr lang="en-US" sz="3200" dirty="0" err="1" smtClean="0"/>
              <a:t>AB’yle</a:t>
            </a:r>
            <a:r>
              <a:rPr lang="en-US" sz="3200" dirty="0" smtClean="0"/>
              <a:t> </a:t>
            </a:r>
            <a:r>
              <a:rPr lang="en-US" sz="3200" dirty="0" err="1" smtClean="0"/>
              <a:t>İlişkiler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smtClean="0"/>
              <a:t>Tam </a:t>
            </a:r>
            <a:r>
              <a:rPr lang="en-US" dirty="0" err="1" smtClean="0"/>
              <a:t>Üyelik</a:t>
            </a:r>
            <a:r>
              <a:rPr lang="en-US" dirty="0" smtClean="0"/>
              <a:t> </a:t>
            </a:r>
            <a:r>
              <a:rPr lang="en-US" dirty="0" err="1" smtClean="0"/>
              <a:t>Yerine</a:t>
            </a:r>
            <a:r>
              <a:rPr lang="en-US" dirty="0" smtClean="0"/>
              <a:t> </a:t>
            </a:r>
            <a:r>
              <a:rPr lang="en-US" dirty="0" err="1" smtClean="0"/>
              <a:t>Gümrük</a:t>
            </a:r>
            <a:r>
              <a:rPr lang="en-US" dirty="0" smtClean="0"/>
              <a:t> </a:t>
            </a:r>
            <a:r>
              <a:rPr lang="en-US" dirty="0" err="1" smtClean="0"/>
              <a:t>Birliği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Gümrük</a:t>
            </a:r>
            <a:r>
              <a:rPr lang="en-US" dirty="0" smtClean="0"/>
              <a:t> </a:t>
            </a:r>
            <a:r>
              <a:rPr lang="en-US" dirty="0" err="1" smtClean="0"/>
              <a:t>Birliği</a:t>
            </a:r>
            <a:r>
              <a:rPr lang="en-US" dirty="0" smtClean="0"/>
              <a:t> </a:t>
            </a:r>
            <a:r>
              <a:rPr lang="en-US" dirty="0" err="1" smtClean="0"/>
              <a:t>Sonrasında</a:t>
            </a:r>
            <a:r>
              <a:rPr lang="en-US" dirty="0" smtClean="0"/>
              <a:t> AB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smtClean="0"/>
              <a:t>Helsinki </a:t>
            </a:r>
            <a:r>
              <a:rPr lang="en-US" dirty="0" err="1" smtClean="0"/>
              <a:t>Zirvesi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Adaylık</a:t>
            </a:r>
            <a:r>
              <a:rPr lang="en-US" dirty="0" smtClean="0"/>
              <a:t> </a:t>
            </a:r>
            <a:r>
              <a:rPr lang="en-US" dirty="0" err="1" smtClean="0"/>
              <a:t>Statüsünün</a:t>
            </a:r>
            <a:r>
              <a:rPr lang="en-US" dirty="0" smtClean="0"/>
              <a:t> </a:t>
            </a:r>
            <a:r>
              <a:rPr lang="en-US" dirty="0" err="1" smtClean="0"/>
              <a:t>Tescili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smtClean="0"/>
              <a:t>Helsinki </a:t>
            </a:r>
            <a:r>
              <a:rPr lang="en-US" dirty="0" err="1" smtClean="0"/>
              <a:t>Zirvesinin</a:t>
            </a:r>
            <a:r>
              <a:rPr lang="en-US" dirty="0" smtClean="0"/>
              <a:t> </a:t>
            </a:r>
            <a:r>
              <a:rPr lang="en-US" dirty="0" err="1" smtClean="0"/>
              <a:t>Ardından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AB: </a:t>
            </a:r>
            <a:r>
              <a:rPr lang="en-US" dirty="0" err="1"/>
              <a:t>K</a:t>
            </a:r>
            <a:r>
              <a:rPr lang="en-US" dirty="0" err="1" smtClean="0"/>
              <a:t>atılım</a:t>
            </a:r>
            <a:r>
              <a:rPr lang="en-US" dirty="0" smtClean="0"/>
              <a:t> </a:t>
            </a:r>
            <a:r>
              <a:rPr lang="en-US" dirty="0" err="1" smtClean="0"/>
              <a:t>Ortaklığı</a:t>
            </a:r>
            <a:r>
              <a:rPr lang="en-US" dirty="0" smtClean="0"/>
              <a:t> </a:t>
            </a:r>
            <a:r>
              <a:rPr lang="en-US" dirty="0" err="1" smtClean="0"/>
              <a:t>Belgesi</a:t>
            </a:r>
            <a:endParaRPr lang="en-US" dirty="0" smtClean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8733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92</TotalTime>
  <Words>572</Words>
  <Application>Microsoft Macintosh PowerPoint</Application>
  <PresentationFormat>On-screen Show (4:3)</PresentationFormat>
  <Paragraphs>104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Solstice</vt:lpstr>
      <vt:lpstr>TÜRK DIŞ POLİTİKASI (Güz 2018)</vt:lpstr>
      <vt:lpstr>Dönemin Bilançosu</vt:lpstr>
      <vt:lpstr>Dönemin Bilançosu</vt:lpstr>
      <vt:lpstr>Dönemin Bilançosu</vt:lpstr>
      <vt:lpstr>1990-2002 Döneminde ABD ve NATO’yla İlişkiler</vt:lpstr>
      <vt:lpstr>1990-2002 Döneminde ABD ve NATO’yla İlişkiler</vt:lpstr>
      <vt:lpstr>1990-2002 Döneminde ABD ve NATO’yla İlişkiler</vt:lpstr>
      <vt:lpstr>1990-2002 Döneminde ABD ve NATO’yla İlişkiler</vt:lpstr>
      <vt:lpstr>1990-2002 Döneminde AB’yle İlişkiler</vt:lpstr>
      <vt:lpstr>1990-2002 Döneminde Yunanistan’la İlişkiler</vt:lpstr>
      <vt:lpstr>1990-2002 Döneminde Balkanlarla İlişkiler</vt:lpstr>
      <vt:lpstr>1990-2002 Döneminde Rusya Federasyonu’yla İlişkiler</vt:lpstr>
      <vt:lpstr>1990-2002 Döneminde Arap Devletleriyle İlişkiler</vt:lpstr>
      <vt:lpstr>1990-2002 Döneminde Arap Olmayan Devletlerle İlişkiler</vt:lpstr>
      <vt:lpstr>1990-2002 Döneminde Arap Olmayan Devletlerle İlişkiler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 DIŞ POLİTİKASI (Güz 2018)</dc:title>
  <dc:creator>Ozge</dc:creator>
  <cp:lastModifiedBy>Ozge</cp:lastModifiedBy>
  <cp:revision>12</cp:revision>
  <dcterms:created xsi:type="dcterms:W3CDTF">2019-01-06T19:23:20Z</dcterms:created>
  <dcterms:modified xsi:type="dcterms:W3CDTF">2019-01-06T21:45:58Z</dcterms:modified>
</cp:coreProperties>
</file>