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041557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3"/>
            <a:ext cx="7406640" cy="261802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10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Soğuk Savaş Sonrasında Yeni Dünya Düzeni ve Türkiye: 1990-2002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4111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1990-2002 </a:t>
            </a:r>
            <a:r>
              <a:rPr lang="en-US" sz="3200" dirty="0" err="1"/>
              <a:t>D</a:t>
            </a:r>
            <a:r>
              <a:rPr lang="en-US" sz="3200" dirty="0" err="1" smtClean="0"/>
              <a:t>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Yunanistan’la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/>
              <a:t>İ</a:t>
            </a:r>
            <a:r>
              <a:rPr lang="en-US" dirty="0" smtClean="0"/>
              <a:t>lk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Adımları</a:t>
            </a:r>
            <a:r>
              <a:rPr lang="en-US" dirty="0" smtClean="0"/>
              <a:t> (1990-1993)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Gelişmeleri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Sertleşme</a:t>
            </a:r>
            <a:r>
              <a:rPr lang="en-US" dirty="0" smtClean="0"/>
              <a:t> (1993-1995)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Bunalımlardan</a:t>
            </a:r>
            <a:r>
              <a:rPr lang="en-US" dirty="0" smtClean="0"/>
              <a:t> </a:t>
            </a:r>
            <a:r>
              <a:rPr lang="en-US" dirty="0" err="1" smtClean="0"/>
              <a:t>Dostluğa</a:t>
            </a:r>
            <a:r>
              <a:rPr lang="en-US" dirty="0" smtClean="0"/>
              <a:t> (1996-2000)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K</a:t>
            </a:r>
            <a:r>
              <a:rPr lang="en-US" dirty="0" err="1" smtClean="0"/>
              <a:t>ardak</a:t>
            </a:r>
            <a:r>
              <a:rPr lang="en-US" dirty="0" smtClean="0"/>
              <a:t> </a:t>
            </a:r>
            <a:r>
              <a:rPr lang="en-US" dirty="0" err="1" smtClean="0"/>
              <a:t>krizi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Öcalan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-1999 </a:t>
            </a:r>
            <a:r>
              <a:rPr lang="en-US" dirty="0" err="1" smtClean="0"/>
              <a:t>Depremi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 smtClean="0"/>
              <a:t>yumuşama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08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 smtClean="0"/>
              <a:t>Balkanlarla</a:t>
            </a:r>
            <a:r>
              <a:rPr lang="en-US" sz="3200" dirty="0" smtClean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Bulgaristan’da</a:t>
            </a:r>
            <a:r>
              <a:rPr lang="en-US" dirty="0" smtClean="0"/>
              <a:t> </a:t>
            </a:r>
            <a:r>
              <a:rPr lang="en-US" dirty="0" err="1" smtClean="0"/>
              <a:t>Rejim</a:t>
            </a:r>
            <a:r>
              <a:rPr lang="en-US" dirty="0" smtClean="0"/>
              <a:t> </a:t>
            </a:r>
            <a:r>
              <a:rPr lang="en-US" dirty="0" err="1" smtClean="0"/>
              <a:t>değişikliği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Türk-Bulgar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Yugoslavya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Bosna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sırasındaki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diplomasisi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Kosova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78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 smtClean="0"/>
              <a:t>Rusya</a:t>
            </a:r>
            <a:r>
              <a:rPr lang="en-US" sz="3200" dirty="0" smtClean="0"/>
              <a:t> </a:t>
            </a:r>
            <a:r>
              <a:rPr lang="en-US" sz="3200" dirty="0" err="1" smtClean="0"/>
              <a:t>Federasyonu’yla</a:t>
            </a:r>
            <a:r>
              <a:rPr lang="en-US" sz="3200" dirty="0" smtClean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SSCB’den</a:t>
            </a:r>
            <a:r>
              <a:rPr lang="en-US" dirty="0" smtClean="0"/>
              <a:t> </a:t>
            </a:r>
            <a:r>
              <a:rPr lang="en-US" dirty="0" err="1" smtClean="0"/>
              <a:t>Rusya</a:t>
            </a:r>
            <a:r>
              <a:rPr lang="en-US" dirty="0" smtClean="0"/>
              <a:t> </a:t>
            </a:r>
            <a:r>
              <a:rPr lang="en-US" dirty="0" err="1" smtClean="0"/>
              <a:t>Federasyonu’na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Türkiye-Rusya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orunlu</a:t>
            </a:r>
            <a:r>
              <a:rPr lang="en-US" dirty="0" smtClean="0"/>
              <a:t> </a:t>
            </a:r>
            <a:r>
              <a:rPr lang="en-US" dirty="0" err="1" smtClean="0"/>
              <a:t>Alanlar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Asya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Balkanlar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Kafkaslar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Çeçenya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PKK </a:t>
            </a:r>
            <a:r>
              <a:rPr lang="en-US" dirty="0" err="1" smtClean="0"/>
              <a:t>sorunları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Gelişen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96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 smtClean="0"/>
              <a:t>Arap</a:t>
            </a:r>
            <a:r>
              <a:rPr lang="en-US" sz="3200" dirty="0" smtClean="0"/>
              <a:t> </a:t>
            </a:r>
            <a:r>
              <a:rPr lang="en-US" sz="3200" dirty="0" err="1" smtClean="0"/>
              <a:t>Devletleriyle</a:t>
            </a:r>
            <a:r>
              <a:rPr lang="en-US" sz="3200" dirty="0" smtClean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Üzerindeki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Su </a:t>
            </a:r>
            <a:r>
              <a:rPr lang="en-US" dirty="0" err="1" smtClean="0"/>
              <a:t>Sorunları</a:t>
            </a:r>
            <a:r>
              <a:rPr lang="en-US" dirty="0" smtClean="0"/>
              <a:t> </a:t>
            </a:r>
            <a:r>
              <a:rPr lang="en-US" dirty="0" err="1" smtClean="0"/>
              <a:t>Çerçevesinde</a:t>
            </a:r>
            <a:r>
              <a:rPr lang="en-US" dirty="0" smtClean="0"/>
              <a:t> </a:t>
            </a:r>
            <a:r>
              <a:rPr lang="en-US" dirty="0" err="1" smtClean="0"/>
              <a:t>Türkiye-Irak-Suriye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 smtClean="0"/>
              <a:t> (1990-1995)</a:t>
            </a:r>
          </a:p>
          <a:p>
            <a:pPr>
              <a:buFont typeface="Wingdings" charset="2"/>
              <a:buChar char="u"/>
            </a:pPr>
            <a:r>
              <a:rPr lang="en-US" dirty="0" err="1" smtClean="0"/>
              <a:t>Refahyol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Değişmeyen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r>
              <a:rPr lang="en-US" dirty="0" smtClean="0"/>
              <a:t> (1996-1997)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28 </a:t>
            </a:r>
            <a:r>
              <a:rPr lang="en-US" dirty="0" err="1" smtClean="0"/>
              <a:t>Şubat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Öcalan’ın</a:t>
            </a:r>
            <a:r>
              <a:rPr lang="en-US" dirty="0" smtClean="0"/>
              <a:t> </a:t>
            </a:r>
            <a:r>
              <a:rPr lang="en-US" dirty="0" err="1" smtClean="0"/>
              <a:t>Yakalanması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Suriye’yle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Çatışmadan</a:t>
            </a:r>
            <a:r>
              <a:rPr lang="en-US" dirty="0" smtClean="0"/>
              <a:t> </a:t>
            </a:r>
            <a:r>
              <a:rPr lang="en-US" dirty="0" err="1" smtClean="0"/>
              <a:t>normalleşmeye</a:t>
            </a:r>
            <a:r>
              <a:rPr lang="en-US" dirty="0" smtClean="0"/>
              <a:t>: Adana </a:t>
            </a:r>
            <a:r>
              <a:rPr lang="en-US" dirty="0" err="1" smtClean="0"/>
              <a:t>Mutabakatı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02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 smtClean="0"/>
              <a:t>Arap</a:t>
            </a:r>
            <a:r>
              <a:rPr lang="en-US" sz="3200" dirty="0" smtClean="0"/>
              <a:t> </a:t>
            </a:r>
            <a:r>
              <a:rPr lang="en-US" sz="3200" dirty="0" err="1" smtClean="0"/>
              <a:t>Olmayan</a:t>
            </a:r>
            <a:r>
              <a:rPr lang="en-US" sz="3200" dirty="0" smtClean="0"/>
              <a:t> </a:t>
            </a:r>
            <a:r>
              <a:rPr lang="en-US" sz="3200" dirty="0" err="1" smtClean="0"/>
              <a:t>Devletlerle</a:t>
            </a:r>
            <a:r>
              <a:rPr lang="en-US" sz="3200" dirty="0" smtClean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canlanma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: </a:t>
            </a:r>
            <a:r>
              <a:rPr lang="en-US" dirty="0" err="1" smtClean="0"/>
              <a:t>askeri</a:t>
            </a:r>
            <a:r>
              <a:rPr lang="en-US" dirty="0" smtClean="0"/>
              <a:t>,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ticari</a:t>
            </a:r>
            <a:r>
              <a:rPr lang="en-US" dirty="0" smtClean="0"/>
              <a:t> </a:t>
            </a:r>
            <a:r>
              <a:rPr lang="en-US" dirty="0" err="1" smtClean="0"/>
              <a:t>ilişkilerde</a:t>
            </a:r>
            <a:r>
              <a:rPr lang="en-US" dirty="0" smtClean="0"/>
              <a:t> </a:t>
            </a:r>
            <a:r>
              <a:rPr lang="en-US" dirty="0" err="1" smtClean="0"/>
              <a:t>artış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-2000’den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durgunluğun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229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</a:t>
            </a:r>
            <a:r>
              <a:rPr lang="en-US" sz="3200" dirty="0" err="1"/>
              <a:t>Arap</a:t>
            </a:r>
            <a:r>
              <a:rPr lang="en-US" sz="3200" dirty="0"/>
              <a:t> </a:t>
            </a:r>
            <a:r>
              <a:rPr lang="en-US" sz="3200" dirty="0" err="1"/>
              <a:t>Olmayan</a:t>
            </a:r>
            <a:r>
              <a:rPr lang="en-US" sz="3200" dirty="0"/>
              <a:t> </a:t>
            </a:r>
            <a:r>
              <a:rPr lang="en-US" sz="3200" dirty="0" err="1"/>
              <a:t>Devletlerle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smtClean="0"/>
          </a:p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 </a:t>
            </a:r>
            <a:r>
              <a:rPr lang="en-US" dirty="0" err="1" smtClean="0"/>
              <a:t>İdeolojik</a:t>
            </a:r>
            <a:r>
              <a:rPr lang="en-US" dirty="0" smtClean="0"/>
              <a:t> </a:t>
            </a:r>
            <a:r>
              <a:rPr lang="en-US" dirty="0" err="1" smtClean="0"/>
              <a:t>çatışma</a:t>
            </a:r>
            <a:r>
              <a:rPr lang="en-US" dirty="0" smtClean="0"/>
              <a:t>, PKK </a:t>
            </a:r>
            <a:r>
              <a:rPr lang="en-US" dirty="0" err="1" smtClean="0"/>
              <a:t>faktörü</a:t>
            </a:r>
            <a:r>
              <a:rPr lang="en-US" dirty="0" smtClean="0"/>
              <a:t>, </a:t>
            </a:r>
            <a:r>
              <a:rPr lang="en-US" dirty="0" err="1" smtClean="0"/>
              <a:t>Kafkasya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Asya’da</a:t>
            </a:r>
            <a:r>
              <a:rPr lang="en-US" dirty="0" smtClean="0"/>
              <a:t> </a:t>
            </a:r>
            <a:r>
              <a:rPr lang="en-US" dirty="0" err="1" smtClean="0"/>
              <a:t>rekabet</a:t>
            </a:r>
            <a:r>
              <a:rPr lang="en-US" dirty="0" smtClean="0"/>
              <a:t>, </a:t>
            </a:r>
            <a:r>
              <a:rPr lang="en-US" dirty="0" err="1" smtClean="0"/>
              <a:t>Irak’ta</a:t>
            </a:r>
            <a:r>
              <a:rPr lang="en-US" dirty="0" smtClean="0"/>
              <a:t> </a:t>
            </a:r>
            <a:r>
              <a:rPr lang="en-US" dirty="0" err="1" smtClean="0"/>
              <a:t>belirsizlik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77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Küreselleşme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SSCB’nin</a:t>
            </a:r>
            <a:r>
              <a:rPr lang="en-US" dirty="0" smtClean="0"/>
              <a:t> </a:t>
            </a:r>
            <a:r>
              <a:rPr lang="en-US" dirty="0" err="1" smtClean="0"/>
              <a:t>çöküşü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Bloğunun</a:t>
            </a:r>
            <a:r>
              <a:rPr lang="en-US" dirty="0" smtClean="0"/>
              <a:t> </a:t>
            </a:r>
            <a:r>
              <a:rPr lang="en-US" dirty="0" err="1" smtClean="0"/>
              <a:t>dağılması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-”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55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</a:t>
            </a:r>
            <a:r>
              <a:rPr lang="en-US" dirty="0" smtClean="0"/>
              <a:t>: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özelleştirmeler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Siyaset</a:t>
            </a:r>
            <a:r>
              <a:rPr lang="en-US" dirty="0" smtClean="0"/>
              <a:t>: </a:t>
            </a:r>
            <a:r>
              <a:rPr lang="en-US" dirty="0" err="1" smtClean="0"/>
              <a:t>İslamcılık</a:t>
            </a:r>
            <a:r>
              <a:rPr lang="en-US" dirty="0" smtClean="0"/>
              <a:t>,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Derin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”, 28 </a:t>
            </a:r>
            <a:r>
              <a:rPr lang="en-US" dirty="0" err="1" smtClean="0"/>
              <a:t>Şubat</a:t>
            </a:r>
            <a:r>
              <a:rPr lang="en-US" dirty="0" smtClean="0"/>
              <a:t>, </a:t>
            </a: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alandaki</a:t>
            </a:r>
            <a:r>
              <a:rPr lang="en-US" dirty="0" smtClean="0"/>
              <a:t> </a:t>
            </a:r>
            <a:r>
              <a:rPr lang="en-US" dirty="0" err="1" smtClean="0"/>
              <a:t>ağırlığı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54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sarmalında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AB’yle</a:t>
            </a:r>
            <a:r>
              <a:rPr lang="en-US" dirty="0" smtClean="0"/>
              <a:t> </a:t>
            </a:r>
            <a:r>
              <a:rPr lang="en-US" dirty="0" err="1" smtClean="0"/>
              <a:t>eşitsiz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r>
              <a:rPr lang="en-US" dirty="0" smtClean="0"/>
              <a:t>,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rmeni</a:t>
            </a:r>
            <a:r>
              <a:rPr lang="en-US" dirty="0" smtClean="0"/>
              <a:t> </a:t>
            </a:r>
            <a:r>
              <a:rPr lang="en-US" dirty="0" err="1" smtClean="0"/>
              <a:t>sorunları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-”</a:t>
            </a:r>
            <a:r>
              <a:rPr lang="en-US" dirty="0" err="1" smtClean="0"/>
              <a:t>Sevr</a:t>
            </a:r>
            <a:r>
              <a:rPr lang="en-US" dirty="0" smtClean="0"/>
              <a:t> </a:t>
            </a:r>
            <a:r>
              <a:rPr lang="en-US" dirty="0" err="1" smtClean="0"/>
              <a:t>sendromu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2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1990-2002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ABD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NATO’yla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ABD-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Çerçevesi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Stratejisinde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/>
              <a:t>İ</a:t>
            </a:r>
            <a:r>
              <a:rPr lang="en-US" dirty="0" err="1" smtClean="0"/>
              <a:t>lişkisinden</a:t>
            </a:r>
            <a:r>
              <a:rPr lang="en-US" dirty="0" smtClean="0"/>
              <a:t> “</a:t>
            </a:r>
            <a:r>
              <a:rPr lang="en-US" dirty="0" err="1" smtClean="0"/>
              <a:t>Güçlendirilmiş</a:t>
            </a:r>
            <a:r>
              <a:rPr lang="en-US" dirty="0" smtClean="0"/>
              <a:t> (</a:t>
            </a:r>
            <a:r>
              <a:rPr lang="en-US" dirty="0" err="1" smtClean="0"/>
              <a:t>Stratejik</a:t>
            </a:r>
            <a:r>
              <a:rPr lang="en-US" dirty="0" smtClean="0"/>
              <a:t>) </a:t>
            </a:r>
            <a:r>
              <a:rPr lang="en-US" dirty="0" err="1" smtClean="0"/>
              <a:t>Ortaklık”a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91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ABD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NATO’yla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İlişkilerinde</a:t>
            </a:r>
            <a:r>
              <a:rPr lang="en-US" dirty="0" smtClean="0"/>
              <a:t> </a:t>
            </a:r>
            <a:r>
              <a:rPr lang="en-US" dirty="0" err="1"/>
              <a:t>B</a:t>
            </a:r>
            <a:r>
              <a:rPr lang="en-US" dirty="0" err="1" smtClean="0"/>
              <a:t>ölgesel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İ</a:t>
            </a:r>
            <a:r>
              <a:rPr lang="en-US" dirty="0" err="1" smtClean="0"/>
              <a:t>şbirliğinin</a:t>
            </a:r>
            <a:r>
              <a:rPr lang="en-US" dirty="0" smtClean="0"/>
              <a:t> </a:t>
            </a:r>
            <a:r>
              <a:rPr lang="en-US" dirty="0"/>
              <a:t>İ</a:t>
            </a:r>
            <a:r>
              <a:rPr lang="en-US" dirty="0" smtClean="0"/>
              <a:t>lk </a:t>
            </a:r>
            <a:r>
              <a:rPr lang="en-US" dirty="0" err="1" smtClean="0"/>
              <a:t>adımı</a:t>
            </a:r>
            <a:r>
              <a:rPr lang="en-US" dirty="0" smtClean="0"/>
              <a:t>: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politikasındaki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, 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-ABD, </a:t>
            </a:r>
            <a:r>
              <a:rPr lang="en-US" dirty="0" err="1" smtClean="0"/>
              <a:t>Çekiç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Irak’ta</a:t>
            </a:r>
            <a:r>
              <a:rPr lang="en-US" dirty="0" smtClean="0"/>
              <a:t> 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çevreleme</a:t>
            </a:r>
            <a:r>
              <a:rPr lang="en-US" dirty="0" smtClean="0"/>
              <a:t> </a:t>
            </a:r>
            <a:r>
              <a:rPr lang="en-US" dirty="0" err="1" smtClean="0"/>
              <a:t>politikasında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yakınlaşması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 </a:t>
            </a:r>
            <a:r>
              <a:rPr lang="en-US" dirty="0" err="1" smtClean="0"/>
              <a:t>etkisi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Balkanlarda</a:t>
            </a:r>
            <a:r>
              <a:rPr lang="en-US" dirty="0" smtClean="0"/>
              <a:t> 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Kafkaslarda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: </a:t>
            </a:r>
            <a:r>
              <a:rPr lang="en-US" dirty="0" err="1" smtClean="0"/>
              <a:t>Enerji</a:t>
            </a:r>
            <a:r>
              <a:rPr lang="en-US" dirty="0" smtClean="0"/>
              <a:t> </a:t>
            </a:r>
            <a:r>
              <a:rPr lang="en-US" dirty="0" err="1" smtClean="0"/>
              <a:t>Hatları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38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ABD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NATO’yla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yardımı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ticari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ABD,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ABD,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ABD,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rmeni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1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1990-2002 </a:t>
            </a:r>
            <a:r>
              <a:rPr lang="en-US" sz="3200" dirty="0" err="1"/>
              <a:t>Döneminde</a:t>
            </a:r>
            <a:r>
              <a:rPr lang="en-US" sz="3200" dirty="0"/>
              <a:t> ABD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NATO’yla</a:t>
            </a:r>
            <a:r>
              <a:rPr lang="en-US" sz="3200" dirty="0"/>
              <a:t> </a:t>
            </a:r>
            <a:r>
              <a:rPr lang="en-US" sz="3200" dirty="0" err="1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Güvenlik</a:t>
            </a:r>
            <a:r>
              <a:rPr lang="en-US" dirty="0" smtClean="0"/>
              <a:t> </a:t>
            </a:r>
            <a:r>
              <a:rPr lang="en-US" dirty="0" err="1" smtClean="0"/>
              <a:t>Ortamı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NATO’nun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Stratejisi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NATO’nun</a:t>
            </a:r>
            <a:r>
              <a:rPr lang="en-US" dirty="0" smtClean="0"/>
              <a:t> </a:t>
            </a:r>
            <a:r>
              <a:rPr lang="en-US" dirty="0" err="1" smtClean="0"/>
              <a:t>Genişlemesi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Füze</a:t>
            </a:r>
            <a:r>
              <a:rPr lang="en-US" dirty="0" smtClean="0"/>
              <a:t> </a:t>
            </a:r>
            <a:r>
              <a:rPr lang="en-US" dirty="0" err="1" smtClean="0"/>
              <a:t>Kalkanı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Avrupa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, AGSK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Sanayii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2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1990-2002 </a:t>
            </a:r>
            <a:r>
              <a:rPr lang="en-US" sz="3200" dirty="0" err="1" smtClean="0"/>
              <a:t>Döneminde</a:t>
            </a:r>
            <a:r>
              <a:rPr lang="en-US" sz="3200" dirty="0" smtClean="0"/>
              <a:t> </a:t>
            </a:r>
            <a:r>
              <a:rPr lang="en-US" sz="3200" dirty="0" err="1" smtClean="0"/>
              <a:t>AB’yle</a:t>
            </a:r>
            <a:r>
              <a:rPr lang="en-US" sz="3200" dirty="0" smtClean="0"/>
              <a:t> </a:t>
            </a:r>
            <a:r>
              <a:rPr lang="en-US" sz="3200" dirty="0" err="1" smtClean="0"/>
              <a:t>İlişkiler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Tam </a:t>
            </a:r>
            <a:r>
              <a:rPr lang="en-US" dirty="0" err="1" smtClean="0"/>
              <a:t>Üyelik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 </a:t>
            </a: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Gümrük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AB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Helsinki </a:t>
            </a:r>
            <a:r>
              <a:rPr lang="en-US" dirty="0" err="1" smtClean="0"/>
              <a:t>Zirvesi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Adaylık</a:t>
            </a:r>
            <a:r>
              <a:rPr lang="en-US" dirty="0" smtClean="0"/>
              <a:t> </a:t>
            </a:r>
            <a:r>
              <a:rPr lang="en-US" dirty="0" err="1" smtClean="0"/>
              <a:t>Statüsünün</a:t>
            </a:r>
            <a:r>
              <a:rPr lang="en-US" dirty="0" smtClean="0"/>
              <a:t> </a:t>
            </a:r>
            <a:r>
              <a:rPr lang="en-US" dirty="0" err="1" smtClean="0"/>
              <a:t>Tescili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Helsinki </a:t>
            </a:r>
            <a:r>
              <a:rPr lang="en-US" dirty="0" err="1" smtClean="0"/>
              <a:t>Zirvesinin</a:t>
            </a:r>
            <a:r>
              <a:rPr lang="en-US" dirty="0" smtClean="0"/>
              <a:t> </a:t>
            </a:r>
            <a:r>
              <a:rPr lang="en-US" dirty="0" err="1" smtClean="0"/>
              <a:t>Ardından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AB: </a:t>
            </a:r>
            <a:r>
              <a:rPr lang="en-US" dirty="0" err="1"/>
              <a:t>K</a:t>
            </a:r>
            <a:r>
              <a:rPr lang="en-US" dirty="0" err="1" smtClean="0"/>
              <a:t>atılım</a:t>
            </a:r>
            <a:r>
              <a:rPr lang="en-US" dirty="0" smtClean="0"/>
              <a:t> </a:t>
            </a:r>
            <a:r>
              <a:rPr lang="en-US" dirty="0" err="1" smtClean="0"/>
              <a:t>Ortaklığı</a:t>
            </a:r>
            <a:r>
              <a:rPr lang="en-US" dirty="0" smtClean="0"/>
              <a:t> </a:t>
            </a:r>
            <a:r>
              <a:rPr lang="en-US" dirty="0" err="1" smtClean="0"/>
              <a:t>Belgesi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873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92</TotalTime>
  <Words>572</Words>
  <Application>Microsoft Macintosh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Solstice</vt:lpstr>
      <vt:lpstr>TÜRK DIŞ POLİTİKASI (Güz 2018)</vt:lpstr>
      <vt:lpstr>Dönemin Bilançosu</vt:lpstr>
      <vt:lpstr>Dönemin Bilançosu</vt:lpstr>
      <vt:lpstr>Dönemin Bilançosu</vt:lpstr>
      <vt:lpstr>1990-2002 Döneminde ABD ve NATO’yla İlişkiler</vt:lpstr>
      <vt:lpstr>1990-2002 Döneminde ABD ve NATO’yla İlişkiler</vt:lpstr>
      <vt:lpstr>1990-2002 Döneminde ABD ve NATO’yla İlişkiler</vt:lpstr>
      <vt:lpstr>1990-2002 Döneminde ABD ve NATO’yla İlişkiler</vt:lpstr>
      <vt:lpstr>1990-2002 Döneminde AB’yle İlişkiler</vt:lpstr>
      <vt:lpstr>1990-2002 Döneminde Yunanistan’la İlişkiler</vt:lpstr>
      <vt:lpstr>1990-2002 Döneminde Balkanlarla İlişkiler</vt:lpstr>
      <vt:lpstr>1990-2002 Döneminde Rusya Federasyonu’yla İlişkiler</vt:lpstr>
      <vt:lpstr>1990-2002 Döneminde Arap Devletleriyle İlişkiler</vt:lpstr>
      <vt:lpstr>1990-2002 Döneminde Arap Olmayan Devletlerle İlişkiler</vt:lpstr>
      <vt:lpstr>1990-2002 Döneminde Arap Olmayan Devletlerle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12</cp:revision>
  <dcterms:created xsi:type="dcterms:W3CDTF">2019-01-06T19:23:20Z</dcterms:created>
  <dcterms:modified xsi:type="dcterms:W3CDTF">2019-01-06T21:45:58Z</dcterms:modified>
</cp:coreProperties>
</file>