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7" r:id="rId4"/>
    <p:sldId id="25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2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016278A-FAB5-4AE4-949D-E43250DEEEE1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E3B5A78-AEE2-455D-A6F8-5D9E8F82826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Analitik Yöntem </a:t>
            </a:r>
            <a:r>
              <a:rPr lang="tr-TR" b="1" dirty="0" err="1"/>
              <a:t>Validasyonu</a:t>
            </a:r>
            <a:r>
              <a:rPr lang="tr-TR" b="1" dirty="0"/>
              <a:t> (Yöntem Geçerlik Testleri)</a:t>
            </a:r>
            <a:br>
              <a:rPr lang="tr-TR" b="1" dirty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785794"/>
            <a:ext cx="7452320" cy="5307502"/>
          </a:xfrm>
        </p:spPr>
        <p:txBody>
          <a:bodyPr>
            <a:normAutofit/>
          </a:bodyPr>
          <a:lstStyle/>
          <a:p>
            <a:r>
              <a:rPr lang="tr-TR" sz="3200" dirty="0"/>
              <a:t>Analitik yöntemler ilaç analizlerinde, biyolojik numune analizlerinde, </a:t>
            </a:r>
            <a:r>
              <a:rPr lang="tr-TR" sz="3200" dirty="0" err="1"/>
              <a:t>biyoeşdeğerlik</a:t>
            </a:r>
            <a:r>
              <a:rPr lang="tr-TR" sz="3200" dirty="0"/>
              <a:t>, </a:t>
            </a:r>
            <a:r>
              <a:rPr lang="tr-TR" sz="3200" dirty="0" err="1"/>
              <a:t>biyoyararlanım</a:t>
            </a:r>
            <a:r>
              <a:rPr lang="tr-TR" sz="3200" dirty="0"/>
              <a:t> çalışmalarında, </a:t>
            </a:r>
            <a:r>
              <a:rPr lang="tr-TR" sz="3200" dirty="0" err="1"/>
              <a:t>farmakokinetik</a:t>
            </a:r>
            <a:r>
              <a:rPr lang="tr-TR" sz="3200" dirty="0"/>
              <a:t> bilgilerin değerlendirilmesi ve yorumlanmasında, ilaç etken maddelerinin nitel ve nicel analizlerinde, ilaç etken maddelerinin </a:t>
            </a:r>
            <a:r>
              <a:rPr lang="tr-TR" sz="3200" dirty="0" err="1"/>
              <a:t>metabolitlerinin</a:t>
            </a:r>
            <a:r>
              <a:rPr lang="tr-TR" sz="3200" dirty="0"/>
              <a:t> tayininde kullanılan yöntemlerdir</a:t>
            </a:r>
            <a:r>
              <a:rPr lang="tr-TR" sz="3200" dirty="0" smtClean="0"/>
              <a:t>.</a:t>
            </a:r>
            <a:r>
              <a:rPr lang="tr-TR" sz="3200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785794"/>
            <a:ext cx="8892480" cy="5883566"/>
          </a:xfrm>
        </p:spPr>
        <p:txBody>
          <a:bodyPr>
            <a:normAutofit/>
          </a:bodyPr>
          <a:lstStyle/>
          <a:p>
            <a:r>
              <a:rPr lang="tr-TR" sz="4000" dirty="0" smtClean="0"/>
              <a:t>Bu </a:t>
            </a:r>
            <a:r>
              <a:rPr lang="tr-TR" sz="4000" dirty="0"/>
              <a:t>işlemlerin yapılabilmesi için iyi karakterize edilmiş, güvenilir sonuçların elde edilebileceği tamamen geçerli analitik yöntemlerin kullanılması veya geliştirilmesi gereklidir. Her yeni geliştirilen yöntemin </a:t>
            </a:r>
            <a:r>
              <a:rPr lang="tr-TR" sz="4000" dirty="0" err="1"/>
              <a:t>validasyon</a:t>
            </a:r>
            <a:r>
              <a:rPr lang="tr-TR" sz="4000" dirty="0"/>
              <a:t> sonuçları birbirinden </a:t>
            </a:r>
            <a:r>
              <a:rPr lang="tr-TR" sz="4000" dirty="0" smtClean="0"/>
              <a:t>bağımsızdır.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578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785794"/>
            <a:ext cx="8102704" cy="607220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/>
              <a:t> </a:t>
            </a:r>
            <a:endParaRPr lang="tr-TR" sz="3800" dirty="0"/>
          </a:p>
          <a:p>
            <a:r>
              <a:rPr lang="tr-TR" sz="3800" u="sng" dirty="0"/>
              <a:t>Yöntem </a:t>
            </a:r>
            <a:r>
              <a:rPr lang="tr-TR" sz="3800" u="sng" dirty="0" err="1"/>
              <a:t>validasyonu</a:t>
            </a:r>
            <a:r>
              <a:rPr lang="tr-TR" sz="3800" u="sng" dirty="0"/>
              <a:t> analitik işlemlerin istenilen kullanım için uygunluğunu gösteren parametrelerdir</a:t>
            </a:r>
            <a:r>
              <a:rPr lang="tr-TR" sz="3800" dirty="0"/>
              <a:t>. Uygulanacak analitik işlemler için hangi tip </a:t>
            </a:r>
            <a:r>
              <a:rPr lang="tr-TR" sz="3800" dirty="0" err="1"/>
              <a:t>validasyon</a:t>
            </a:r>
            <a:r>
              <a:rPr lang="tr-TR" sz="3800" dirty="0"/>
              <a:t> karakteristiklerinin kullanılacağı belirlenmelidir. Geliştirilen bir yöntemin veya parametrelerinde ufak değişiklikler yapılmış bir yöntemin geçerli olabilmesi için mutlaka gerekli </a:t>
            </a:r>
            <a:r>
              <a:rPr lang="tr-TR" sz="3800" dirty="0" err="1"/>
              <a:t>validasyon</a:t>
            </a:r>
            <a:r>
              <a:rPr lang="tr-TR" sz="3800" dirty="0"/>
              <a:t> testlerinin ve ilgili hesapların yapılmış olması </a:t>
            </a:r>
            <a:r>
              <a:rPr lang="tr-TR" sz="3800" dirty="0" smtClean="0"/>
              <a:t>gereklidir.</a:t>
            </a:r>
            <a:endParaRPr lang="tr-TR" sz="3800" dirty="0"/>
          </a:p>
          <a:p>
            <a:pPr>
              <a:buNone/>
            </a:pPr>
            <a:r>
              <a:rPr lang="tr-TR" sz="3200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128</TotalTime>
  <Words>74</Words>
  <Application>Microsoft Office PowerPoint</Application>
  <PresentationFormat>Ekran Gösterisi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Trebuchet MS</vt:lpstr>
      <vt:lpstr>Wingdings</vt:lpstr>
      <vt:lpstr>Wingdings 2</vt:lpstr>
      <vt:lpstr>Zengin</vt:lpstr>
      <vt:lpstr>Analitik Yöntem Validasyonu (Yöntem Geçerlik Testleri)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Analitik Yöntem Validasyonu (Yöntem Geçerlik Testleri)</dc:title>
  <dc:creator>Bengi Uslu</dc:creator>
  <cp:lastModifiedBy>Burcu Doğan Topal</cp:lastModifiedBy>
  <cp:revision>16</cp:revision>
  <dcterms:created xsi:type="dcterms:W3CDTF">2009-10-27T12:07:04Z</dcterms:created>
  <dcterms:modified xsi:type="dcterms:W3CDTF">2019-11-21T14:59:55Z</dcterms:modified>
</cp:coreProperties>
</file>