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1"/>
  </p:notesMasterIdLst>
  <p:sldIdLst>
    <p:sldId id="1082" r:id="rId4"/>
    <p:sldId id="1099" r:id="rId5"/>
    <p:sldId id="1106" r:id="rId6"/>
    <p:sldId id="1101" r:id="rId7"/>
    <p:sldId id="1100" r:id="rId8"/>
    <p:sldId id="1102" r:id="rId9"/>
    <p:sldId id="1104" r:id="rId10"/>
    <p:sldId id="1103" r:id="rId11"/>
    <p:sldId id="1105" r:id="rId12"/>
    <p:sldId id="1107" r:id="rId13"/>
    <p:sldId id="1108" r:id="rId14"/>
    <p:sldId id="1109" r:id="rId15"/>
    <p:sldId id="1110" r:id="rId16"/>
    <p:sldId id="1112" r:id="rId17"/>
    <p:sldId id="1111" r:id="rId18"/>
    <p:sldId id="1113" r:id="rId19"/>
    <p:sldId id="1114" r:id="rId2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4" d="100"/>
          <a:sy n="114" d="100"/>
        </p:scale>
        <p:origin x="-155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3/29/2020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3/29/2020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3/29/2020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3/29/2020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3/29/2020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3/29/2020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3/29/2020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3/29/2020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3/29/2020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3/29/2020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3/29/2020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3/29/2020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3/29/2020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3/29/2020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Muhasebe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Muhasebe </a:t>
            </a:r>
            <a:r>
              <a:rPr lang="tr-TR" dirty="0"/>
              <a:t>bilgi sistemi, genel ve maliyet muhasebesi gibi geleneksel muhasebeleri de içeren geniş bir kavramdır. YBS en eski kullanıldığı hali ise muhasebe bilgi sistemidir.</a:t>
            </a:r>
          </a:p>
          <a:p>
            <a:pPr marL="0" indent="0">
              <a:buNone/>
            </a:pPr>
            <a:r>
              <a:rPr lang="tr-TR" dirty="0" smtClean="0"/>
              <a:t>Muhasebe </a:t>
            </a:r>
            <a:r>
              <a:rPr lang="tr-TR" dirty="0"/>
              <a:t>bilgi sistemi , işletmenin finansal durumu, faaliyet sonuçları ile bilgiyi üretme ve kullanacaklara rapor olarak sunmak amacıyla yapılan, birbiriyle ilişkili öğeler bütünüdür.</a:t>
            </a:r>
          </a:p>
          <a:p>
            <a:pPr marL="0" indent="0">
              <a:buNone/>
            </a:pPr>
            <a:r>
              <a:rPr lang="tr-TR" dirty="0" smtClean="0"/>
              <a:t>Bilgi </a:t>
            </a:r>
            <a:r>
              <a:rPr lang="tr-TR" dirty="0"/>
              <a:t>ekonomisi kavramı ile birlikte işletmelerde insan kaynağına da önem verilmemeye başlanmıştır. Bir işletmenin rekabet gücünü arttırması için insan kaynağı ile ilgili tüm kararlarda da hata olasılığını en aza indirmesi gerekmektedir. Muhasebe bilgi sistemleri bu bilgileri de kapsar hale gelmiştir.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7270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Muhasebe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Unsurları;</a:t>
            </a:r>
          </a:p>
          <a:p>
            <a:pPr marL="0" indent="0">
              <a:buNone/>
            </a:pPr>
            <a:endParaRPr lang="tr-TR" dirty="0" smtClean="0"/>
          </a:p>
          <a:p>
            <a:pPr marL="0" indent="0">
              <a:buNone/>
            </a:pPr>
            <a:r>
              <a:rPr lang="tr-TR" dirty="0" smtClean="0"/>
              <a:t>1-Faaliyetler </a:t>
            </a:r>
            <a:r>
              <a:rPr lang="tr-TR" dirty="0"/>
              <a:t>ve işlemler hakkındaki verileri toplamak ve kayıt etmek,</a:t>
            </a:r>
          </a:p>
          <a:p>
            <a:pPr marL="0" indent="0">
              <a:buNone/>
            </a:pPr>
            <a:endParaRPr lang="tr-TR" dirty="0" smtClean="0"/>
          </a:p>
          <a:p>
            <a:pPr marL="0" indent="0">
              <a:buNone/>
            </a:pPr>
            <a:r>
              <a:rPr lang="tr-TR" dirty="0" smtClean="0"/>
              <a:t>2-Verinin </a:t>
            </a:r>
            <a:r>
              <a:rPr lang="tr-TR" dirty="0"/>
              <a:t>işlenmesi ile bilgiye dönüştürmek ve planlama, uygulama, kontrol faaliyetleri ve karar vermek için kullanılmasını sağlamak,</a:t>
            </a:r>
          </a:p>
          <a:p>
            <a:pPr marL="0" indent="0">
              <a:buNone/>
            </a:pPr>
            <a:endParaRPr lang="tr-TR" dirty="0" smtClean="0"/>
          </a:p>
          <a:p>
            <a:pPr marL="0" indent="0">
              <a:buNone/>
            </a:pPr>
            <a:r>
              <a:rPr lang="tr-TR" dirty="0" smtClean="0"/>
              <a:t>3-Güvenilir </a:t>
            </a:r>
            <a:r>
              <a:rPr lang="tr-TR" dirty="0"/>
              <a:t>doğru verilere ulaşılmasını sağlamak ve organizasyon varlıklarını korumak için gerekli kontrolleri sağlamaya imkan vermek.</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327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Muhasebe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Kuruluş İlkeleri;</a:t>
            </a:r>
          </a:p>
          <a:p>
            <a:pPr marL="0" indent="0">
              <a:buNone/>
            </a:pPr>
            <a:endParaRPr lang="tr-TR" dirty="0" smtClean="0"/>
          </a:p>
          <a:p>
            <a:pPr marL="0" indent="0">
              <a:buNone/>
            </a:pPr>
            <a:r>
              <a:rPr lang="tr-TR" dirty="0" smtClean="0"/>
              <a:t>1-Uygun </a:t>
            </a:r>
            <a:r>
              <a:rPr lang="tr-TR" dirty="0"/>
              <a:t>maliyet ilkesi</a:t>
            </a:r>
          </a:p>
          <a:p>
            <a:pPr marL="0" indent="0">
              <a:buNone/>
            </a:pPr>
            <a:r>
              <a:rPr lang="tr-TR" dirty="0"/>
              <a:t>2-Raporlama ilkeleri</a:t>
            </a:r>
          </a:p>
          <a:p>
            <a:pPr marL="0" indent="0">
              <a:buNone/>
            </a:pPr>
            <a:r>
              <a:rPr lang="tr-TR" dirty="0"/>
              <a:t>3-İnsan etkeni ilkesi</a:t>
            </a:r>
          </a:p>
          <a:p>
            <a:pPr marL="0" indent="0">
              <a:buNone/>
            </a:pPr>
            <a:r>
              <a:rPr lang="tr-TR" dirty="0"/>
              <a:t>4-Örgüt yapısı ilkesi</a:t>
            </a:r>
          </a:p>
          <a:p>
            <a:pPr marL="0" indent="0">
              <a:buNone/>
            </a:pPr>
            <a:r>
              <a:rPr lang="tr-TR" dirty="0"/>
              <a:t>5-Esnek olma ilkesi</a:t>
            </a:r>
          </a:p>
          <a:p>
            <a:pPr marL="0" indent="0">
              <a:buNone/>
            </a:pPr>
            <a:r>
              <a:rPr lang="tr-TR" dirty="0"/>
              <a:t>6-Açık ve anlaşılır olma ilkesi</a:t>
            </a:r>
          </a:p>
          <a:p>
            <a:pPr marL="0" indent="0">
              <a:buNone/>
            </a:pPr>
            <a:r>
              <a:rPr lang="tr-TR" dirty="0"/>
              <a:t>7-Veri biriktirme ve işleme ilkesi</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9414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Muhasebe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YBS uygulamalarının </a:t>
            </a:r>
            <a:r>
              <a:rPr lang="tr-TR" dirty="0" smtClean="0"/>
              <a:t>hedefleri:</a:t>
            </a:r>
            <a:endParaRPr lang="tr-TR" dirty="0"/>
          </a:p>
          <a:p>
            <a:pPr marL="0" indent="0">
              <a:buNone/>
            </a:pPr>
            <a:endParaRPr lang="tr-TR" dirty="0" smtClean="0"/>
          </a:p>
          <a:p>
            <a:pPr marL="0" indent="0">
              <a:buNone/>
            </a:pPr>
            <a:r>
              <a:rPr lang="tr-TR" dirty="0" smtClean="0"/>
              <a:t>Hiyerarşik </a:t>
            </a:r>
            <a:r>
              <a:rPr lang="tr-TR" dirty="0"/>
              <a:t>olarak pramidin en altından </a:t>
            </a:r>
            <a:r>
              <a:rPr lang="tr-TR" dirty="0" smtClean="0"/>
              <a:t>üstüne,</a:t>
            </a:r>
            <a:endParaRPr lang="tr-TR" dirty="0"/>
          </a:p>
          <a:p>
            <a:pPr marL="0" indent="0">
              <a:buNone/>
            </a:pPr>
            <a:endParaRPr lang="tr-TR" dirty="0" smtClean="0"/>
          </a:p>
          <a:p>
            <a:pPr marL="0" indent="0">
              <a:buNone/>
            </a:pPr>
            <a:r>
              <a:rPr lang="tr-TR" dirty="0" smtClean="0"/>
              <a:t>-</a:t>
            </a:r>
            <a:r>
              <a:rPr lang="tr-TR" dirty="0"/>
              <a:t>İşletme süreçleri ve operasyonlarını desteklemek, </a:t>
            </a:r>
          </a:p>
          <a:p>
            <a:pPr marL="0" indent="0">
              <a:buNone/>
            </a:pPr>
            <a:endParaRPr lang="tr-TR" dirty="0" smtClean="0"/>
          </a:p>
          <a:p>
            <a:pPr marL="0" indent="0">
              <a:buNone/>
            </a:pPr>
            <a:r>
              <a:rPr lang="tr-TR" dirty="0" smtClean="0"/>
              <a:t>-</a:t>
            </a:r>
            <a:r>
              <a:rPr lang="tr-TR" dirty="0"/>
              <a:t>Çalışanların ve yöneticilerin karar almalarını desteklemek, </a:t>
            </a:r>
          </a:p>
          <a:p>
            <a:pPr marL="0" indent="0">
              <a:buNone/>
            </a:pPr>
            <a:endParaRPr lang="tr-TR" dirty="0" smtClean="0"/>
          </a:p>
          <a:p>
            <a:pPr marL="0" indent="0">
              <a:buNone/>
            </a:pPr>
            <a:r>
              <a:rPr lang="tr-TR" dirty="0" smtClean="0"/>
              <a:t>-</a:t>
            </a:r>
            <a:r>
              <a:rPr lang="tr-TR" dirty="0"/>
              <a:t>Rekabet avantajı yaratmak için geliştirilen stratejileri desteklemek tir.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6686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Kurumsal Kaynak Planlama Sistemi(ERP) ve Raporlama</a:t>
            </a:r>
            <a:endParaRPr lang="tr-TR" sz="2800" dirty="0"/>
          </a:p>
        </p:txBody>
      </p:sp>
    </p:spTree>
    <p:extLst>
      <p:ext uri="{BB962C8B-B14F-4D97-AF65-F5344CB8AC3E}">
        <p14:creationId xmlns:p14="http://schemas.microsoft.com/office/powerpoint/2010/main" val="3295805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ERP</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14125" y="1585919"/>
            <a:ext cx="8064273" cy="3918177"/>
          </a:xfrm>
        </p:spPr>
        <p:txBody>
          <a:bodyPr/>
          <a:lstStyle/>
          <a:p>
            <a:pPr marL="0" indent="0" algn="just">
              <a:lnSpc>
                <a:spcPct val="100000"/>
              </a:lnSpc>
              <a:spcBef>
                <a:spcPts val="0"/>
              </a:spcBef>
              <a:buNone/>
            </a:pPr>
            <a:r>
              <a:rPr lang="tr-TR" sz="1700" dirty="0"/>
              <a:t>II.Endüstri devrimi, globalleşme sonrası ve yeni ekonomik güçlerin doğması ile </a:t>
            </a:r>
            <a:r>
              <a:rPr lang="tr-TR" sz="1700" dirty="0" smtClean="0"/>
              <a:t>işletmeler </a:t>
            </a:r>
            <a:r>
              <a:rPr lang="tr-TR" sz="1700" dirty="0"/>
              <a:t>daha rekabetçi, esnek ve çevik olabilmek için kendilerini değiştirmek ve geliştirmek zorunda </a:t>
            </a:r>
            <a:r>
              <a:rPr lang="tr-TR" sz="1700" dirty="0" smtClean="0"/>
              <a:t>kalmaktadırlar.</a:t>
            </a:r>
          </a:p>
          <a:p>
            <a:pPr marL="0" indent="0" algn="just">
              <a:lnSpc>
                <a:spcPct val="100000"/>
              </a:lnSpc>
              <a:spcBef>
                <a:spcPts val="0"/>
              </a:spcBef>
              <a:buNone/>
            </a:pPr>
            <a:endParaRPr lang="tr-TR" sz="1700" dirty="0"/>
          </a:p>
          <a:p>
            <a:pPr marL="0" indent="0" algn="just">
              <a:lnSpc>
                <a:spcPct val="100000"/>
              </a:lnSpc>
              <a:spcBef>
                <a:spcPts val="0"/>
              </a:spcBef>
              <a:buNone/>
            </a:pPr>
            <a:r>
              <a:rPr lang="tr-TR" sz="1700" dirty="0" smtClean="0"/>
              <a:t>Bu </a:t>
            </a:r>
            <a:r>
              <a:rPr lang="tr-TR" sz="1700" dirty="0"/>
              <a:t>amaçlarla, toplam kalite yönetimi, süreç mühendisliği, stratejik maliyetleme gibi yönetim programları </a:t>
            </a:r>
            <a:r>
              <a:rPr lang="tr-TR" sz="1700" dirty="0" smtClean="0"/>
              <a:t>uygalamaya </a:t>
            </a:r>
            <a:r>
              <a:rPr lang="tr-TR" sz="1700" dirty="0"/>
              <a:t>başlamışlardır. </a:t>
            </a:r>
            <a:endParaRPr lang="tr-TR" sz="1700" dirty="0"/>
          </a:p>
          <a:p>
            <a:pPr marL="0" indent="0" algn="just">
              <a:lnSpc>
                <a:spcPct val="100000"/>
              </a:lnSpc>
              <a:spcBef>
                <a:spcPts val="0"/>
              </a:spcBef>
              <a:buNone/>
            </a:pPr>
            <a:endParaRPr lang="tr-TR" sz="1700" dirty="0" smtClean="0"/>
          </a:p>
          <a:p>
            <a:pPr marL="0" indent="0" algn="just">
              <a:lnSpc>
                <a:spcPct val="100000"/>
              </a:lnSpc>
              <a:spcBef>
                <a:spcPts val="0"/>
              </a:spcBef>
              <a:buNone/>
            </a:pPr>
            <a:r>
              <a:rPr lang="tr-TR" sz="1700" dirty="0" smtClean="0"/>
              <a:t>Bunların </a:t>
            </a:r>
            <a:r>
              <a:rPr lang="tr-TR" sz="1700" dirty="0"/>
              <a:t>felsefelerine veya hedeflerine uygun olarak, JIT, faaliyet tabanlı maliyetleme, hedef maliyetleme vb. uygulamalar </a:t>
            </a:r>
            <a:r>
              <a:rPr lang="tr-TR" sz="1700" dirty="0" smtClean="0"/>
              <a:t>yapmaktadırlar.</a:t>
            </a:r>
          </a:p>
          <a:p>
            <a:pPr marL="0" indent="0" algn="just">
              <a:lnSpc>
                <a:spcPct val="100000"/>
              </a:lnSpc>
              <a:spcBef>
                <a:spcPts val="0"/>
              </a:spcBef>
              <a:buNone/>
            </a:pPr>
            <a:endParaRPr lang="tr-TR" sz="1700" dirty="0"/>
          </a:p>
          <a:p>
            <a:pPr marL="0" indent="0" algn="just">
              <a:lnSpc>
                <a:spcPct val="100000"/>
              </a:lnSpc>
              <a:spcBef>
                <a:spcPts val="0"/>
              </a:spcBef>
              <a:buNone/>
            </a:pPr>
            <a:r>
              <a:rPr lang="tr-TR" sz="1700" dirty="0" smtClean="0"/>
              <a:t>Teknolojik </a:t>
            </a:r>
            <a:r>
              <a:rPr lang="tr-TR" sz="1700" dirty="0"/>
              <a:t>değişikliklrer, yönetim bilgilerinin toplanmasını ve kullanılmasınıda direkt olarak etkilemiştir. </a:t>
            </a:r>
          </a:p>
          <a:p>
            <a:pPr marL="0" indent="0" algn="just">
              <a:lnSpc>
                <a:spcPct val="100000"/>
              </a:lnSpc>
              <a:spcBef>
                <a:spcPts val="0"/>
              </a:spcBef>
              <a:buNone/>
            </a:pPr>
            <a:endParaRPr lang="tr-TR" sz="1700" dirty="0" smtClean="0"/>
          </a:p>
          <a:p>
            <a:pPr marL="0" indent="0" algn="just">
              <a:lnSpc>
                <a:spcPct val="100000"/>
              </a:lnSpc>
              <a:spcBef>
                <a:spcPts val="0"/>
              </a:spcBef>
              <a:buNone/>
            </a:pPr>
            <a:r>
              <a:rPr lang="tr-TR" sz="1700" dirty="0" smtClean="0"/>
              <a:t>Bilgiyi </a:t>
            </a:r>
            <a:r>
              <a:rPr lang="tr-TR" sz="1700" dirty="0"/>
              <a:t>rutin olarak toplamak yerine, işletmenin desteklenmesi ön plana çıkmıştır.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112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ERP</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endParaRPr lang="tr-TR" dirty="0" smtClean="0"/>
          </a:p>
          <a:p>
            <a:pPr marL="0" indent="0">
              <a:buNone/>
            </a:pPr>
            <a:endParaRPr lang="tr-TR" dirty="0"/>
          </a:p>
          <a:p>
            <a:pPr marL="0" indent="0">
              <a:buNone/>
            </a:pPr>
            <a:r>
              <a:rPr lang="tr-TR" dirty="0" smtClean="0"/>
              <a:t>ERP </a:t>
            </a:r>
            <a:r>
              <a:rPr lang="tr-TR" dirty="0"/>
              <a:t>gerçek zamanlı bir bilgi sitemidir. ERP kullanımı ile işletmelerin tüm süreçleri ile birlikte yönetim muhasebesi uygulamaları da etkilenmektedir. Bu sistemin kullanılması ile birlikte insan, süreçler, bilgi teknolojisi birlikteliği ile bütüncül nitelikte ve istenilen düzey ve içerikte raporlama yapılması mümkün olmaktadır.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44129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ERP</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47681" y="1468473"/>
            <a:ext cx="8064273" cy="4143762"/>
          </a:xfrm>
        </p:spPr>
        <p:txBody>
          <a:bodyPr/>
          <a:lstStyle/>
          <a:p>
            <a:pPr marL="0" indent="0">
              <a:buNone/>
            </a:pPr>
            <a:r>
              <a:rPr lang="tr-TR" dirty="0"/>
              <a:t>ERP kullanımı işletmenin çeheresini ve iş yapış biçimlerini değiştirmiştir muhasebe bilgi sistemi tüm organizasyona yayılmıştır.</a:t>
            </a:r>
          </a:p>
          <a:p>
            <a:pPr marL="0" indent="0">
              <a:buNone/>
            </a:pPr>
            <a:r>
              <a:rPr lang="tr-TR" dirty="0"/>
              <a:t>Özellikle yönetim alanında kalite stoklarve kısıtların optimize edilmesi ve yönetimlere alan yaratılmaktadır.</a:t>
            </a:r>
          </a:p>
          <a:p>
            <a:pPr marL="0" indent="0">
              <a:buNone/>
            </a:pPr>
            <a:r>
              <a:rPr lang="tr-TR" dirty="0"/>
              <a:t>Özellikle hizmet sektöründe, örgüt yapısı iş süreçleri, personel yaklaşımlarının biraraya getirilmesi birçok işletmenin hizmet kalitesi, yönetim ve maliyet konularında katkı sağlamıştır.</a:t>
            </a:r>
          </a:p>
          <a:p>
            <a:pPr marL="0" indent="0">
              <a:buNone/>
            </a:pPr>
            <a:r>
              <a:rPr lang="tr-TR" dirty="0"/>
              <a:t>Bankalar gibi belirsiz / soyut ürün sunan hizmet işletmelerinde ürün maliyetleri, müşteri karlılıkları, müşteri memnuniyeti gibi raporlar sunulabilmektedir.</a:t>
            </a:r>
          </a:p>
          <a:p>
            <a:pPr marL="0" indent="0">
              <a:buNone/>
            </a:pPr>
            <a:r>
              <a:rPr lang="tr-TR" dirty="0"/>
              <a:t>Özellikle hastahaneler gibi kurumlarda maliyet, verimlilik, gibi raporlar yanında hasta, hastalık tedavi sonuçları vb. farklı sonuçlarda raporlanabilir olmaktadır. </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048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457324" y="3786188"/>
            <a:ext cx="6942173" cy="1254594"/>
          </a:xfrm>
        </p:spPr>
        <p:txBody>
          <a:bodyPr/>
          <a:lstStyle/>
          <a:p>
            <a:pPr marL="0" indent="0">
              <a:buNone/>
            </a:pPr>
            <a:r>
              <a:rPr lang="tr-TR" sz="2800" b="1" dirty="0" smtClean="0">
                <a:latin typeface="Times New Roman" panose="02020603050405020304" pitchFamily="18" charset="0"/>
                <a:cs typeface="Times New Roman" panose="02020603050405020304" pitchFamily="18" charset="0"/>
              </a:rPr>
              <a:t>10- Yönetim Bilgi Sistemi Raporları</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242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BİLGİ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lgn="just">
              <a:lnSpc>
                <a:spcPct val="100000"/>
              </a:lnSpc>
              <a:spcBef>
                <a:spcPts val="0"/>
              </a:spcBef>
              <a:buNone/>
            </a:pPr>
            <a:endParaRPr lang="tr-TR" dirty="0"/>
          </a:p>
          <a:p>
            <a:pPr marL="0" indent="0" algn="just">
              <a:lnSpc>
                <a:spcPct val="100000"/>
              </a:lnSpc>
              <a:spcBef>
                <a:spcPts val="0"/>
              </a:spcBef>
              <a:buNone/>
            </a:pPr>
            <a:endParaRPr lang="tr-TR" dirty="0" smtClean="0"/>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
        <p:nvSpPr>
          <p:cNvPr id="4" name="Rectangle 3"/>
          <p:cNvSpPr/>
          <p:nvPr/>
        </p:nvSpPr>
        <p:spPr>
          <a:xfrm>
            <a:off x="679508" y="1859340"/>
            <a:ext cx="7986320" cy="3139321"/>
          </a:xfrm>
          <a:prstGeom prst="rect">
            <a:avLst/>
          </a:prstGeom>
        </p:spPr>
        <p:txBody>
          <a:bodyPr wrap="square">
            <a:spAutoFit/>
          </a:bodyPr>
          <a:lstStyle/>
          <a:p>
            <a:r>
              <a:rPr lang="tr-TR" dirty="0"/>
              <a:t>Bilgiden kısaca, kullanıcıları için faydalı ve anlamlı hale getirilmiş veri anlaşılmaktadır. </a:t>
            </a:r>
            <a:endParaRPr lang="tr-TR" dirty="0" smtClean="0"/>
          </a:p>
          <a:p>
            <a:endParaRPr lang="tr-TR" dirty="0"/>
          </a:p>
          <a:p>
            <a:r>
              <a:rPr lang="tr-TR" dirty="0" smtClean="0"/>
              <a:t>Karar </a:t>
            </a:r>
            <a:r>
              <a:rPr lang="tr-TR" dirty="0"/>
              <a:t>verme durumunda bulunan yöneticiler için, güvenilir, yeterli ve güncel bilgi, büyük önem taşımaktadır. </a:t>
            </a:r>
            <a:endParaRPr lang="tr-TR" dirty="0" smtClean="0"/>
          </a:p>
          <a:p>
            <a:endParaRPr lang="tr-TR" dirty="0"/>
          </a:p>
          <a:p>
            <a:r>
              <a:rPr lang="tr-TR" dirty="0" smtClean="0"/>
              <a:t>Geliştirilen </a:t>
            </a:r>
            <a:r>
              <a:rPr lang="tr-TR" dirty="0"/>
              <a:t>bilişim sistemleri organizasyonlarda çeşitli fonksiyonel alanlarda kullanılmıştır</a:t>
            </a:r>
            <a:r>
              <a:rPr lang="tr-TR" dirty="0" smtClean="0"/>
              <a:t>.</a:t>
            </a:r>
          </a:p>
          <a:p>
            <a:endParaRPr lang="tr-TR" dirty="0"/>
          </a:p>
          <a:p>
            <a:r>
              <a:rPr lang="tr-TR" dirty="0"/>
              <a:t>Bilgi sistemleri, genel bir anlayışla, el ile yapılan işlemlerin otomatik bir sisteme bağlanması ve tüm çalışanlarca paylaşılması olarak tanımlanabilir. </a:t>
            </a:r>
            <a:endParaRPr lang="tr-TR" dirty="0"/>
          </a:p>
        </p:txBody>
      </p:sp>
    </p:spTree>
    <p:extLst>
      <p:ext uri="{BB962C8B-B14F-4D97-AF65-F5344CB8AC3E}">
        <p14:creationId xmlns:p14="http://schemas.microsoft.com/office/powerpoint/2010/main" val="2934691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Yönetim Bilgi Sistemleri</a:t>
            </a:r>
            <a:endParaRPr lang="tr-TR" sz="2800" dirty="0"/>
          </a:p>
        </p:txBody>
      </p:sp>
    </p:spTree>
    <p:extLst>
      <p:ext uri="{BB962C8B-B14F-4D97-AF65-F5344CB8AC3E}">
        <p14:creationId xmlns:p14="http://schemas.microsoft.com/office/powerpoint/2010/main" val="2071154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Yönetim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lgn="just">
              <a:lnSpc>
                <a:spcPct val="100000"/>
              </a:lnSpc>
              <a:spcBef>
                <a:spcPts val="0"/>
              </a:spcBef>
              <a:buNone/>
            </a:pPr>
            <a:endParaRPr lang="tr-TR" dirty="0"/>
          </a:p>
          <a:p>
            <a:pPr marL="0" indent="0" algn="just">
              <a:lnSpc>
                <a:spcPct val="100000"/>
              </a:lnSpc>
              <a:spcBef>
                <a:spcPts val="0"/>
              </a:spcBef>
              <a:buNone/>
            </a:pPr>
            <a:endParaRPr lang="tr-TR" dirty="0" smtClean="0"/>
          </a:p>
          <a:p>
            <a:pPr marL="0" indent="0" algn="just">
              <a:lnSpc>
                <a:spcPct val="100000"/>
              </a:lnSpc>
              <a:spcBef>
                <a:spcPts val="0"/>
              </a:spcBef>
              <a:buNone/>
            </a:pPr>
            <a:r>
              <a:rPr lang="tr-TR" dirty="0" smtClean="0"/>
              <a:t>Yönetim </a:t>
            </a:r>
            <a:r>
              <a:rPr lang="tr-TR" dirty="0"/>
              <a:t>Bilgi Sistemi (YBS), </a:t>
            </a:r>
            <a:r>
              <a:rPr lang="tr-TR" dirty="0" smtClean="0"/>
              <a:t>işletme </a:t>
            </a:r>
            <a:r>
              <a:rPr lang="tr-TR" dirty="0"/>
              <a:t>faaliyetleri ile örgüte dayalı karar almayı destekleyen bilgilerin elde edilmesine yönelik sistematik işlemler dizisidir. </a:t>
            </a:r>
          </a:p>
          <a:p>
            <a:pPr marL="0" indent="0" algn="just">
              <a:lnSpc>
                <a:spcPct val="100000"/>
              </a:lnSpc>
              <a:spcBef>
                <a:spcPts val="0"/>
              </a:spcBef>
              <a:buNone/>
            </a:pPr>
            <a:endParaRPr lang="tr-TR"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dirty="0" smtClean="0"/>
              <a:t>Yöneticinin </a:t>
            </a:r>
            <a:r>
              <a:rPr lang="tr-TR" dirty="0"/>
              <a:t>karar vermesi için gerekli bilgiyi değişik kaynaklardan toplayan, işleyen, saklayan ve verileri raporlayan formal bilgi </a:t>
            </a:r>
            <a:r>
              <a:rPr lang="tr-TR" dirty="0" smtClean="0"/>
              <a:t>sistemleridir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b="1" dirty="0" smtClean="0"/>
              <a:t>YBS, </a:t>
            </a:r>
            <a:r>
              <a:rPr lang="tr-TR" b="1" dirty="0"/>
              <a:t>insanlar, süreçler ve bilgi teknolojisinden oluşmaktadır.</a:t>
            </a:r>
            <a:endParaRPr lang="tr-TR" dirty="0"/>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636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Yönetim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sz="1800" dirty="0" smtClean="0"/>
              <a:t>Donanım</a:t>
            </a:r>
            <a:r>
              <a:rPr lang="tr-TR" sz="1800" dirty="0"/>
              <a:t>, yazılım, analiz planlama, kontrol ve karar verme modelleri ve veri tabanı kullanır. </a:t>
            </a:r>
          </a:p>
          <a:p>
            <a:pPr marL="0" indent="0">
              <a:buNone/>
            </a:pPr>
            <a:r>
              <a:rPr lang="tr-TR" sz="1800" dirty="0" smtClean="0"/>
              <a:t>Yöneticilerin </a:t>
            </a:r>
            <a:r>
              <a:rPr lang="tr-TR" sz="1800" dirty="0"/>
              <a:t>karar vermede kullanacağı bilgiyi geliştirip sunan, donanım, yöntemler ve personeli bütünleyen bir bilgisayar sistemidir. </a:t>
            </a:r>
          </a:p>
          <a:p>
            <a:pPr marL="0" indent="0">
              <a:buNone/>
            </a:pPr>
            <a:r>
              <a:rPr lang="tr-TR" sz="1800" dirty="0" smtClean="0"/>
              <a:t>Örgütlerdeki </a:t>
            </a:r>
            <a:r>
              <a:rPr lang="tr-TR" sz="1800" dirty="0"/>
              <a:t>işleyiş, yönetim ve karar verme süreçlerini desteklemek için gerekli bilgiyi sunmak üzere değişik kaynaklardan alınan verileri bütünleyebilen bir bilgisayar sistemidir. </a:t>
            </a:r>
          </a:p>
          <a:p>
            <a:pPr marL="0" indent="0">
              <a:buNone/>
            </a:pPr>
            <a:r>
              <a:rPr lang="tr-TR" sz="1800" dirty="0" smtClean="0"/>
              <a:t>Örgüt </a:t>
            </a:r>
            <a:r>
              <a:rPr lang="tr-TR" sz="1800" dirty="0"/>
              <a:t>ihtiyaçlarını karşılamak üzere bilgi toplama, bilgi aktarım ve bilgi sunusunu en iyi hale getiren veri tabanları ve bilgi akışlarının bütünleşik yapısıdır. </a:t>
            </a:r>
          </a:p>
          <a:p>
            <a:pPr marL="0" indent="0">
              <a:buNone/>
            </a:pPr>
            <a:r>
              <a:rPr lang="tr-TR" sz="1800" dirty="0" smtClean="0"/>
              <a:t>Örgütün </a:t>
            </a:r>
            <a:r>
              <a:rPr lang="tr-TR" sz="1800" dirty="0"/>
              <a:t>yaşama ve gelişmesinin sağlanması ile örgütsel faaliyetlerin planlanması, örgütlenmesi, yürütülmesi ve denetimi için, yönetimin ihtiyaç duyduğu, doğru, zamanlı ve anlamlı bilgiyi sağlayan ve geliştiren sistemdir.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658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Yönetim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lgn="just">
              <a:lnSpc>
                <a:spcPct val="100000"/>
              </a:lnSpc>
              <a:spcBef>
                <a:spcPts val="0"/>
              </a:spcBef>
              <a:buNone/>
            </a:pPr>
            <a:endParaRPr lang="tr-TR" dirty="0" smtClean="0"/>
          </a:p>
          <a:p>
            <a:pPr marL="0" indent="0" algn="just">
              <a:lnSpc>
                <a:spcPct val="100000"/>
              </a:lnSpc>
              <a:spcBef>
                <a:spcPts val="0"/>
              </a:spcBef>
              <a:buNone/>
            </a:pPr>
            <a:r>
              <a:rPr lang="tr-TR" dirty="0" smtClean="0"/>
              <a:t>Özellikleri</a:t>
            </a:r>
            <a:r>
              <a:rPr lang="tr-TR" dirty="0"/>
              <a:t>;</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dirty="0" smtClean="0"/>
              <a:t>Yönetim </a:t>
            </a:r>
            <a:r>
              <a:rPr lang="tr-TR" dirty="0"/>
              <a:t>bilgi sistemi, yönetimin gereksinimlerini karşılamaya yönelik olarak, üst düzeyden alt düzeye doğru ve yönetim gereksinimleri doğrultusunda, işletmenin amaçları göz önüne alınarak geliştirilir.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000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Yönetim Bilgi Sistemi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endParaRPr lang="tr-TR" sz="1800" dirty="0" smtClean="0"/>
          </a:p>
          <a:p>
            <a:pPr marL="0" indent="0">
              <a:buNone/>
            </a:pPr>
            <a:r>
              <a:rPr lang="tr-TR" sz="1800" dirty="0" smtClean="0"/>
              <a:t>1-Yönetim </a:t>
            </a:r>
            <a:r>
              <a:rPr lang="tr-TR" sz="1800" dirty="0"/>
              <a:t>bilgi sistemi, bütünleşik bir sistemdir: Bilgilerin bütünleşik bir biçimde işlenmesi, geniş bir sistem planı içinde gerçekleşir ve bu sistem tek bir sistemden çok, alt sistemlerin bileşimi olarak tasarlanır. </a:t>
            </a:r>
          </a:p>
          <a:p>
            <a:pPr marL="0" indent="0">
              <a:buNone/>
            </a:pPr>
            <a:r>
              <a:rPr lang="tr-TR" sz="1800" dirty="0" smtClean="0"/>
              <a:t>2-Yönetim </a:t>
            </a:r>
            <a:r>
              <a:rPr lang="tr-TR" sz="1800" dirty="0"/>
              <a:t>bilgi sistemi, bilgisayar temeline dayanan insan-makine sistemidir: </a:t>
            </a:r>
            <a:r>
              <a:rPr lang="tr-TR" sz="1800" dirty="0" smtClean="0"/>
              <a:t>Bilgisayar</a:t>
            </a:r>
            <a:r>
              <a:rPr lang="tr-TR" sz="1800" dirty="0"/>
              <a:t>, yönetim bilgi sistemine gereken bilgileri, tutarlı ve doğru bir biçimde işleyerek, hem zaman hem de emek tasarrufu sağlar. </a:t>
            </a:r>
          </a:p>
          <a:p>
            <a:pPr marL="0" indent="0">
              <a:buNone/>
            </a:pPr>
            <a:r>
              <a:rPr lang="tr-TR" sz="1800" dirty="0" smtClean="0"/>
              <a:t>3-Yönetim </a:t>
            </a:r>
            <a:r>
              <a:rPr lang="tr-TR" sz="1800" dirty="0"/>
              <a:t>bilgi sistemi, bilgi desteği sağlayan bir </a:t>
            </a:r>
            <a:r>
              <a:rPr lang="tr-TR" sz="1800" dirty="0" smtClean="0"/>
              <a:t>sistemdir.İşletme </a:t>
            </a:r>
            <a:r>
              <a:rPr lang="tr-TR" sz="1800" dirty="0"/>
              <a:t>açısından yaşamsal önem taşıyan bilgi yığınına girdi sağlanır. </a:t>
            </a:r>
            <a:endParaRPr lang="tr-TR" sz="1800" dirty="0" smtClean="0"/>
          </a:p>
          <a:p>
            <a:pPr marL="0" indent="0">
              <a:buNone/>
            </a:pPr>
            <a:r>
              <a:rPr lang="tr-TR" sz="1800" dirty="0" smtClean="0"/>
              <a:t>4-Yönetim bilgi sistemi, karar sürecine bir destektir. Çeşitli karar durumlarına ulaşan sayısal olan veya olmayan modellerden yararlanılarak, karar almaya destek olacak karar modelleri oluşturulur.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671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Muhasebe Bilgi Sistemleri</a:t>
            </a:r>
            <a:endParaRPr lang="tr-TR" sz="2800" dirty="0"/>
          </a:p>
        </p:txBody>
      </p:sp>
    </p:spTree>
    <p:extLst>
      <p:ext uri="{BB962C8B-B14F-4D97-AF65-F5344CB8AC3E}">
        <p14:creationId xmlns:p14="http://schemas.microsoft.com/office/powerpoint/2010/main" val="1200553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12535</TotalTime>
  <Words>863</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ekonomi</vt:lpstr>
      <vt:lpstr>1_Rics</vt:lpstr>
      <vt:lpstr>h.t.</vt:lpstr>
      <vt:lpstr>PowerPoint Presentation</vt:lpstr>
      <vt:lpstr>PowerPoint Presentation</vt:lpstr>
      <vt:lpstr>BİLGİ</vt:lpstr>
      <vt:lpstr>PowerPoint Presentation</vt:lpstr>
      <vt:lpstr>Yönetim Bilgi Sistemi</vt:lpstr>
      <vt:lpstr>Yönetim Bilgi Sistemi</vt:lpstr>
      <vt:lpstr>Yönetim Bilgi Sistemi</vt:lpstr>
      <vt:lpstr>Yönetim Bilgi Sistemi</vt:lpstr>
      <vt:lpstr>PowerPoint Presentation</vt:lpstr>
      <vt:lpstr>Muhasebe Bilgi Sistemi</vt:lpstr>
      <vt:lpstr>Muhasebe Bilgi Sistemi</vt:lpstr>
      <vt:lpstr>Muhasebe Bilgi Sistemi</vt:lpstr>
      <vt:lpstr>Muhasebe Bilgi Sistemi</vt:lpstr>
      <vt:lpstr>PowerPoint Presentation</vt:lpstr>
      <vt:lpstr>ERP</vt:lpstr>
      <vt:lpstr>ERP</vt:lpstr>
      <vt:lpstr>ERP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827</cp:revision>
  <cp:lastPrinted>2016-10-24T07:53:35Z</cp:lastPrinted>
  <dcterms:created xsi:type="dcterms:W3CDTF">2016-09-18T09:35:24Z</dcterms:created>
  <dcterms:modified xsi:type="dcterms:W3CDTF">2020-03-29T09:35:56Z</dcterms:modified>
</cp:coreProperties>
</file>