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7A4E-81E4-4A07-BAAE-B4DBB857384F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3093E-B38F-4D2D-9B93-0FF77B396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4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7A4E-81E4-4A07-BAAE-B4DBB857384F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3093E-B38F-4D2D-9B93-0FF77B396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7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7A4E-81E4-4A07-BAAE-B4DBB857384F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3093E-B38F-4D2D-9B93-0FF77B396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539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7A4E-81E4-4A07-BAAE-B4DBB857384F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3093E-B38F-4D2D-9B93-0FF77B396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964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7A4E-81E4-4A07-BAAE-B4DBB857384F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3093E-B38F-4D2D-9B93-0FF77B396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42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7A4E-81E4-4A07-BAAE-B4DBB857384F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3093E-B38F-4D2D-9B93-0FF77B396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437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7A4E-81E4-4A07-BAAE-B4DBB857384F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3093E-B38F-4D2D-9B93-0FF77B396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443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7A4E-81E4-4A07-BAAE-B4DBB857384F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3093E-B38F-4D2D-9B93-0FF77B396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3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7A4E-81E4-4A07-BAAE-B4DBB857384F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3093E-B38F-4D2D-9B93-0FF77B396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60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7A4E-81E4-4A07-BAAE-B4DBB857384F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3093E-B38F-4D2D-9B93-0FF77B396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01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7A4E-81E4-4A07-BAAE-B4DBB857384F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3093E-B38F-4D2D-9B93-0FF77B396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72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07A4E-81E4-4A07-BAAE-B4DBB857384F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3093E-B38F-4D2D-9B93-0FF77B396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62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ktisadidusuncelertarihi.blogspot.com.tr/" TargetMode="External"/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44600" y="444500"/>
            <a:ext cx="9715500" cy="6096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İKT 216 İktisadi Düşünceler Tarihi</a:t>
            </a:r>
            <a:br>
              <a:rPr lang="tr-TR" dirty="0" smtClean="0"/>
            </a:br>
            <a:r>
              <a:rPr lang="tr-TR" sz="4400" i="1" dirty="0" smtClean="0"/>
              <a:t>Ankara Üniversitesi SBF II. Sınıf İktisat</a:t>
            </a:r>
            <a:br>
              <a:rPr lang="tr-TR" sz="4400" i="1" dirty="0" smtClean="0"/>
            </a:br>
            <a:r>
              <a:rPr lang="tr-TR" sz="4400" i="1" dirty="0" smtClean="0"/>
              <a:t/>
            </a:r>
            <a:br>
              <a:rPr lang="tr-TR" sz="4400" i="1" dirty="0" smtClean="0"/>
            </a:br>
            <a:r>
              <a:rPr lang="tr-TR" sz="4400" b="1" dirty="0" smtClean="0"/>
              <a:t>Ders </a:t>
            </a:r>
            <a:r>
              <a:rPr lang="en-GB" sz="4400" b="1" dirty="0"/>
              <a:t>6</a:t>
            </a:r>
            <a:r>
              <a:rPr lang="tr-TR" sz="4400" b="1" dirty="0" smtClean="0"/>
              <a:t/>
            </a:r>
            <a:br>
              <a:rPr lang="tr-TR" sz="4400" b="1" dirty="0" smtClean="0"/>
            </a:br>
            <a:r>
              <a:rPr lang="tr-TR" sz="3100" i="1" dirty="0" smtClean="0"/>
              <a:t/>
            </a:r>
            <a:br>
              <a:rPr lang="tr-TR" sz="3100" i="1" dirty="0" smtClean="0"/>
            </a:br>
            <a:r>
              <a:rPr lang="tr-TR" sz="4000" dirty="0" smtClean="0"/>
              <a:t>Altuğ Yalçıntaş</a:t>
            </a:r>
            <a:r>
              <a:rPr lang="tr-TR" sz="4400" dirty="0" smtClean="0"/>
              <a:t/>
            </a:r>
            <a:br>
              <a:rPr lang="tr-TR" sz="4400" dirty="0" smtClean="0"/>
            </a:br>
            <a:r>
              <a:rPr lang="tr-TR" sz="3100" dirty="0" smtClean="0">
                <a:hlinkClick r:id="rId2"/>
              </a:rPr>
              <a:t>http://ayalcintas.blogspot.com.tr/</a:t>
            </a:r>
            <a:br>
              <a:rPr lang="tr-TR" sz="3100" dirty="0" smtClean="0">
                <a:hlinkClick r:id="rId2"/>
              </a:rPr>
            </a:br>
            <a:r>
              <a:rPr lang="tr-TR" sz="3100" dirty="0" smtClean="0">
                <a:hlinkClick r:id="rId2"/>
              </a:rPr>
              <a:t>altug.yalcintas@politics.ankara.edu.tr</a:t>
            </a:r>
            <a:r>
              <a:rPr lang="tr-TR" sz="3100" dirty="0" smtClean="0"/>
              <a:t> </a:t>
            </a:r>
            <a:br>
              <a:rPr lang="tr-TR" sz="3100" dirty="0" smtClean="0"/>
            </a:br>
            <a:r>
              <a:rPr lang="tr-TR" sz="5400" i="1" dirty="0" smtClean="0"/>
              <a:t/>
            </a:r>
            <a:br>
              <a:rPr lang="tr-TR" sz="5400" i="1" dirty="0" smtClean="0"/>
            </a:br>
            <a:r>
              <a:rPr lang="tr-TR" sz="3100" dirty="0" smtClean="0">
                <a:hlinkClick r:id="rId3"/>
              </a:rPr>
              <a:t>http://iktisadidusuncelertarihi.blogspot.com.tr/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54097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29900" cy="1325563"/>
          </a:xfrm>
        </p:spPr>
        <p:txBody>
          <a:bodyPr/>
          <a:lstStyle/>
          <a:p>
            <a:r>
              <a:rPr lang="tr-TR" dirty="0" smtClean="0">
                <a:sym typeface="Wingdings" panose="05000000000000000000" pitchFamily="2" charset="2"/>
              </a:rPr>
              <a:t>Net hasıla («</a:t>
            </a:r>
            <a:r>
              <a:rPr lang="tr-TR" dirty="0" err="1" smtClean="0">
                <a:sym typeface="Wingdings" panose="05000000000000000000" pitchFamily="2" charset="2"/>
              </a:rPr>
              <a:t>Produit</a:t>
            </a:r>
            <a:r>
              <a:rPr lang="tr-TR" dirty="0" smtClean="0">
                <a:sym typeface="Wingdings" panose="05000000000000000000" pitchFamily="2" charset="2"/>
              </a:rPr>
              <a:t> net» ya da «net </a:t>
            </a:r>
            <a:r>
              <a:rPr lang="tr-TR" dirty="0" err="1" smtClean="0">
                <a:sym typeface="Wingdings" panose="05000000000000000000" pitchFamily="2" charset="2"/>
              </a:rPr>
              <a:t>product</a:t>
            </a:r>
            <a:r>
              <a:rPr lang="tr-TR" dirty="0" smtClean="0">
                <a:sym typeface="Wingdings" panose="05000000000000000000" pitchFamily="2" charset="2"/>
              </a:rPr>
              <a:t>»)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Değerin kaynağı olarak «artık» ya da «doğanın armağanı»</a:t>
            </a:r>
          </a:p>
          <a:p>
            <a:pPr marL="0" indent="0">
              <a:buNone/>
            </a:pPr>
            <a:endParaRPr lang="tr-TR" b="1" u="sng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tr-TR" b="1" u="sng" dirty="0" smtClean="0">
                <a:sym typeface="Wingdings" panose="05000000000000000000" pitchFamily="2" charset="2"/>
              </a:rPr>
              <a:t>Artık</a:t>
            </a:r>
            <a:r>
              <a:rPr lang="tr-TR" dirty="0" smtClean="0">
                <a:sym typeface="Wingdings" panose="05000000000000000000" pitchFamily="2" charset="2"/>
              </a:rPr>
              <a:t>: </a:t>
            </a:r>
            <a:r>
              <a:rPr lang="tr-TR" i="1" dirty="0" smtClean="0">
                <a:sym typeface="Wingdings" panose="05000000000000000000" pitchFamily="2" charset="2"/>
              </a:rPr>
              <a:t>iktisadi faaliyet sonucunda insanların geçimi ve varlığını sürdürmesi için gerekenin üzerindeki fazla</a:t>
            </a:r>
            <a:r>
              <a:rPr lang="en-GB" i="1" dirty="0">
                <a:sym typeface="Wingdings" panose="05000000000000000000" pitchFamily="2" charset="2"/>
              </a:rPr>
              <a:t>.</a:t>
            </a:r>
            <a:endParaRPr lang="tr-TR" i="1" dirty="0" smtClean="0">
              <a:sym typeface="Wingdings" panose="05000000000000000000" pitchFamily="2" charset="2"/>
            </a:endParaRPr>
          </a:p>
          <a:p>
            <a:pPr lvl="1"/>
            <a:endParaRPr lang="tr-TR" dirty="0" smtClean="0">
              <a:sym typeface="Wingdings" panose="05000000000000000000" pitchFamily="2" charset="2"/>
            </a:endParaRPr>
          </a:p>
          <a:p>
            <a:pPr lvl="1"/>
            <a:r>
              <a:rPr lang="tr-TR" dirty="0" smtClean="0">
                <a:sym typeface="Wingdings" panose="05000000000000000000" pitchFamily="2" charset="2"/>
              </a:rPr>
              <a:t>Ticaret</a:t>
            </a:r>
            <a:r>
              <a:rPr lang="en-GB" dirty="0" smtClean="0">
                <a:sym typeface="Wingdings" panose="05000000000000000000" pitchFamily="2" charset="2"/>
              </a:rPr>
              <a:t>,</a:t>
            </a:r>
            <a:r>
              <a:rPr lang="tr-TR" dirty="0" smtClean="0">
                <a:sym typeface="Wingdings" panose="05000000000000000000" pitchFamily="2" charset="2"/>
              </a:rPr>
              <a:t> değer (artık) üretmez.</a:t>
            </a:r>
          </a:p>
          <a:p>
            <a:pPr lvl="1"/>
            <a:r>
              <a:rPr lang="tr-TR" dirty="0" smtClean="0">
                <a:sym typeface="Wingdings" panose="05000000000000000000" pitchFamily="2" charset="2"/>
              </a:rPr>
              <a:t>Ticaret</a:t>
            </a:r>
            <a:r>
              <a:rPr lang="en-GB" dirty="0" smtClean="0">
                <a:sym typeface="Wingdings" panose="05000000000000000000" pitchFamily="2" charset="2"/>
              </a:rPr>
              <a:t>,</a:t>
            </a:r>
            <a:r>
              <a:rPr lang="tr-TR" dirty="0" smtClean="0">
                <a:sym typeface="Wingdings" panose="05000000000000000000" pitchFamily="2" charset="2"/>
              </a:rPr>
              <a:t> üretilen değerin (artığın) el değiştirilmesidir.</a:t>
            </a:r>
          </a:p>
          <a:p>
            <a:pPr lvl="1"/>
            <a:r>
              <a:rPr lang="tr-TR" dirty="0" smtClean="0">
                <a:sym typeface="Wingdings" panose="05000000000000000000" pitchFamily="2" charset="2"/>
              </a:rPr>
              <a:t>Değer (artık)  Tarım faaliyeti</a:t>
            </a:r>
          </a:p>
          <a:p>
            <a:pPr lvl="1"/>
            <a:r>
              <a:rPr lang="tr-TR" dirty="0" smtClean="0">
                <a:sym typeface="Wingdings" panose="05000000000000000000" pitchFamily="2" charset="2"/>
              </a:rPr>
              <a:t>Ulusun zenginliği  üretken emek </a:t>
            </a:r>
            <a:r>
              <a:rPr lang="tr-TR" dirty="0" err="1" smtClean="0">
                <a:sym typeface="Wingdings" panose="05000000000000000000" pitchFamily="2" charset="2"/>
              </a:rPr>
              <a:t>stoğu</a:t>
            </a:r>
            <a:endParaRPr lang="tr-TR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4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ym typeface="Wingdings" panose="05000000000000000000" pitchFamily="2" charset="2"/>
              </a:rPr>
              <a:t>François </a:t>
            </a:r>
            <a:r>
              <a:rPr lang="tr-TR" dirty="0" err="1" smtClean="0">
                <a:sym typeface="Wingdings" panose="05000000000000000000" pitchFamily="2" charset="2"/>
              </a:rPr>
              <a:t>Quesnay</a:t>
            </a:r>
            <a:r>
              <a:rPr lang="tr-TR" dirty="0" smtClean="0">
                <a:sym typeface="Wingdings" panose="05000000000000000000" pitchFamily="2" charset="2"/>
              </a:rPr>
              <a:t> (1694-1774)</a:t>
            </a:r>
            <a:endParaRPr lang="en-US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2946400" cy="3810000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4837956" y="1995488"/>
            <a:ext cx="585544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i="1" dirty="0" err="1" smtClean="0"/>
              <a:t>Tableau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économique</a:t>
            </a:r>
            <a:r>
              <a:rPr lang="tr-TR" sz="3200" i="1" dirty="0" smtClean="0"/>
              <a:t> </a:t>
            </a:r>
            <a:r>
              <a:rPr lang="tr-TR" sz="3200" dirty="0" smtClean="0"/>
              <a:t>(1758)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/>
              <a:t>Tıp doktoru. Bu nedenle Dr. </a:t>
            </a:r>
            <a:r>
              <a:rPr lang="tr-TR" sz="3200" dirty="0" err="1" smtClean="0"/>
              <a:t>Quesnay</a:t>
            </a:r>
            <a:r>
              <a:rPr lang="tr-TR" sz="3200" dirty="0"/>
              <a:t> </a:t>
            </a:r>
            <a:r>
              <a:rPr lang="tr-TR" sz="3200" dirty="0" smtClean="0"/>
              <a:t>diye de bilinir.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/>
              <a:t>William </a:t>
            </a:r>
            <a:r>
              <a:rPr lang="tr-TR" sz="3200" dirty="0" err="1" smtClean="0"/>
              <a:t>Harvey</a:t>
            </a:r>
            <a:r>
              <a:rPr lang="en-GB" sz="3200" dirty="0" smtClean="0"/>
              <a:t> (1578-1657)</a:t>
            </a:r>
            <a:r>
              <a:rPr lang="en-GB" sz="3200" dirty="0"/>
              <a:t> </a:t>
            </a:r>
            <a:r>
              <a:rPr lang="en-GB" sz="3200" dirty="0" err="1" smtClean="0"/>
              <a:t>ve</a:t>
            </a:r>
            <a:r>
              <a:rPr lang="tr-TR" sz="3200" dirty="0" smtClean="0"/>
              <a:t> kan dolaşımı</a:t>
            </a:r>
            <a:r>
              <a:rPr lang="en-GB" sz="3200" dirty="0" smtClean="0"/>
              <a:t> (1628)</a:t>
            </a:r>
            <a:endParaRPr lang="tr-TR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/>
              <a:t>«Avrupa’nın </a:t>
            </a:r>
            <a:r>
              <a:rPr lang="tr-TR" sz="3200" dirty="0" err="1" smtClean="0"/>
              <a:t>Konfiçyusu</a:t>
            </a:r>
            <a:r>
              <a:rPr lang="tr-TR" sz="3200" dirty="0" smtClean="0"/>
              <a:t>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914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ym typeface="Wingdings" panose="05000000000000000000" pitchFamily="2" charset="2"/>
              </a:rPr>
              <a:t>François </a:t>
            </a:r>
            <a:r>
              <a:rPr lang="tr-TR" dirty="0" err="1" smtClean="0">
                <a:sym typeface="Wingdings" panose="05000000000000000000" pitchFamily="2" charset="2"/>
              </a:rPr>
              <a:t>Quesnay</a:t>
            </a:r>
            <a:r>
              <a:rPr lang="tr-TR" dirty="0" smtClean="0">
                <a:sym typeface="Wingdings" panose="05000000000000000000" pitchFamily="2" charset="2"/>
              </a:rPr>
              <a:t> ve </a:t>
            </a:r>
            <a:r>
              <a:rPr lang="tr-TR" i="1" dirty="0" err="1" smtClean="0">
                <a:sym typeface="Wingdings" panose="05000000000000000000" pitchFamily="2" charset="2"/>
              </a:rPr>
              <a:t>tableau</a:t>
            </a:r>
            <a:r>
              <a:rPr lang="tr-TR" i="1" dirty="0" smtClean="0">
                <a:sym typeface="Wingdings" panose="05000000000000000000" pitchFamily="2" charset="2"/>
              </a:rPr>
              <a:t> </a:t>
            </a:r>
            <a:r>
              <a:rPr lang="tr-TR" i="1" dirty="0" err="1" smtClean="0">
                <a:sym typeface="Wingdings" panose="05000000000000000000" pitchFamily="2" charset="2"/>
              </a:rPr>
              <a:t>economique</a:t>
            </a:r>
            <a:endParaRPr lang="en-US" i="1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365314"/>
            <a:ext cx="4457700" cy="5492686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5537200" y="1562100"/>
            <a:ext cx="63881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 smtClean="0">
                <a:sym typeface="Wingdings" panose="05000000000000000000" pitchFamily="2" charset="2"/>
              </a:rPr>
              <a:t>Önemi: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ym typeface="Wingdings" panose="05000000000000000000" pitchFamily="2" charset="2"/>
              </a:rPr>
              <a:t>İlk makro iktisadi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ym typeface="Wingdings" panose="05000000000000000000" pitchFamily="2" charset="2"/>
              </a:rPr>
              <a:t>Toplam talep, çarpan, sektörler arası bağımlılıklar, genel denge ve </a:t>
            </a:r>
            <a:r>
              <a:rPr lang="en-GB" dirty="0" err="1">
                <a:sym typeface="Wingdings" panose="05000000000000000000" pitchFamily="2" charset="2"/>
              </a:rPr>
              <a:t>i</a:t>
            </a:r>
            <a:r>
              <a:rPr lang="tr-TR" dirty="0" err="1" smtClean="0">
                <a:sym typeface="Wingdings" panose="05000000000000000000" pitchFamily="2" charset="2"/>
              </a:rPr>
              <a:t>nput-output</a:t>
            </a:r>
            <a:r>
              <a:rPr lang="tr-TR" dirty="0" smtClean="0">
                <a:sym typeface="Wingdings" panose="05000000000000000000" pitchFamily="2" charset="2"/>
              </a:rPr>
              <a:t> tabloları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 smtClean="0">
                <a:sym typeface="Wingdings" panose="05000000000000000000" pitchFamily="2" charset="2"/>
              </a:rPr>
              <a:t>Mirabeau’ya</a:t>
            </a:r>
            <a:r>
              <a:rPr lang="tr-TR" dirty="0" smtClean="0">
                <a:sym typeface="Wingdings" panose="05000000000000000000" pitchFamily="2" charset="2"/>
              </a:rPr>
              <a:t> göre ateş ve yazıdan sonraki en önemli icat</a:t>
            </a:r>
          </a:p>
          <a:p>
            <a:endParaRPr lang="tr-TR" dirty="0" smtClean="0"/>
          </a:p>
          <a:p>
            <a:r>
              <a:rPr lang="tr-TR" b="1" i="1" dirty="0" smtClean="0">
                <a:sym typeface="Wingdings" panose="05000000000000000000" pitchFamily="2" charset="2"/>
              </a:rPr>
              <a:t>Varsayımlar:</a:t>
            </a:r>
          </a:p>
          <a:p>
            <a:endParaRPr lang="tr-TR" dirty="0" smtClean="0">
              <a:sym typeface="Wingdings" panose="05000000000000000000" pitchFamily="2" charset="2"/>
            </a:endParaRPr>
          </a:p>
          <a:p>
            <a:r>
              <a:rPr lang="tr-TR" dirty="0" smtClean="0">
                <a:sym typeface="Wingdings" panose="05000000000000000000" pitchFamily="2" charset="2"/>
              </a:rPr>
              <a:t>«Milli ekonomi»</a:t>
            </a:r>
          </a:p>
          <a:p>
            <a:pPr lvl="1"/>
            <a:r>
              <a:rPr lang="tr-TR" dirty="0" smtClean="0">
                <a:sym typeface="Wingdings" panose="05000000000000000000" pitchFamily="2" charset="2"/>
              </a:rPr>
              <a:t>Üretken sınıf</a:t>
            </a:r>
          </a:p>
          <a:p>
            <a:pPr lvl="1"/>
            <a:r>
              <a:rPr lang="tr-TR" dirty="0" smtClean="0">
                <a:sym typeface="Wingdings" panose="05000000000000000000" pitchFamily="2" charset="2"/>
              </a:rPr>
              <a:t>Toprak sahibi sınıf</a:t>
            </a:r>
          </a:p>
          <a:p>
            <a:pPr lvl="1"/>
            <a:r>
              <a:rPr lang="tr-TR" dirty="0" smtClean="0">
                <a:sym typeface="Wingdings" panose="05000000000000000000" pitchFamily="2" charset="2"/>
              </a:rPr>
              <a:t>«Steril» sınıf</a:t>
            </a:r>
          </a:p>
          <a:p>
            <a:endParaRPr lang="tr-TR" dirty="0" smtClean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ym typeface="Wingdings" panose="05000000000000000000" pitchFamily="2" charset="2"/>
              </a:rPr>
              <a:t>Nüfus (üretken) = Nüfus (toprak s. + «steril»)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ym typeface="Wingdings" panose="05000000000000000000" pitchFamily="2" charset="2"/>
              </a:rPr>
              <a:t>Her kişi ve sınıf eşit harcama yapar</a:t>
            </a:r>
            <a:r>
              <a:rPr lang="en-GB" dirty="0" smtClean="0">
                <a:sym typeface="Wingdings" panose="05000000000000000000" pitchFamily="2" charset="2"/>
              </a:rPr>
              <a:t> (</a:t>
            </a:r>
            <a:r>
              <a:rPr lang="en-GB" dirty="0" err="1" smtClean="0">
                <a:sym typeface="Wingdings" panose="05000000000000000000" pitchFamily="2" charset="2"/>
              </a:rPr>
              <a:t>oran</a:t>
            </a:r>
            <a:r>
              <a:rPr lang="en-GB" dirty="0" smtClean="0">
                <a:sym typeface="Wingdings" panose="05000000000000000000" pitchFamily="2" charset="2"/>
              </a:rPr>
              <a:t>: 1/2)</a:t>
            </a:r>
            <a:endParaRPr lang="tr-TR" dirty="0" smtClean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ym typeface="Wingdings" panose="05000000000000000000" pitchFamily="2" charset="2"/>
              </a:rPr>
              <a:t>Tarımsal faaliyet girdi değeri kadar artık üretir.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7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Fizyokrasi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tr-TR" b="1" dirty="0" err="1" smtClean="0">
                <a:sym typeface="Wingdings" panose="05000000000000000000" pitchFamily="2" charset="2"/>
              </a:rPr>
              <a:t>Physio</a:t>
            </a:r>
            <a:r>
              <a:rPr lang="tr-TR" dirty="0" smtClean="0">
                <a:sym typeface="Wingdings" panose="05000000000000000000" pitchFamily="2" charset="2"/>
              </a:rPr>
              <a:t>: doğa</a:t>
            </a:r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-</a:t>
            </a:r>
            <a:r>
              <a:rPr lang="tr-TR" b="1" dirty="0" err="1" smtClean="0">
                <a:sym typeface="Wingdings" panose="05000000000000000000" pitchFamily="2" charset="2"/>
              </a:rPr>
              <a:t>cracy</a:t>
            </a:r>
            <a:r>
              <a:rPr lang="tr-TR" dirty="0" smtClean="0">
                <a:sym typeface="Wingdings" panose="05000000000000000000" pitchFamily="2" charset="2"/>
              </a:rPr>
              <a:t>: yönetim, idare, kurallar bütünü</a:t>
            </a:r>
          </a:p>
          <a:p>
            <a:pPr lvl="1"/>
            <a:endParaRPr lang="tr-T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Demo</a:t>
            </a:r>
            <a:r>
              <a:rPr lang="tr-TR" i="1" dirty="0" smtClean="0">
                <a:sym typeface="Wingdings" panose="05000000000000000000" pitchFamily="2" charset="2"/>
              </a:rPr>
              <a:t>krasi</a:t>
            </a:r>
          </a:p>
          <a:p>
            <a:pPr marL="457200" lvl="1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Halkların (</a:t>
            </a:r>
            <a:r>
              <a:rPr lang="tr-TR" dirty="0" err="1" smtClean="0">
                <a:sym typeface="Wingdings" panose="05000000000000000000" pitchFamily="2" charset="2"/>
              </a:rPr>
              <a:t>demos</a:t>
            </a:r>
            <a:r>
              <a:rPr lang="tr-TR" dirty="0" smtClean="0">
                <a:sym typeface="Wingdings" panose="05000000000000000000" pitchFamily="2" charset="2"/>
              </a:rPr>
              <a:t>) yönetimi</a:t>
            </a:r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Büro</a:t>
            </a:r>
            <a:r>
              <a:rPr lang="tr-TR" i="1" dirty="0" smtClean="0">
                <a:sym typeface="Wingdings" panose="05000000000000000000" pitchFamily="2" charset="2"/>
              </a:rPr>
              <a:t>krasi</a:t>
            </a:r>
          </a:p>
          <a:p>
            <a:pPr marL="457200" lvl="1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Memurların yönetimi</a:t>
            </a:r>
          </a:p>
          <a:p>
            <a:endParaRPr lang="en-US" dirty="0"/>
          </a:p>
        </p:txBody>
      </p:sp>
      <p:sp>
        <p:nvSpPr>
          <p:cNvPr id="4" name="Metin kutusu 3"/>
          <p:cNvSpPr txBox="1"/>
          <p:nvPr/>
        </p:nvSpPr>
        <p:spPr>
          <a:xfrm>
            <a:off x="7518400" y="2743478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Doğanın yönetimi</a:t>
            </a:r>
            <a:endParaRPr lang="en-US" sz="2400" dirty="0"/>
          </a:p>
        </p:txBody>
      </p:sp>
      <p:sp>
        <p:nvSpPr>
          <p:cNvPr id="5" name="Sağ Ayraç 4"/>
          <p:cNvSpPr/>
          <p:nvPr/>
        </p:nvSpPr>
        <p:spPr>
          <a:xfrm>
            <a:off x="6870700" y="2312988"/>
            <a:ext cx="304800" cy="133191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1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Fizyokrasi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8585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i="1" dirty="0" smtClean="0">
                <a:sym typeface="Wingdings" panose="05000000000000000000" pitchFamily="2" charset="2"/>
              </a:rPr>
              <a:t>İktisadi değerin arttırılması sadece tarımsal faaliyet sonucu mümkündür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Merkantilizmin eleştirisi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Fransa (büyük ölçüde)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Devlet, bürokrasi, </a:t>
            </a:r>
            <a:r>
              <a:rPr lang="tr-TR" dirty="0" err="1" smtClean="0">
                <a:sym typeface="Wingdings" panose="05000000000000000000" pitchFamily="2" charset="2"/>
              </a:rPr>
              <a:t>Colbert</a:t>
            </a:r>
            <a:r>
              <a:rPr lang="tr-TR" dirty="0" smtClean="0">
                <a:sym typeface="Wingdings" panose="05000000000000000000" pitchFamily="2" charset="2"/>
              </a:rPr>
              <a:t> rejimi, toplumsal eşitsizlikler</a:t>
            </a:r>
          </a:p>
          <a:p>
            <a:pPr marL="0" indent="0">
              <a:buNone/>
            </a:pPr>
            <a:endParaRPr lang="tr-TR" b="1" i="1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tr-TR" b="1" i="1" dirty="0" err="1" smtClean="0">
                <a:sym typeface="Wingdings" panose="05000000000000000000" pitchFamily="2" charset="2"/>
              </a:rPr>
              <a:t>Dönemleştirme</a:t>
            </a:r>
            <a:r>
              <a:rPr lang="tr-TR" b="1" i="1" dirty="0" smtClean="0">
                <a:sym typeface="Wingdings" panose="05000000000000000000" pitchFamily="2" charset="2"/>
              </a:rPr>
              <a:t>: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1750’ler - 1776: Adam Smith ve </a:t>
            </a:r>
            <a:r>
              <a:rPr lang="tr-TR" i="1" dirty="0" smtClean="0">
                <a:sym typeface="Wingdings" panose="05000000000000000000" pitchFamily="2" charset="2"/>
              </a:rPr>
              <a:t>Ulusların Zenginliği </a:t>
            </a:r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ya da 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1750’ler - 1789: Fransız Devrimi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43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Fizyokrasi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>
                <a:sym typeface="Wingdings" panose="05000000000000000000" pitchFamily="2" charset="2"/>
              </a:rPr>
              <a:t>Colbert</a:t>
            </a:r>
            <a:r>
              <a:rPr lang="tr-TR" dirty="0" smtClean="0">
                <a:sym typeface="Wingdings" panose="05000000000000000000" pitchFamily="2" charset="2"/>
              </a:rPr>
              <a:t> döneminin </a:t>
            </a:r>
            <a:endParaRPr lang="en-GB" dirty="0" smtClean="0">
              <a:sym typeface="Wingdings" panose="05000000000000000000" pitchFamily="2" charset="2"/>
            </a:endParaRPr>
          </a:p>
          <a:p>
            <a:pPr lvl="1"/>
            <a:r>
              <a:rPr lang="tr-TR" sz="2800" dirty="0" smtClean="0">
                <a:sym typeface="Wingdings" panose="05000000000000000000" pitchFamily="2" charset="2"/>
              </a:rPr>
              <a:t>Baskılayıcı</a:t>
            </a:r>
          </a:p>
          <a:p>
            <a:pPr lvl="1"/>
            <a:r>
              <a:rPr lang="tr-TR" sz="2800" dirty="0" smtClean="0">
                <a:sym typeface="Wingdings" panose="05000000000000000000" pitchFamily="2" charset="2"/>
              </a:rPr>
              <a:t>Tekelleşmeyi teşvik eden</a:t>
            </a:r>
          </a:p>
          <a:p>
            <a:pPr lvl="1"/>
            <a:r>
              <a:rPr lang="tr-TR" sz="2800" dirty="0" smtClean="0">
                <a:sym typeface="Wingdings" panose="05000000000000000000" pitchFamily="2" charset="2"/>
              </a:rPr>
              <a:t>Aristokrat sınıfların çıkarlarına hizmet eden</a:t>
            </a:r>
          </a:p>
          <a:p>
            <a:pPr lvl="1"/>
            <a:r>
              <a:rPr lang="tr-TR" sz="2800" dirty="0" smtClean="0">
                <a:sym typeface="Wingdings" panose="05000000000000000000" pitchFamily="2" charset="2"/>
              </a:rPr>
              <a:t>Üretimi değil ticareti teşvik eden politikalarına karşı</a:t>
            </a:r>
            <a:endParaRPr lang="en-GB" sz="28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GB" b="1" i="1" dirty="0" smtClean="0">
                <a:sym typeface="Wingdings" panose="05000000000000000000" pitchFamily="2" charset="2"/>
              </a:rPr>
              <a:t>b</a:t>
            </a:r>
            <a:r>
              <a:rPr lang="tr-TR" b="1" i="1" dirty="0" smtClean="0">
                <a:sym typeface="Wingdings" panose="05000000000000000000" pitchFamily="2" charset="2"/>
              </a:rPr>
              <a:t>ir </a:t>
            </a:r>
            <a:r>
              <a:rPr lang="tr-TR" b="1" i="1" dirty="0">
                <a:sym typeface="Wingdings" panose="05000000000000000000" pitchFamily="2" charset="2"/>
              </a:rPr>
              <a:t>reform </a:t>
            </a:r>
            <a:r>
              <a:rPr lang="tr-TR" b="1" i="1" dirty="0" smtClean="0">
                <a:sym typeface="Wingdings" panose="05000000000000000000" pitchFamily="2" charset="2"/>
              </a:rPr>
              <a:t>hareketidir</a:t>
            </a:r>
            <a:r>
              <a:rPr lang="en-GB" b="1" i="1" dirty="0" smtClean="0">
                <a:sym typeface="Wingdings" panose="05000000000000000000" pitchFamily="2" charset="2"/>
              </a:rPr>
              <a:t>.</a:t>
            </a:r>
            <a:endParaRPr lang="tr-TR" b="1" i="1" dirty="0">
              <a:sym typeface="Wingdings" panose="05000000000000000000" pitchFamily="2" charset="2"/>
            </a:endParaRPr>
          </a:p>
          <a:p>
            <a:pPr lvl="1"/>
            <a:endParaRPr lang="tr-TR" sz="2800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10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Fizyokrasi</a:t>
            </a:r>
            <a:r>
              <a:rPr lang="tr-TR" dirty="0" smtClean="0"/>
              <a:t> ve Fransız Devrimi (1789)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000"/>
              </a:spcBef>
              <a:buNone/>
            </a:pPr>
            <a:r>
              <a:rPr lang="tr-TR" sz="2800" b="1" i="1" dirty="0" smtClean="0">
                <a:sym typeface="Wingdings" panose="05000000000000000000" pitchFamily="2" charset="2"/>
              </a:rPr>
              <a:t>Aristokrasinin, monarşinin ve kilisenin otoritesi karşısında demokrasi ve milliyetçilik</a:t>
            </a:r>
          </a:p>
          <a:p>
            <a:pPr marL="0" lvl="1" indent="0">
              <a:spcBef>
                <a:spcPts val="1000"/>
              </a:spcBef>
              <a:buNone/>
            </a:pPr>
            <a:endParaRPr lang="tr-TR" dirty="0" smtClean="0">
              <a:sym typeface="Wingdings" panose="05000000000000000000" pitchFamily="2" charset="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GB" sz="2800" dirty="0" err="1" smtClean="0">
                <a:sym typeface="Wingdings" panose="05000000000000000000" pitchFamily="2" charset="2"/>
              </a:rPr>
              <a:t>Bir</a:t>
            </a:r>
            <a:r>
              <a:rPr lang="en-GB" sz="2800" dirty="0" smtClean="0">
                <a:sym typeface="Wingdings" panose="05000000000000000000" pitchFamily="2" charset="2"/>
              </a:rPr>
              <a:t> </a:t>
            </a:r>
            <a:r>
              <a:rPr lang="en-GB" sz="2800" dirty="0" err="1" smtClean="0">
                <a:sym typeface="Wingdings" panose="05000000000000000000" pitchFamily="2" charset="2"/>
              </a:rPr>
              <a:t>yorum</a:t>
            </a:r>
            <a:r>
              <a:rPr lang="en-GB" sz="2800" dirty="0" smtClean="0">
                <a:sym typeface="Wingdings" panose="05000000000000000000" pitchFamily="2" charset="2"/>
              </a:rPr>
              <a:t>: </a:t>
            </a:r>
            <a:r>
              <a:rPr lang="tr-TR" sz="2800" dirty="0" smtClean="0">
                <a:sym typeface="Wingdings" panose="05000000000000000000" pitchFamily="2" charset="2"/>
              </a:rPr>
              <a:t>Fransız Devrimi bir reform hareketi olan fizyokratlar sayesinde mümkün hale gelmiştir.</a:t>
            </a:r>
            <a:endParaRPr lang="tr-TR" dirty="0" smtClean="0">
              <a:sym typeface="Wingdings" panose="05000000000000000000" pitchFamily="2" charset="2"/>
            </a:endParaRPr>
          </a:p>
          <a:p>
            <a:pPr marL="0" lvl="1" indent="0">
              <a:spcBef>
                <a:spcPts val="1000"/>
              </a:spcBef>
              <a:buNone/>
            </a:pPr>
            <a:endParaRPr lang="tr-TR" sz="2800" dirty="0" smtClean="0">
              <a:sym typeface="Wingdings" panose="05000000000000000000" pitchFamily="2" charset="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tr-TR" sz="2800" dirty="0" smtClean="0">
                <a:sym typeface="Wingdings" panose="05000000000000000000" pitchFamily="2" charset="2"/>
              </a:rPr>
              <a:t>İktisadi sorunlardan biri: «Üretken sınıf» karşısında aristokrasinin el koyduğu «</a:t>
            </a:r>
            <a:r>
              <a:rPr lang="tr-TR" sz="2800" dirty="0" err="1" smtClean="0">
                <a:sym typeface="Wingdings" panose="05000000000000000000" pitchFamily="2" charset="2"/>
              </a:rPr>
              <a:t>artık»ın</a:t>
            </a:r>
            <a:r>
              <a:rPr lang="tr-TR" sz="2800" dirty="0" smtClean="0">
                <a:sym typeface="Wingdings" panose="05000000000000000000" pitchFamily="2" charset="2"/>
              </a:rPr>
              <a:t> paylaşımı</a:t>
            </a:r>
          </a:p>
        </p:txBody>
      </p:sp>
    </p:spTree>
    <p:extLst>
      <p:ext uri="{BB962C8B-B14F-4D97-AF65-F5344CB8AC3E}">
        <p14:creationId xmlns:p14="http://schemas.microsoft.com/office/powerpoint/2010/main" val="6238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 iktisat okulu olarak </a:t>
            </a:r>
            <a:r>
              <a:rPr lang="tr-TR" dirty="0" err="1" smtClean="0"/>
              <a:t>fizyokrasi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ym typeface="Wingdings" panose="05000000000000000000" pitchFamily="2" charset="2"/>
              </a:rPr>
              <a:t>İç tutarlılığa sahip ilk iktisat okulu ya da iktisat ideolojisi</a:t>
            </a:r>
          </a:p>
          <a:p>
            <a:pPr lvl="1"/>
            <a:r>
              <a:rPr lang="tr-TR" dirty="0" smtClean="0">
                <a:sym typeface="Wingdings" panose="05000000000000000000" pitchFamily="2" charset="2"/>
              </a:rPr>
              <a:t>Smith, </a:t>
            </a:r>
            <a:r>
              <a:rPr lang="tr-TR" dirty="0" err="1" smtClean="0">
                <a:sym typeface="Wingdings" panose="05000000000000000000" pitchFamily="2" charset="2"/>
              </a:rPr>
              <a:t>Ricardo</a:t>
            </a:r>
            <a:r>
              <a:rPr lang="tr-TR" dirty="0" smtClean="0">
                <a:sym typeface="Wingdings" panose="05000000000000000000" pitchFamily="2" charset="2"/>
              </a:rPr>
              <a:t> ve </a:t>
            </a:r>
            <a:r>
              <a:rPr lang="tr-TR" dirty="0" err="1" smtClean="0">
                <a:sym typeface="Wingdings" panose="05000000000000000000" pitchFamily="2" charset="2"/>
              </a:rPr>
              <a:t>Marx</a:t>
            </a:r>
            <a:r>
              <a:rPr lang="tr-TR" dirty="0" smtClean="0">
                <a:sym typeface="Wingdings" panose="05000000000000000000" pitchFamily="2" charset="2"/>
              </a:rPr>
              <a:t> üzerindeki etkileri</a:t>
            </a:r>
          </a:p>
          <a:p>
            <a:endParaRPr lang="tr-TR" dirty="0" smtClean="0">
              <a:sym typeface="Wingdings" panose="05000000000000000000" pitchFamily="2" charset="2"/>
            </a:endParaRPr>
          </a:p>
          <a:p>
            <a:r>
              <a:rPr lang="tr-TR" dirty="0" smtClean="0">
                <a:sym typeface="Wingdings" panose="05000000000000000000" pitchFamily="2" charset="2"/>
              </a:rPr>
              <a:t>İlk defa «</a:t>
            </a:r>
            <a:r>
              <a:rPr lang="tr-TR" dirty="0" err="1" smtClean="0">
                <a:sym typeface="Wingdings" panose="05000000000000000000" pitchFamily="2" charset="2"/>
              </a:rPr>
              <a:t>les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économistes</a:t>
            </a:r>
            <a:r>
              <a:rPr lang="tr-TR" dirty="0" smtClean="0">
                <a:sym typeface="Wingdings" panose="05000000000000000000" pitchFamily="2" charset="2"/>
              </a:rPr>
              <a:t>»</a:t>
            </a:r>
          </a:p>
          <a:p>
            <a:pPr lvl="1"/>
            <a:r>
              <a:rPr lang="tr-TR" dirty="0" smtClean="0">
                <a:sym typeface="Wingdings" panose="05000000000000000000" pitchFamily="2" charset="2"/>
              </a:rPr>
              <a:t>«</a:t>
            </a:r>
            <a:r>
              <a:rPr lang="tr-TR" dirty="0" err="1">
                <a:sym typeface="Wingdings" panose="05000000000000000000" pitchFamily="2" charset="2"/>
              </a:rPr>
              <a:t>S</a:t>
            </a:r>
            <a:r>
              <a:rPr lang="tr-TR" dirty="0" err="1" smtClean="0">
                <a:sym typeface="Wingdings" panose="05000000000000000000" pitchFamily="2" charset="2"/>
              </a:rPr>
              <a:t>cientist</a:t>
            </a:r>
            <a:r>
              <a:rPr lang="tr-TR" dirty="0" smtClean="0">
                <a:sym typeface="Wingdings" panose="05000000000000000000" pitchFamily="2" charset="2"/>
              </a:rPr>
              <a:t>» ilk defa William </a:t>
            </a:r>
            <a:r>
              <a:rPr lang="tr-TR" dirty="0" err="1" smtClean="0">
                <a:sym typeface="Wingdings" panose="05000000000000000000" pitchFamily="2" charset="2"/>
              </a:rPr>
              <a:t>Whewell</a:t>
            </a:r>
            <a:r>
              <a:rPr lang="tr-TR" dirty="0" smtClean="0">
                <a:sym typeface="Wingdings" panose="05000000000000000000" pitchFamily="2" charset="2"/>
              </a:rPr>
              <a:t>. 1840. </a:t>
            </a:r>
            <a:r>
              <a:rPr lang="tr-TR" i="1" dirty="0" err="1" smtClean="0">
                <a:sym typeface="Wingdings" panose="05000000000000000000" pitchFamily="2" charset="2"/>
              </a:rPr>
              <a:t>Philosophy</a:t>
            </a:r>
            <a:r>
              <a:rPr lang="tr-TR" i="1" dirty="0" smtClean="0">
                <a:sym typeface="Wingdings" panose="05000000000000000000" pitchFamily="2" charset="2"/>
              </a:rPr>
              <a:t> of </a:t>
            </a:r>
            <a:r>
              <a:rPr lang="tr-TR" i="1" dirty="0" err="1" smtClean="0">
                <a:sym typeface="Wingdings" panose="05000000000000000000" pitchFamily="2" charset="2"/>
              </a:rPr>
              <a:t>Inductive</a:t>
            </a:r>
            <a:r>
              <a:rPr lang="tr-TR" i="1" dirty="0" smtClean="0">
                <a:sym typeface="Wingdings" panose="05000000000000000000" pitchFamily="2" charset="2"/>
              </a:rPr>
              <a:t> </a:t>
            </a:r>
            <a:r>
              <a:rPr lang="tr-TR" i="1" dirty="0" err="1" smtClean="0">
                <a:sym typeface="Wingdings" panose="05000000000000000000" pitchFamily="2" charset="2"/>
              </a:rPr>
              <a:t>Sciences</a:t>
            </a:r>
            <a:endParaRPr lang="tr-TR" i="1" dirty="0" smtClean="0">
              <a:sym typeface="Wingdings" panose="05000000000000000000" pitchFamily="2" charset="2"/>
            </a:endParaRPr>
          </a:p>
          <a:p>
            <a:endParaRPr lang="tr-TR" dirty="0" smtClean="0">
              <a:sym typeface="Wingdings" panose="05000000000000000000" pitchFamily="2" charset="2"/>
            </a:endParaRPr>
          </a:p>
          <a:p>
            <a:r>
              <a:rPr lang="tr-TR" dirty="0" smtClean="0">
                <a:sym typeface="Wingdings" panose="05000000000000000000" pitchFamily="2" charset="2"/>
              </a:rPr>
              <a:t>Bundan önce düşünürler birer «</a:t>
            </a:r>
            <a:r>
              <a:rPr lang="tr-TR" dirty="0" err="1" smtClean="0">
                <a:sym typeface="Wingdings" panose="05000000000000000000" pitchFamily="2" charset="2"/>
              </a:rPr>
              <a:t>natural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philosopher</a:t>
            </a:r>
            <a:r>
              <a:rPr lang="tr-TR" dirty="0" smtClean="0">
                <a:sym typeface="Wingdings" panose="05000000000000000000" pitchFamily="2" charset="2"/>
              </a:rPr>
              <a:t>» idi</a:t>
            </a:r>
          </a:p>
          <a:p>
            <a:pPr lvl="1"/>
            <a:r>
              <a:rPr lang="tr-TR" dirty="0" smtClean="0">
                <a:sym typeface="Wingdings" panose="05000000000000000000" pitchFamily="2" charset="2"/>
              </a:rPr>
              <a:t>Dikkat! Adam Smith de «moral </a:t>
            </a:r>
            <a:r>
              <a:rPr lang="tr-TR" dirty="0" err="1" smtClean="0">
                <a:sym typeface="Wingdings" panose="05000000000000000000" pitchFamily="2" charset="2"/>
              </a:rPr>
              <a:t>philosopher</a:t>
            </a:r>
            <a:r>
              <a:rPr lang="tr-TR" dirty="0" smtClean="0">
                <a:sym typeface="Wingdings" panose="05000000000000000000" pitchFamily="2" charset="2"/>
              </a:rPr>
              <a:t>» idi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93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Doğal düzen (</a:t>
            </a:r>
            <a:r>
              <a:rPr lang="fr-LU" sz="4000" dirty="0" smtClean="0">
                <a:sym typeface="Wingdings" panose="05000000000000000000" pitchFamily="2" charset="2"/>
              </a:rPr>
              <a:t>«Ordre naturel»</a:t>
            </a:r>
            <a:r>
              <a:rPr lang="tr-TR" sz="4000" dirty="0" smtClean="0">
                <a:sym typeface="Wingdings" panose="05000000000000000000" pitchFamily="2" charset="2"/>
              </a:rPr>
              <a:t>, «</a:t>
            </a:r>
            <a:r>
              <a:rPr lang="tr-TR" sz="4000" dirty="0" err="1" smtClean="0">
                <a:sym typeface="Wingdings" panose="05000000000000000000" pitchFamily="2" charset="2"/>
              </a:rPr>
              <a:t>natural</a:t>
            </a:r>
            <a:r>
              <a:rPr lang="tr-TR" sz="4000" dirty="0" smtClean="0">
                <a:sym typeface="Wingdings" panose="05000000000000000000" pitchFamily="2" charset="2"/>
              </a:rPr>
              <a:t> </a:t>
            </a:r>
            <a:r>
              <a:rPr lang="tr-TR" sz="4000" dirty="0" err="1" smtClean="0">
                <a:sym typeface="Wingdings" panose="05000000000000000000" pitchFamily="2" charset="2"/>
              </a:rPr>
              <a:t>order</a:t>
            </a:r>
            <a:r>
              <a:rPr lang="tr-TR" sz="4000" dirty="0" smtClean="0">
                <a:sym typeface="Wingdings" panose="05000000000000000000" pitchFamily="2" charset="2"/>
              </a:rPr>
              <a:t>»)</a:t>
            </a:r>
            <a:endParaRPr lang="en-US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i="1" dirty="0" smtClean="0">
                <a:sym typeface="Wingdings" panose="05000000000000000000" pitchFamily="2" charset="2"/>
              </a:rPr>
              <a:t>Doğa</a:t>
            </a:r>
            <a:r>
              <a:rPr lang="en-GB" b="1" i="1" dirty="0" smtClean="0">
                <a:sym typeface="Wingdings" panose="05000000000000000000" pitchFamily="2" charset="2"/>
              </a:rPr>
              <a:t>,</a:t>
            </a:r>
            <a:r>
              <a:rPr lang="tr-TR" b="1" i="1" dirty="0" smtClean="0">
                <a:sym typeface="Wingdings" panose="05000000000000000000" pitchFamily="2" charset="2"/>
              </a:rPr>
              <a:t> yasalar tarafından yönetilir.</a:t>
            </a:r>
          </a:p>
          <a:p>
            <a:pPr marL="0" indent="0">
              <a:buNone/>
            </a:pPr>
            <a:endParaRPr lang="tr-T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Düşünürün amacı: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Doğanın yasalarını keşfetmek</a:t>
            </a:r>
          </a:p>
          <a:p>
            <a:endParaRPr lang="tr-T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Böylece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Eşitsizlikler ortadan kalkacak.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Zenginlik ve refah artacak.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Toplumsal uyum sağlanacak.</a:t>
            </a:r>
            <a:endParaRPr lang="fr-LU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74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 smtClean="0"/>
              <a:t>Doğal düzen (</a:t>
            </a:r>
            <a:r>
              <a:rPr lang="fr-LU" sz="4000" dirty="0" smtClean="0">
                <a:sym typeface="Wingdings" panose="05000000000000000000" pitchFamily="2" charset="2"/>
              </a:rPr>
              <a:t>«Ordre naturel»</a:t>
            </a:r>
            <a:r>
              <a:rPr lang="tr-TR" sz="4000" dirty="0" smtClean="0">
                <a:sym typeface="Wingdings" panose="05000000000000000000" pitchFamily="2" charset="2"/>
              </a:rPr>
              <a:t>, «</a:t>
            </a:r>
            <a:r>
              <a:rPr lang="tr-TR" sz="4000" dirty="0" err="1" smtClean="0">
                <a:sym typeface="Wingdings" panose="05000000000000000000" pitchFamily="2" charset="2"/>
              </a:rPr>
              <a:t>natural</a:t>
            </a:r>
            <a:r>
              <a:rPr lang="tr-TR" sz="4000" dirty="0" smtClean="0">
                <a:sym typeface="Wingdings" panose="05000000000000000000" pitchFamily="2" charset="2"/>
              </a:rPr>
              <a:t> </a:t>
            </a:r>
            <a:r>
              <a:rPr lang="tr-TR" sz="4000" dirty="0" err="1" smtClean="0">
                <a:sym typeface="Wingdings" panose="05000000000000000000" pitchFamily="2" charset="2"/>
              </a:rPr>
              <a:t>order</a:t>
            </a:r>
            <a:r>
              <a:rPr lang="tr-TR" sz="4000" dirty="0" smtClean="0">
                <a:sym typeface="Wingdings" panose="05000000000000000000" pitchFamily="2" charset="2"/>
              </a:rPr>
              <a:t>»)</a:t>
            </a:r>
            <a:endParaRPr lang="en-US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i="1" dirty="0" smtClean="0">
                <a:sym typeface="Wingdings" panose="05000000000000000000" pitchFamily="2" charset="2"/>
              </a:rPr>
              <a:t>«</a:t>
            </a:r>
            <a:r>
              <a:rPr lang="tr-TR" b="1" i="1" dirty="0" err="1" smtClean="0">
                <a:sym typeface="Wingdings" panose="05000000000000000000" pitchFamily="2" charset="2"/>
              </a:rPr>
              <a:t>laissez</a:t>
            </a:r>
            <a:r>
              <a:rPr lang="tr-TR" b="1" i="1" dirty="0" smtClean="0">
                <a:sym typeface="Wingdings" panose="05000000000000000000" pitchFamily="2" charset="2"/>
              </a:rPr>
              <a:t> </a:t>
            </a:r>
            <a:r>
              <a:rPr lang="tr-TR" b="1" i="1" dirty="0" err="1" smtClean="0">
                <a:sym typeface="Wingdings" panose="05000000000000000000" pitchFamily="2" charset="2"/>
              </a:rPr>
              <a:t>faire</a:t>
            </a:r>
            <a:r>
              <a:rPr lang="tr-TR" b="1" i="1" dirty="0" smtClean="0">
                <a:sym typeface="Wingdings" panose="05000000000000000000" pitchFamily="2" charset="2"/>
              </a:rPr>
              <a:t>, </a:t>
            </a:r>
            <a:r>
              <a:rPr lang="tr-TR" b="1" i="1" dirty="0" err="1" smtClean="0">
                <a:sym typeface="Wingdings" panose="05000000000000000000" pitchFamily="2" charset="2"/>
              </a:rPr>
              <a:t>laisez</a:t>
            </a:r>
            <a:r>
              <a:rPr lang="tr-TR" b="1" i="1" dirty="0" smtClean="0">
                <a:sym typeface="Wingdings" panose="05000000000000000000" pitchFamily="2" charset="2"/>
              </a:rPr>
              <a:t> </a:t>
            </a:r>
            <a:r>
              <a:rPr lang="tr-TR" b="1" i="1" dirty="0" err="1" smtClean="0">
                <a:sym typeface="Wingdings" panose="05000000000000000000" pitchFamily="2" charset="2"/>
              </a:rPr>
              <a:t>aller</a:t>
            </a:r>
            <a:r>
              <a:rPr lang="tr-TR" b="1" i="1" dirty="0" smtClean="0">
                <a:sym typeface="Wingdings" panose="05000000000000000000" pitchFamily="2" charset="2"/>
              </a:rPr>
              <a:t>» ya da «</a:t>
            </a:r>
            <a:r>
              <a:rPr lang="tr-TR" b="1" i="1" dirty="0" err="1" smtClean="0">
                <a:sym typeface="Wingdings" panose="05000000000000000000" pitchFamily="2" charset="2"/>
              </a:rPr>
              <a:t>laissez</a:t>
            </a:r>
            <a:r>
              <a:rPr lang="tr-TR" b="1" i="1" dirty="0" smtClean="0">
                <a:sym typeface="Wingdings" panose="05000000000000000000" pitchFamily="2" charset="2"/>
              </a:rPr>
              <a:t> </a:t>
            </a:r>
            <a:r>
              <a:rPr lang="tr-TR" b="1" i="1" dirty="0" err="1" smtClean="0">
                <a:sym typeface="Wingdings" panose="05000000000000000000" pitchFamily="2" charset="2"/>
              </a:rPr>
              <a:t>faire</a:t>
            </a:r>
            <a:r>
              <a:rPr lang="tr-TR" b="1" i="1" dirty="0" smtClean="0">
                <a:sym typeface="Wingdings" panose="05000000000000000000" pitchFamily="2" charset="2"/>
              </a:rPr>
              <a:t>, </a:t>
            </a:r>
            <a:r>
              <a:rPr lang="tr-TR" b="1" i="1" dirty="0" err="1" smtClean="0">
                <a:sym typeface="Wingdings" panose="05000000000000000000" pitchFamily="2" charset="2"/>
              </a:rPr>
              <a:t>laissez</a:t>
            </a:r>
            <a:r>
              <a:rPr lang="tr-TR" b="1" i="1" dirty="0" smtClean="0">
                <a:sym typeface="Wingdings" panose="05000000000000000000" pitchFamily="2" charset="2"/>
              </a:rPr>
              <a:t> </a:t>
            </a:r>
            <a:r>
              <a:rPr lang="tr-TR" b="1" i="1" dirty="0" err="1" smtClean="0">
                <a:sym typeface="Wingdings" panose="05000000000000000000" pitchFamily="2" charset="2"/>
              </a:rPr>
              <a:t>passe</a:t>
            </a:r>
            <a:r>
              <a:rPr lang="tr-TR" b="1" i="1" dirty="0" smtClean="0">
                <a:sym typeface="Wingdings" panose="05000000000000000000" pitchFamily="2" charset="2"/>
              </a:rPr>
              <a:t>»</a:t>
            </a:r>
          </a:p>
          <a:p>
            <a:pPr marL="0" indent="0">
              <a:buNone/>
            </a:pPr>
            <a:endParaRPr lang="tr-TR" dirty="0" smtClean="0">
              <a:sym typeface="Wingdings" panose="05000000000000000000" pitchFamily="2" charset="2"/>
            </a:endParaRPr>
          </a:p>
          <a:p>
            <a:r>
              <a:rPr lang="tr-TR" dirty="0" smtClean="0">
                <a:sym typeface="Wingdings" panose="05000000000000000000" pitchFamily="2" charset="2"/>
              </a:rPr>
              <a:t>Devlet</a:t>
            </a:r>
            <a:r>
              <a:rPr lang="en-GB" dirty="0" smtClean="0">
                <a:sym typeface="Wingdings" panose="05000000000000000000" pitchFamily="2" charset="2"/>
              </a:rPr>
              <a:t>,</a:t>
            </a:r>
            <a:r>
              <a:rPr lang="tr-TR" dirty="0" smtClean="0">
                <a:sym typeface="Wingdings" panose="05000000000000000000" pitchFamily="2" charset="2"/>
              </a:rPr>
              <a:t> doğal düzenin parçası değildir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Ucuza alıp pahalıya satma özgürlüğü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Sadece para değil, üretim</a:t>
            </a:r>
          </a:p>
          <a:p>
            <a:pPr marL="0" indent="0">
              <a:buNone/>
            </a:pPr>
            <a:endParaRPr lang="tr-T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tr-TR" b="1" dirty="0" smtClean="0">
                <a:sym typeface="Wingdings" panose="05000000000000000000" pitchFamily="2" charset="2"/>
              </a:rPr>
              <a:t>Doğal haklar</a:t>
            </a:r>
            <a:r>
              <a:rPr lang="tr-TR" dirty="0" smtClean="0">
                <a:sym typeface="Wingdings" panose="05000000000000000000" pitchFamily="2" charset="2"/>
              </a:rPr>
              <a:t>: Yaşam hakkı, mülkiyet hakkı</a:t>
            </a:r>
            <a:r>
              <a:rPr lang="en-GB" dirty="0" smtClean="0">
                <a:sym typeface="Wingdings" panose="05000000000000000000" pitchFamily="2" charset="2"/>
              </a:rPr>
              <a:t>*</a:t>
            </a:r>
            <a:r>
              <a:rPr lang="tr-TR" dirty="0" smtClean="0">
                <a:sym typeface="Wingdings" panose="05000000000000000000" pitchFamily="2" charset="2"/>
              </a:rPr>
              <a:t>, serbest mübadele hakkı.</a:t>
            </a:r>
          </a:p>
          <a:p>
            <a:pPr marL="0" indent="0">
              <a:buNone/>
            </a:pPr>
            <a:endParaRPr lang="tr-TR" dirty="0" smtClean="0">
              <a:sym typeface="Wingdings" panose="05000000000000000000" pitchFamily="2" charset="2"/>
            </a:endParaRPr>
          </a:p>
          <a:p>
            <a:pPr lvl="2"/>
            <a:endParaRPr lang="tr-TR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81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Günümüz </a:t>
            </a:r>
            <a:r>
              <a:rPr lang="tr-TR" dirty="0" err="1" smtClean="0"/>
              <a:t>neo</a:t>
            </a:r>
            <a:r>
              <a:rPr lang="tr-TR" dirty="0" smtClean="0"/>
              <a:t>-liberal düşüncenin kökeni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tr-TR" dirty="0" err="1" smtClean="0">
                <a:sym typeface="Wingdings" panose="05000000000000000000" pitchFamily="2" charset="2"/>
              </a:rPr>
              <a:t>Marquise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d’Argenson</a:t>
            </a:r>
            <a:r>
              <a:rPr lang="tr-TR" dirty="0" smtClean="0">
                <a:sym typeface="Wingdings" panose="05000000000000000000" pitchFamily="2" charset="2"/>
              </a:rPr>
              <a:t> (1694-1757)</a:t>
            </a:r>
          </a:p>
          <a:p>
            <a:pPr marL="0" indent="0">
              <a:buNone/>
            </a:pPr>
            <a:endParaRPr lang="tr-TR" dirty="0" smtClean="0">
              <a:sym typeface="Wingdings" panose="05000000000000000000" pitchFamily="2" charset="2"/>
            </a:endParaRPr>
          </a:p>
          <a:p>
            <a:r>
              <a:rPr lang="tr-TR" dirty="0" smtClean="0">
                <a:sym typeface="Wingdings" panose="05000000000000000000" pitchFamily="2" charset="2"/>
              </a:rPr>
              <a:t>Fransız bakan ve bürokrat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En iyi devlet en az yöneten devlettir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Devletin işlevi: hukuki ve yasal altyapıyı oluşturmak, düzenleyici müdahaleler</a:t>
            </a:r>
            <a:endParaRPr lang="fr-LU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23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523</Words>
  <Application>Microsoft Office PowerPoint</Application>
  <PresentationFormat>Widescreen</PresentationFormat>
  <Paragraphs>99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Teması</vt:lpstr>
      <vt:lpstr>İKT 216 İktisadi Düşünceler Tarihi Ankara Üniversitesi SBF II. Sınıf İktisat  Ders 6  Altuğ Yalçıntaş http://ayalcintas.blogspot.com.tr/ altug.yalcintas@politics.ankara.edu.tr   http://iktisadidusuncelertarihi.blogspot.com.tr/</vt:lpstr>
      <vt:lpstr>Fizyokrasi</vt:lpstr>
      <vt:lpstr>Fizyokrasi</vt:lpstr>
      <vt:lpstr>Fizyokrasi</vt:lpstr>
      <vt:lpstr>Fizyokrasi ve Fransız Devrimi (1789)</vt:lpstr>
      <vt:lpstr>Bir iktisat okulu olarak fizyokrasi</vt:lpstr>
      <vt:lpstr>Doğal düzen («Ordre naturel», «natural order»)</vt:lpstr>
      <vt:lpstr>Doğal düzen («Ordre naturel», «natural order»)</vt:lpstr>
      <vt:lpstr>Günümüz neo-liberal düşüncenin kökeni</vt:lpstr>
      <vt:lpstr>Net hasıla («Produit net» ya da «net product»)</vt:lpstr>
      <vt:lpstr>François Quesnay (1694-1774)</vt:lpstr>
      <vt:lpstr>François Quesnay ve tableau economique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 216 İktisadi Düşünceler Tarihi Ankara Üniversitesi SBF II. Sınıf İktisat  Ders 6  Altuğ Yalçıntaş http://ayalcintas.blogspot.com.tr/ altug.yalcintas@politics.ankara.edu.tr   http://iktisadidusuncelertarihi.blogspot.com.tr/</dc:title>
  <dc:creator>Altug Yalcintas</dc:creator>
  <cp:lastModifiedBy>Altug Yalcintas</cp:lastModifiedBy>
  <cp:revision>41</cp:revision>
  <dcterms:created xsi:type="dcterms:W3CDTF">2015-03-19T11:08:44Z</dcterms:created>
  <dcterms:modified xsi:type="dcterms:W3CDTF">2018-03-15T11:34:39Z</dcterms:modified>
</cp:coreProperties>
</file>