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7" r:id="rId1"/>
  </p:sldMasterIdLst>
  <p:sldIdLst>
    <p:sldId id="268" r:id="rId2"/>
    <p:sldId id="266" r:id="rId3"/>
    <p:sldId id="276" r:id="rId4"/>
    <p:sldId id="277" r:id="rId5"/>
    <p:sldId id="278" r:id="rId6"/>
    <p:sldId id="279" r:id="rId7"/>
    <p:sldId id="275" r:id="rId8"/>
    <p:sldId id="273" r:id="rId9"/>
    <p:sldId id="272" r:id="rId10"/>
    <p:sldId id="267" r:id="rId11"/>
    <p:sldId id="28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3198377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28066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9BCFA7-F54C-49BC-AC90-3A3D0A23CB84}"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7521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15256386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9BCFA7-F54C-49BC-AC90-3A3D0A23CB84}"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770950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2137783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25004568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1523879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2054439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770655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518482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70C2BF1-A6D1-4FDE-ACDB-1EF203CAD6C3}" type="datetimeFigureOut">
              <a:rPr lang="tr-TR" smtClean="0"/>
              <a:t>02.08.2018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4031695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70C2BF1-A6D1-4FDE-ACDB-1EF203CAD6C3}" type="datetimeFigureOut">
              <a:rPr lang="tr-TR" smtClean="0"/>
              <a:t>02.08.2018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1929149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0C2BF1-A6D1-4FDE-ACDB-1EF203CAD6C3}" type="datetimeFigureOut">
              <a:rPr lang="tr-TR" smtClean="0"/>
              <a:t>02.08.2018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1048234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3084016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1472444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70C2BF1-A6D1-4FDE-ACDB-1EF203CAD6C3}" type="datetimeFigureOut">
              <a:rPr lang="tr-TR" smtClean="0"/>
              <a:t>02.08.2018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39BCFA7-F54C-49BC-AC90-3A3D0A23CB84}" type="slidenum">
              <a:rPr lang="tr-TR" smtClean="0"/>
              <a:t>‹#›</a:t>
            </a:fld>
            <a:endParaRPr lang="tr-TR"/>
          </a:p>
        </p:txBody>
      </p:sp>
    </p:spTree>
    <p:extLst>
      <p:ext uri="{BB962C8B-B14F-4D97-AF65-F5344CB8AC3E}">
        <p14:creationId xmlns:p14="http://schemas.microsoft.com/office/powerpoint/2010/main" val="3174423991"/>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 id="2147483839" r:id="rId12"/>
    <p:sldLayoutId id="2147483840" r:id="rId13"/>
    <p:sldLayoutId id="2147483841" r:id="rId14"/>
    <p:sldLayoutId id="2147483842" r:id="rId15"/>
    <p:sldLayoutId id="214748384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dergiler.ankara.edu.tr/dergiler/19/2139/22147.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368547" y="1987714"/>
            <a:ext cx="11022893" cy="132343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4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ARAŞTIRMA-NİTEL </a:t>
            </a:r>
            <a:r>
              <a:rPr kumimoji="0" lang="en-US" sz="4000" b="0" i="0" u="none" strike="noStrike" kern="1200" cap="none" spc="0" normalizeH="0" baseline="0" noProof="0" dirty="0">
                <a:ln>
                  <a:noFill/>
                </a:ln>
                <a:solidFill>
                  <a:prstClr val="black"/>
                </a:solidFill>
                <a:effectLst/>
                <a:uLnTx/>
                <a:uFillTx/>
                <a:latin typeface="Century Gothic" panose="020B0502020202020204"/>
                <a:ea typeface="+mn-ea"/>
                <a:cs typeface="+mn-cs"/>
              </a:rPr>
              <a:t>ARAŞTIRMA </a:t>
            </a:r>
            <a:endParaRPr kumimoji="0" lang="tr-TR" sz="40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entury Gothic" panose="020B0502020202020204"/>
                <a:ea typeface="+mn-ea"/>
                <a:cs typeface="+mn-cs"/>
              </a:rPr>
              <a:t>HAYRİYE ERBAŞ</a:t>
            </a:r>
          </a:p>
        </p:txBody>
      </p:sp>
    </p:spTree>
    <p:extLst>
      <p:ext uri="{BB962C8B-B14F-4D97-AF65-F5344CB8AC3E}">
        <p14:creationId xmlns:p14="http://schemas.microsoft.com/office/powerpoint/2010/main" val="1558459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81200" y="274638"/>
            <a:ext cx="8229600" cy="346050"/>
          </a:xfrm>
        </p:spPr>
        <p:txBody>
          <a:bodyPr>
            <a:normAutofit fontScale="90000"/>
          </a:bodyPr>
          <a:lstStyle/>
          <a:p>
            <a:r>
              <a:rPr lang="tr-TR" sz="1600" dirty="0"/>
              <a:t>Nitel Araştırmalarda Etik Konular (</a:t>
            </a:r>
            <a:r>
              <a:rPr lang="tr-TR" sz="1600" dirty="0" err="1"/>
              <a:t>Creswell</a:t>
            </a:r>
            <a:r>
              <a:rPr lang="tr-TR" sz="1600" dirty="0"/>
              <a:t>, Siyasal Kitabevi, 2016, Üçüncü Baskı, 58-59) </a:t>
            </a:r>
            <a:endParaRPr lang="en-US" sz="1600" dirty="0"/>
          </a:p>
        </p:txBody>
      </p:sp>
      <p:graphicFrame>
        <p:nvGraphicFramePr>
          <p:cNvPr id="4" name="İçerik Yer Tutucusu 3"/>
          <p:cNvGraphicFramePr>
            <a:graphicFrameLocks noGrp="1"/>
          </p:cNvGraphicFramePr>
          <p:nvPr>
            <p:ph idx="1"/>
            <p:extLst/>
          </p:nvPr>
        </p:nvGraphicFramePr>
        <p:xfrm>
          <a:off x="1847529" y="692693"/>
          <a:ext cx="8424937" cy="6165306"/>
        </p:xfrm>
        <a:graphic>
          <a:graphicData uri="http://schemas.openxmlformats.org/drawingml/2006/table">
            <a:tbl>
              <a:tblPr firstRow="1" firstCol="1" bandRow="1"/>
              <a:tblGrid>
                <a:gridCol w="2012229">
                  <a:extLst>
                    <a:ext uri="{9D8B030D-6E8A-4147-A177-3AD203B41FA5}">
                      <a16:colId xmlns:a16="http://schemas.microsoft.com/office/drawing/2014/main" val="20000"/>
                    </a:ext>
                  </a:extLst>
                </a:gridCol>
                <a:gridCol w="3198975">
                  <a:extLst>
                    <a:ext uri="{9D8B030D-6E8A-4147-A177-3AD203B41FA5}">
                      <a16:colId xmlns:a16="http://schemas.microsoft.com/office/drawing/2014/main" val="20001"/>
                    </a:ext>
                  </a:extLst>
                </a:gridCol>
                <a:gridCol w="3213733">
                  <a:extLst>
                    <a:ext uri="{9D8B030D-6E8A-4147-A177-3AD203B41FA5}">
                      <a16:colId xmlns:a16="http://schemas.microsoft.com/office/drawing/2014/main" val="20002"/>
                    </a:ext>
                  </a:extLst>
                </a:gridCol>
              </a:tblGrid>
              <a:tr h="340244">
                <a:tc>
                  <a:txBody>
                    <a:bodyPr/>
                    <a:lstStyle/>
                    <a:p>
                      <a:pPr>
                        <a:lnSpc>
                          <a:spcPct val="115000"/>
                        </a:lnSpc>
                        <a:spcAft>
                          <a:spcPts val="0"/>
                        </a:spcAft>
                      </a:pPr>
                      <a:r>
                        <a:rPr lang="tr-TR" sz="900" dirty="0">
                          <a:effectLst/>
                          <a:latin typeface="Calibri"/>
                          <a:ea typeface="Calibri"/>
                          <a:cs typeface="Times New Roman"/>
                        </a:rPr>
                        <a:t>Etik Konuların Ele Alındığı Araştırma Süreci</a:t>
                      </a:r>
                      <a:endParaRPr lang="en-US" sz="9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900" dirty="0">
                          <a:effectLst/>
                          <a:latin typeface="Calibri"/>
                          <a:ea typeface="Calibri"/>
                          <a:cs typeface="Times New Roman"/>
                        </a:rPr>
                        <a:t>Etik Konu Türü</a:t>
                      </a:r>
                      <a:endParaRPr lang="en-US" sz="9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900" dirty="0">
                          <a:effectLst/>
                          <a:latin typeface="Calibri"/>
                          <a:ea typeface="Calibri"/>
                          <a:cs typeface="Times New Roman"/>
                        </a:rPr>
                        <a:t>Etik Konunun Uygulama Şekli</a:t>
                      </a:r>
                      <a:endParaRPr lang="en-US" sz="9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80487">
                <a:tc>
                  <a:txBody>
                    <a:bodyPr/>
                    <a:lstStyle/>
                    <a:p>
                      <a:pPr>
                        <a:lnSpc>
                          <a:spcPct val="115000"/>
                        </a:lnSpc>
                        <a:spcAft>
                          <a:spcPts val="0"/>
                        </a:spcAft>
                      </a:pPr>
                      <a:r>
                        <a:rPr lang="tr-TR" sz="900">
                          <a:effectLst/>
                          <a:latin typeface="Calibri"/>
                          <a:ea typeface="Calibri"/>
                          <a:cs typeface="Times New Roman"/>
                        </a:rPr>
                        <a:t>Araştırmanın Tasarım Sürecinde</a:t>
                      </a:r>
                      <a:endParaRPr lang="en-US" sz="9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900" dirty="0">
                          <a:effectLst/>
                          <a:latin typeface="Calibri"/>
                          <a:ea typeface="Calibri"/>
                          <a:cs typeface="Times New Roman"/>
                        </a:rPr>
                        <a:t>Kurumsal İzin Alma</a:t>
                      </a:r>
                      <a:endParaRPr lang="en-US" sz="900" dirty="0">
                        <a:effectLst/>
                        <a:latin typeface="Calibri"/>
                        <a:ea typeface="Calibri"/>
                        <a:cs typeface="Times New Roman"/>
                      </a:endParaRPr>
                    </a:p>
                    <a:p>
                      <a:pPr marL="342900" lvl="0" indent="-342900">
                        <a:lnSpc>
                          <a:spcPct val="115000"/>
                        </a:lnSpc>
                        <a:spcAft>
                          <a:spcPts val="0"/>
                        </a:spcAft>
                        <a:buFont typeface="Wingdings"/>
                        <a:buChar char=""/>
                      </a:pPr>
                      <a:r>
                        <a:rPr lang="tr-TR" sz="900" dirty="0">
                          <a:effectLst/>
                          <a:latin typeface="Calibri"/>
                          <a:ea typeface="Calibri"/>
                          <a:cs typeface="Times New Roman"/>
                        </a:rPr>
                        <a:t>Profesyonel topluluk standartlarına uyma</a:t>
                      </a:r>
                      <a:endParaRPr lang="en-US" sz="900" dirty="0">
                        <a:effectLst/>
                        <a:latin typeface="Calibri"/>
                        <a:ea typeface="Calibri"/>
                        <a:cs typeface="Times New Roman"/>
                      </a:endParaRPr>
                    </a:p>
                    <a:p>
                      <a:pPr marL="342900" lvl="0" indent="-342900">
                        <a:lnSpc>
                          <a:spcPct val="115000"/>
                        </a:lnSpc>
                        <a:spcAft>
                          <a:spcPts val="0"/>
                        </a:spcAft>
                        <a:buFont typeface="Wingdings"/>
                        <a:buChar char=""/>
                      </a:pPr>
                      <a:r>
                        <a:rPr lang="tr-TR" sz="900" dirty="0">
                          <a:effectLst/>
                          <a:latin typeface="Calibri"/>
                          <a:ea typeface="Calibri"/>
                          <a:cs typeface="Times New Roman"/>
                        </a:rPr>
                        <a:t>Araştırma ortamı ve katılımcılarından izin alma</a:t>
                      </a:r>
                      <a:endParaRPr lang="en-US" sz="900" dirty="0">
                        <a:effectLst/>
                        <a:latin typeface="Calibri"/>
                        <a:ea typeface="Calibri"/>
                        <a:cs typeface="Times New Roman"/>
                      </a:endParaRPr>
                    </a:p>
                    <a:p>
                      <a:pPr marL="342900" lvl="0" indent="-342900">
                        <a:lnSpc>
                          <a:spcPct val="115000"/>
                        </a:lnSpc>
                        <a:spcAft>
                          <a:spcPts val="0"/>
                        </a:spcAft>
                        <a:buFont typeface="Wingdings"/>
                        <a:buChar char=""/>
                      </a:pPr>
                      <a:r>
                        <a:rPr lang="tr-TR" sz="900" dirty="0">
                          <a:effectLst/>
                          <a:latin typeface="Calibri"/>
                          <a:ea typeface="Calibri"/>
                          <a:cs typeface="Times New Roman"/>
                        </a:rPr>
                        <a:t>Çalışmanın sonuçlarından çıkar elde etmeme</a:t>
                      </a:r>
                      <a:endParaRPr lang="en-US" sz="9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900">
                          <a:effectLst/>
                          <a:latin typeface="Calibri"/>
                          <a:ea typeface="Calibri"/>
                          <a:cs typeface="Times New Roman"/>
                        </a:rPr>
                        <a:t>İzni enstitü yayın kuruluna sunma</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Profesyonel alanlarda etik standartlar hakkında bilgi alma</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Araştırma etiği için yapılması gerekenler için onay alma ve gerekli yardımcıların bulunması</a:t>
                      </a:r>
                      <a:endParaRPr lang="en-US" sz="9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97245">
                <a:tc>
                  <a:txBody>
                    <a:bodyPr/>
                    <a:lstStyle/>
                    <a:p>
                      <a:pPr>
                        <a:lnSpc>
                          <a:spcPct val="115000"/>
                        </a:lnSpc>
                        <a:spcAft>
                          <a:spcPts val="0"/>
                        </a:spcAft>
                      </a:pPr>
                      <a:r>
                        <a:rPr lang="tr-TR" sz="900">
                          <a:effectLst/>
                          <a:latin typeface="Calibri"/>
                          <a:ea typeface="Calibri"/>
                          <a:cs typeface="Times New Roman"/>
                        </a:rPr>
                        <a:t>Araştırmanın Başlangıcında</a:t>
                      </a:r>
                      <a:endParaRPr lang="en-US" sz="9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900" dirty="0">
                          <a:effectLst/>
                          <a:latin typeface="Calibri"/>
                          <a:ea typeface="Calibri"/>
                          <a:cs typeface="Times New Roman"/>
                        </a:rPr>
                        <a:t>Araştırmanın amacının belirlenmesi</a:t>
                      </a:r>
                      <a:endParaRPr lang="en-US" sz="900" dirty="0">
                        <a:effectLst/>
                        <a:latin typeface="Calibri"/>
                        <a:ea typeface="Calibri"/>
                        <a:cs typeface="Times New Roman"/>
                      </a:endParaRPr>
                    </a:p>
                    <a:p>
                      <a:pPr marL="342900" lvl="0" indent="-342900">
                        <a:lnSpc>
                          <a:spcPct val="115000"/>
                        </a:lnSpc>
                        <a:spcAft>
                          <a:spcPts val="0"/>
                        </a:spcAft>
                        <a:buFont typeface="Wingdings"/>
                        <a:buChar char=""/>
                      </a:pPr>
                      <a:r>
                        <a:rPr lang="tr-TR" sz="900" dirty="0">
                          <a:effectLst/>
                          <a:latin typeface="Calibri"/>
                          <a:ea typeface="Calibri"/>
                          <a:cs typeface="Times New Roman"/>
                        </a:rPr>
                        <a:t>İzin formunun imzalanması için katılımcılara baskı uygulamamam</a:t>
                      </a:r>
                      <a:endParaRPr lang="en-US" sz="900" dirty="0">
                        <a:effectLst/>
                        <a:latin typeface="Calibri"/>
                        <a:ea typeface="Calibri"/>
                        <a:cs typeface="Times New Roman"/>
                      </a:endParaRPr>
                    </a:p>
                    <a:p>
                      <a:pPr marL="342900" lvl="0" indent="-342900">
                        <a:lnSpc>
                          <a:spcPct val="115000"/>
                        </a:lnSpc>
                        <a:spcAft>
                          <a:spcPts val="0"/>
                        </a:spcAft>
                        <a:buFont typeface="Wingdings"/>
                        <a:buChar char=""/>
                      </a:pPr>
                      <a:r>
                        <a:rPr lang="tr-TR" sz="900" dirty="0">
                          <a:effectLst/>
                          <a:latin typeface="Calibri"/>
                          <a:ea typeface="Calibri"/>
                          <a:cs typeface="Times New Roman"/>
                        </a:rPr>
                        <a:t>Yerel halkın normlarına ve hukukuna saygı duyma</a:t>
                      </a:r>
                      <a:endParaRPr lang="en-US" sz="900" dirty="0">
                        <a:effectLst/>
                        <a:latin typeface="Calibri"/>
                        <a:ea typeface="Calibri"/>
                        <a:cs typeface="Times New Roman"/>
                      </a:endParaRPr>
                    </a:p>
                    <a:p>
                      <a:pPr marL="342900" lvl="0" indent="-342900">
                        <a:lnSpc>
                          <a:spcPct val="115000"/>
                        </a:lnSpc>
                        <a:spcAft>
                          <a:spcPts val="0"/>
                        </a:spcAft>
                        <a:buFont typeface="Wingdings"/>
                        <a:buChar char=""/>
                      </a:pPr>
                      <a:r>
                        <a:rPr lang="tr-TR" sz="900" dirty="0">
                          <a:effectLst/>
                          <a:latin typeface="Calibri"/>
                          <a:ea typeface="Calibri"/>
                          <a:cs typeface="Times New Roman"/>
                        </a:rPr>
                        <a:t>Özel örneklemelere (Örneğin, çocuklara) gereken hassasiyeti gösterme</a:t>
                      </a:r>
                      <a:endParaRPr lang="en-US" sz="9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900">
                          <a:effectLst/>
                          <a:latin typeface="Calibri"/>
                          <a:ea typeface="Calibri"/>
                          <a:cs typeface="Times New Roman"/>
                        </a:rPr>
                        <a:t>Katılımcılarla buluşup araştırmanın amacı konusunda bilgilendirme yapılması</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Katılımcıların onay formunu imzalamak zorunda olmadıkları bilgisinin verilmesi</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Katılımcılar için dikket edilmesi gereken kültür, din, cinsiyet ve diğer farklı özelliklerin öğrenilmesi</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İzinlerin alınması (örneğin çocukların ebeveynlerinden</a:t>
                      </a:r>
                      <a:endParaRPr lang="en-US" sz="9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97245">
                <a:tc>
                  <a:txBody>
                    <a:bodyPr/>
                    <a:lstStyle/>
                    <a:p>
                      <a:pPr>
                        <a:lnSpc>
                          <a:spcPct val="115000"/>
                        </a:lnSpc>
                        <a:spcAft>
                          <a:spcPts val="0"/>
                        </a:spcAft>
                      </a:pPr>
                      <a:r>
                        <a:rPr lang="tr-TR" sz="900">
                          <a:effectLst/>
                          <a:latin typeface="Calibri"/>
                          <a:ea typeface="Calibri"/>
                          <a:cs typeface="Times New Roman"/>
                        </a:rPr>
                        <a:t>Veri Toplama Sürecinde</a:t>
                      </a:r>
                      <a:endParaRPr lang="en-US" sz="9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900" dirty="0">
                          <a:effectLst/>
                          <a:latin typeface="Calibri"/>
                          <a:ea typeface="Calibri"/>
                          <a:cs typeface="Times New Roman"/>
                        </a:rPr>
                        <a:t>Araştırma ortamına zarar vermeme ve aktivitelerin mümkün olduğunca akılcı ilerlemesini sağlama</a:t>
                      </a:r>
                      <a:endParaRPr lang="en-US" sz="900" dirty="0">
                        <a:effectLst/>
                        <a:latin typeface="Calibri"/>
                        <a:ea typeface="Calibri"/>
                        <a:cs typeface="Times New Roman"/>
                      </a:endParaRPr>
                    </a:p>
                    <a:p>
                      <a:pPr marL="342900" lvl="0" indent="-342900">
                        <a:lnSpc>
                          <a:spcPct val="115000"/>
                        </a:lnSpc>
                        <a:spcAft>
                          <a:spcPts val="0"/>
                        </a:spcAft>
                        <a:buFont typeface="Wingdings"/>
                        <a:buChar char=""/>
                      </a:pPr>
                      <a:r>
                        <a:rPr lang="tr-TR" sz="900" dirty="0">
                          <a:effectLst/>
                          <a:latin typeface="Calibri"/>
                          <a:ea typeface="Calibri"/>
                          <a:cs typeface="Times New Roman"/>
                        </a:rPr>
                        <a:t>Katılımcıları aldatmaktan sakınma</a:t>
                      </a:r>
                      <a:endParaRPr lang="en-US" sz="900" dirty="0">
                        <a:effectLst/>
                        <a:latin typeface="Calibri"/>
                        <a:ea typeface="Calibri"/>
                        <a:cs typeface="Times New Roman"/>
                      </a:endParaRPr>
                    </a:p>
                    <a:p>
                      <a:pPr marL="342900" lvl="0" indent="-342900">
                        <a:lnSpc>
                          <a:spcPct val="115000"/>
                        </a:lnSpc>
                        <a:spcAft>
                          <a:spcPts val="0"/>
                        </a:spcAft>
                        <a:buFont typeface="Wingdings"/>
                        <a:buChar char=""/>
                      </a:pPr>
                      <a:r>
                        <a:rPr lang="tr-TR" sz="900" dirty="0">
                          <a:effectLst/>
                          <a:latin typeface="Calibri"/>
                          <a:ea typeface="Calibri"/>
                          <a:cs typeface="Times New Roman"/>
                        </a:rPr>
                        <a:t>Katılımcılarla mülakatlarda ve gözlemlerde istismar etmeme, güç dengesine dikkat etme</a:t>
                      </a:r>
                      <a:endParaRPr lang="en-US" sz="900" dirty="0">
                        <a:effectLst/>
                        <a:latin typeface="Calibri"/>
                        <a:ea typeface="Calibri"/>
                        <a:cs typeface="Times New Roman"/>
                      </a:endParaRPr>
                    </a:p>
                    <a:p>
                      <a:pPr marL="342900" lvl="0" indent="-342900">
                        <a:lnSpc>
                          <a:spcPct val="115000"/>
                        </a:lnSpc>
                        <a:spcAft>
                          <a:spcPts val="0"/>
                        </a:spcAft>
                        <a:buFont typeface="Wingdings"/>
                        <a:buChar char=""/>
                      </a:pPr>
                      <a:r>
                        <a:rPr lang="tr-TR" sz="900" dirty="0">
                          <a:effectLst/>
                          <a:highlight>
                            <a:srgbClr val="FFFF00"/>
                          </a:highlight>
                          <a:latin typeface="Calibri"/>
                          <a:ea typeface="Calibri"/>
                          <a:cs typeface="Times New Roman"/>
                        </a:rPr>
                        <a:t>Verileri toplayarak ve geribildirimde bulunmadan? </a:t>
                      </a:r>
                      <a:endParaRPr lang="en-US" sz="900" dirty="0">
                        <a:effectLst/>
                        <a:latin typeface="Calibri"/>
                        <a:ea typeface="Calibri"/>
                        <a:cs typeface="Times New Roman"/>
                      </a:endParaRPr>
                    </a:p>
                    <a:p>
                      <a:pPr>
                        <a:lnSpc>
                          <a:spcPct val="115000"/>
                        </a:lnSpc>
                        <a:spcAft>
                          <a:spcPts val="0"/>
                        </a:spcAft>
                      </a:pPr>
                      <a:r>
                        <a:rPr lang="tr-TR" sz="900" dirty="0">
                          <a:effectLst/>
                          <a:latin typeface="Calibri"/>
                          <a:ea typeface="Calibri"/>
                          <a:cs typeface="Times New Roman"/>
                        </a:rPr>
                        <a:t> </a:t>
                      </a:r>
                      <a:endParaRPr lang="en-US" sz="9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900">
                          <a:effectLst/>
                          <a:latin typeface="Calibri"/>
                          <a:ea typeface="Calibri"/>
                          <a:cs typeface="Times New Roman"/>
                        </a:rPr>
                        <a:t>Güvenli bir ortamın oluşturulması ve araştırmanın sürekliliği sağlanması</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Araştırmanın amacı ve verilerin nasıl kullanılacağının bilgisinin ayrıntılı verilmesi</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Yönelendirici sorulardan, kişisel izlenimleri paylaşmaktan ve duygusallığın açığa vurulmasından kaçınmalı</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Katılımcılar ödüllendirilmeli??</a:t>
                      </a:r>
                      <a:endParaRPr lang="en-US" sz="9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32109">
                <a:tc>
                  <a:txBody>
                    <a:bodyPr/>
                    <a:lstStyle/>
                    <a:p>
                      <a:pPr>
                        <a:lnSpc>
                          <a:spcPct val="115000"/>
                        </a:lnSpc>
                        <a:spcAft>
                          <a:spcPts val="0"/>
                        </a:spcAft>
                      </a:pPr>
                      <a:r>
                        <a:rPr lang="tr-TR" sz="900">
                          <a:effectLst/>
                          <a:latin typeface="Calibri"/>
                          <a:ea typeface="Calibri"/>
                          <a:cs typeface="Times New Roman"/>
                        </a:rPr>
                        <a:t>Veri Analizi</a:t>
                      </a:r>
                      <a:endParaRPr lang="en-US" sz="9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900">
                          <a:effectLst/>
                          <a:latin typeface="Calibri"/>
                          <a:ea typeface="Calibri"/>
                          <a:cs typeface="Times New Roman"/>
                        </a:rPr>
                        <a:t>Katılımcılar arasında taraf tutmaktan kaçınma</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Sadece olumlu sonuçları vermekten kaçınma</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Katılımcıların özeline saygı duyma</a:t>
                      </a:r>
                      <a:endParaRPr lang="en-US" sz="9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900">
                          <a:effectLst/>
                          <a:latin typeface="Calibri"/>
                          <a:ea typeface="Calibri"/>
                          <a:cs typeface="Times New Roman"/>
                        </a:rPr>
                        <a:t>Olumlu-olumsuz ve çelişkili her sonuç rapor edilmeli</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Katılımcılar için takma isim kullanılmalı ve karmaşık profiller geliştirilmeli</a:t>
                      </a:r>
                      <a:endParaRPr lang="en-US" sz="9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020731">
                <a:tc>
                  <a:txBody>
                    <a:bodyPr/>
                    <a:lstStyle/>
                    <a:p>
                      <a:pPr>
                        <a:lnSpc>
                          <a:spcPct val="115000"/>
                        </a:lnSpc>
                        <a:spcAft>
                          <a:spcPts val="0"/>
                        </a:spcAft>
                      </a:pPr>
                      <a:r>
                        <a:rPr lang="tr-TR" sz="900">
                          <a:effectLst/>
                          <a:latin typeface="Calibri"/>
                          <a:ea typeface="Calibri"/>
                          <a:cs typeface="Times New Roman"/>
                        </a:rPr>
                        <a:t>Yazma/Raporlaştırma</a:t>
                      </a:r>
                      <a:endParaRPr lang="en-US" sz="9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900">
                          <a:effectLst/>
                          <a:latin typeface="Calibri"/>
                          <a:ea typeface="Calibri"/>
                          <a:cs typeface="Times New Roman"/>
                        </a:rPr>
                        <a:t>Sahtecilik ve uydurmacılık yapmama</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Aşırmacılık yapmamam</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Katılımcıyı deşifre edecek bilgileri vermeme</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Açık, net ve uygun bir dille yazma </a:t>
                      </a:r>
                      <a:endParaRPr lang="en-US" sz="9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900">
                          <a:effectLst/>
                          <a:latin typeface="Calibri"/>
                          <a:ea typeface="Calibri"/>
                          <a:cs typeface="Times New Roman"/>
                        </a:rPr>
                        <a:t>Bulgular dürüstçe raporlaştırılmalı</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Başkalarının eserlerini yeniden basmak ve uyarlamak için ihtiyaç duyulan izinler alınmalı (APA (2010 ilkelerine bkz.)</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Katılımcıların tanınmaması için hikayeler uygun karmaşıklıkta yazılmalı</a:t>
                      </a:r>
                      <a:endParaRPr lang="en-US" sz="900">
                        <a:effectLst/>
                        <a:latin typeface="Calibri"/>
                        <a:ea typeface="Calibri"/>
                        <a:cs typeface="Times New Roman"/>
                      </a:endParaRPr>
                    </a:p>
                    <a:p>
                      <a:pPr marL="342900" lvl="0" indent="-342900">
                        <a:lnSpc>
                          <a:spcPct val="115000"/>
                        </a:lnSpc>
                        <a:spcAft>
                          <a:spcPts val="0"/>
                        </a:spcAft>
                        <a:buFont typeface="Wingdings"/>
                        <a:buChar char=""/>
                      </a:pPr>
                      <a:r>
                        <a:rPr lang="tr-TR" sz="900">
                          <a:effectLst/>
                          <a:latin typeface="Calibri"/>
                          <a:ea typeface="Calibri"/>
                          <a:cs typeface="Times New Roman"/>
                        </a:rPr>
                        <a:t>Araştırma metni uygun bir dille yazılmalı</a:t>
                      </a:r>
                      <a:endParaRPr lang="en-US" sz="9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197245">
                <a:tc>
                  <a:txBody>
                    <a:bodyPr/>
                    <a:lstStyle/>
                    <a:p>
                      <a:pPr>
                        <a:lnSpc>
                          <a:spcPct val="115000"/>
                        </a:lnSpc>
                        <a:spcAft>
                          <a:spcPts val="0"/>
                        </a:spcAft>
                      </a:pPr>
                      <a:r>
                        <a:rPr lang="tr-TR" sz="900">
                          <a:effectLst/>
                          <a:latin typeface="Calibri"/>
                          <a:ea typeface="Calibri"/>
                          <a:cs typeface="Times New Roman"/>
                        </a:rPr>
                        <a:t>Yayımlama Süreci</a:t>
                      </a:r>
                      <a:endParaRPr lang="en-US" sz="9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900" dirty="0">
                          <a:effectLst/>
                          <a:highlight>
                            <a:srgbClr val="FFFF00"/>
                          </a:highlight>
                          <a:latin typeface="Calibri"/>
                          <a:ea typeface="Calibri"/>
                          <a:cs typeface="Times New Roman"/>
                        </a:rPr>
                        <a:t>Verileri başkalarıyla paylaşınız?</a:t>
                      </a:r>
                      <a:endParaRPr lang="en-US" sz="900" dirty="0">
                        <a:effectLst/>
                        <a:latin typeface="Calibri"/>
                        <a:ea typeface="Calibri"/>
                        <a:cs typeface="Times New Roman"/>
                      </a:endParaRPr>
                    </a:p>
                    <a:p>
                      <a:pPr marL="342900" lvl="0" indent="-342900">
                        <a:lnSpc>
                          <a:spcPct val="115000"/>
                        </a:lnSpc>
                        <a:spcAft>
                          <a:spcPts val="0"/>
                        </a:spcAft>
                        <a:buFont typeface="Wingdings"/>
                        <a:buChar char=""/>
                      </a:pPr>
                      <a:r>
                        <a:rPr lang="tr-TR" sz="900" dirty="0">
                          <a:effectLst/>
                          <a:latin typeface="Calibri"/>
                          <a:ea typeface="Calibri"/>
                          <a:cs typeface="Times New Roman"/>
                        </a:rPr>
                        <a:t>Yayın </a:t>
                      </a:r>
                      <a:r>
                        <a:rPr lang="tr-TR" sz="900" dirty="0">
                          <a:effectLst/>
                          <a:highlight>
                            <a:srgbClr val="FFFF00"/>
                          </a:highlight>
                          <a:latin typeface="Calibri"/>
                          <a:ea typeface="Calibri"/>
                          <a:cs typeface="Times New Roman"/>
                        </a:rPr>
                        <a:t>yenileme</a:t>
                      </a:r>
                      <a:r>
                        <a:rPr lang="tr-TR" sz="900" dirty="0">
                          <a:effectLst/>
                          <a:latin typeface="Calibri"/>
                          <a:ea typeface="Calibri"/>
                          <a:cs typeface="Times New Roman"/>
                        </a:rPr>
                        <a:t>/tekrarı yapmama</a:t>
                      </a:r>
                      <a:endParaRPr lang="en-US" sz="900" dirty="0">
                        <a:effectLst/>
                        <a:latin typeface="Calibri"/>
                        <a:ea typeface="Calibri"/>
                        <a:cs typeface="Times New Roman"/>
                      </a:endParaRPr>
                    </a:p>
                    <a:p>
                      <a:pPr marL="342900" lvl="0" indent="-342900">
                        <a:lnSpc>
                          <a:spcPct val="115000"/>
                        </a:lnSpc>
                        <a:spcAft>
                          <a:spcPts val="0"/>
                        </a:spcAft>
                        <a:buFont typeface="Wingdings"/>
                        <a:buChar char=""/>
                      </a:pPr>
                      <a:r>
                        <a:rPr lang="tr-TR" sz="900" dirty="0">
                          <a:effectLst/>
                          <a:latin typeface="Calibri"/>
                          <a:ea typeface="Calibri"/>
                          <a:cs typeface="Times New Roman"/>
                        </a:rPr>
                        <a:t>Talep edilmesi halinde, etik problemlerin ve çıkar çatışmasının olmadığına dair belgeleri koruma </a:t>
                      </a:r>
                      <a:endParaRPr lang="en-US" sz="9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900" dirty="0">
                          <a:effectLst/>
                          <a:latin typeface="Calibri"/>
                          <a:ea typeface="Calibri"/>
                          <a:cs typeface="Times New Roman"/>
                        </a:rPr>
                        <a:t>Katılımcı ve ilgili kişilere raporun kopyası verilmeli ve pratik sonuçlar paylaşılmalı, web sitesi üzerinden paylaşım ve farklı dillerde yayımlama değerlendirilmeli</a:t>
                      </a:r>
                      <a:endParaRPr lang="en-US" sz="900" dirty="0">
                        <a:effectLst/>
                        <a:latin typeface="Calibri"/>
                        <a:ea typeface="Calibri"/>
                        <a:cs typeface="Times New Roman"/>
                      </a:endParaRPr>
                    </a:p>
                    <a:p>
                      <a:pPr marL="342900" lvl="0" indent="-342900">
                        <a:lnSpc>
                          <a:spcPct val="115000"/>
                        </a:lnSpc>
                        <a:spcAft>
                          <a:spcPts val="0"/>
                        </a:spcAft>
                        <a:buFont typeface="Wingdings"/>
                        <a:buChar char=""/>
                      </a:pPr>
                      <a:r>
                        <a:rPr lang="tr-TR" sz="900" dirty="0">
                          <a:effectLst/>
                          <a:latin typeface="Calibri"/>
                          <a:ea typeface="Calibri"/>
                          <a:cs typeface="Times New Roman"/>
                        </a:rPr>
                        <a:t>Aynı materyaller birden fazla araştırma için tekrar kullanılmamalı</a:t>
                      </a:r>
                      <a:endParaRPr lang="en-US" sz="900" dirty="0">
                        <a:effectLst/>
                        <a:latin typeface="Calibri"/>
                        <a:ea typeface="Calibri"/>
                        <a:cs typeface="Times New Roman"/>
                      </a:endParaRPr>
                    </a:p>
                    <a:p>
                      <a:pPr marL="342900" lvl="0" indent="-342900">
                        <a:lnSpc>
                          <a:spcPct val="115000"/>
                        </a:lnSpc>
                        <a:spcAft>
                          <a:spcPts val="0"/>
                        </a:spcAft>
                        <a:buFont typeface="Wingdings"/>
                        <a:buChar char=""/>
                      </a:pPr>
                      <a:r>
                        <a:rPr lang="tr-TR" sz="900" dirty="0">
                          <a:effectLst/>
                          <a:latin typeface="Calibri"/>
                          <a:ea typeface="Calibri"/>
                          <a:cs typeface="Times New Roman"/>
                        </a:rPr>
                        <a:t>Araştırmaya fon sağlayan kurumdan ve araştırmanın kimler için faydalı olacağından bahsedilmeli</a:t>
                      </a:r>
                      <a:endParaRPr lang="en-US" sz="9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226331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br>
              <a:rPr lang="tr-TR" dirty="0" smtClean="0"/>
            </a:br>
            <a:endParaRPr lang="tr-TR" dirty="0"/>
          </a:p>
        </p:txBody>
      </p:sp>
      <p:sp>
        <p:nvSpPr>
          <p:cNvPr id="3" name="İçerik Yer Tutucusu 2"/>
          <p:cNvSpPr>
            <a:spLocks noGrp="1"/>
          </p:cNvSpPr>
          <p:nvPr>
            <p:ph idx="1"/>
          </p:nvPr>
        </p:nvSpPr>
        <p:spPr/>
        <p:txBody>
          <a:bodyPr>
            <a:normAutofit fontScale="77500" lnSpcReduction="20000"/>
          </a:bodyPr>
          <a:lstStyle/>
          <a:p>
            <a:r>
              <a:rPr lang="tr-TR" dirty="0" err="1"/>
              <a:t>Urry</a:t>
            </a:r>
            <a:r>
              <a:rPr lang="tr-TR" dirty="0"/>
              <a:t>, John , </a:t>
            </a:r>
            <a:r>
              <a:rPr lang="tr-TR" dirty="0" err="1"/>
              <a:t>Keat</a:t>
            </a:r>
            <a:r>
              <a:rPr lang="tr-TR" dirty="0"/>
              <a:t>, </a:t>
            </a:r>
            <a:r>
              <a:rPr lang="tr-TR" dirty="0" err="1"/>
              <a:t>Russel</a:t>
            </a:r>
            <a:r>
              <a:rPr lang="tr-TR" dirty="0"/>
              <a:t> (1994/2001) Bilim Olarak Sosyal Teori, Ankara: İmge Kitabevi Yayınları, Çev. Nilgün Çelebi. Sayfa 1-77 arası ve 116-154 arası.</a:t>
            </a:r>
          </a:p>
          <a:p>
            <a:r>
              <a:rPr lang="tr-TR" dirty="0"/>
              <a:t>Erbaş, Mehmet (2011) Dincilik ve </a:t>
            </a:r>
            <a:r>
              <a:rPr lang="tr-TR" dirty="0" err="1"/>
              <a:t>Bilimcilik</a:t>
            </a:r>
            <a:r>
              <a:rPr lang="tr-TR" dirty="0"/>
              <a:t>: Türkiye Üniversitelerinde Temel Çelişkiler ve Bir Gelecek Öngörüsü, </a:t>
            </a:r>
            <a:r>
              <a:rPr lang="tr-TR" i="1" dirty="0"/>
              <a:t>Eğitim Bilim Toplum</a:t>
            </a:r>
            <a:r>
              <a:rPr lang="tr-TR" dirty="0"/>
              <a:t>, Cilt. 9, Sayı 34: 11-41.</a:t>
            </a:r>
          </a:p>
          <a:p>
            <a:r>
              <a:rPr lang="tr-TR" dirty="0" smtClean="0"/>
              <a:t>2008</a:t>
            </a:r>
            <a:r>
              <a:rPr lang="tr-TR" dirty="0"/>
              <a:t>	“Üniversite-Toplum İlişkileri Bağlamında DTCF ve Sosyoloji”, </a:t>
            </a:r>
            <a:r>
              <a:rPr lang="tr-TR" i="1" dirty="0"/>
              <a:t>Cumhuriyet ve Dil ve Tarih-Coğrafya Fakültesi Uluslararası Sempozyumu Bildirileri</a:t>
            </a:r>
            <a:r>
              <a:rPr lang="tr-TR" dirty="0"/>
              <a:t>, içinde (Der.) Demir, Remzi ve Atılgan Doğan</a:t>
            </a:r>
            <a:r>
              <a:rPr lang="tr-TR" i="1" dirty="0"/>
              <a:t>, </a:t>
            </a:r>
            <a:r>
              <a:rPr lang="tr-TR" dirty="0"/>
              <a:t>Ankara: Ankara Üniversitesi Yayınları, </a:t>
            </a:r>
            <a:r>
              <a:rPr lang="tr-TR" dirty="0" err="1"/>
              <a:t>ss</a:t>
            </a:r>
            <a:r>
              <a:rPr lang="tr-TR" dirty="0"/>
              <a:t>. 191-207.   </a:t>
            </a:r>
          </a:p>
          <a:p>
            <a:r>
              <a:rPr lang="tr-TR" dirty="0"/>
              <a:t>2016	“Modernden Anti-Moderne Bilim: Türkiye Örneğinde ‘Sosyal Bilimlerin Krizi’ ve Sonrası”, iç. </a:t>
            </a:r>
            <a:r>
              <a:rPr lang="tr-TR" dirty="0" err="1"/>
              <a:t>Mücen</a:t>
            </a:r>
            <a:r>
              <a:rPr lang="tr-TR" dirty="0"/>
              <a:t> B, Topal Ç. Ve Yıldırım E. (Der.) </a:t>
            </a:r>
            <a:r>
              <a:rPr lang="tr-TR" i="1" dirty="0"/>
              <a:t>Paylaşımlar: Üniversite, Bilgi, Üretim</a:t>
            </a:r>
            <a:r>
              <a:rPr lang="tr-TR" dirty="0"/>
              <a:t>, İstanbul: İletişim Yayınları, </a:t>
            </a:r>
            <a:r>
              <a:rPr lang="tr-TR" dirty="0" err="1"/>
              <a:t>ss</a:t>
            </a:r>
            <a:r>
              <a:rPr lang="tr-TR" dirty="0"/>
              <a:t>. 95-139. </a:t>
            </a:r>
          </a:p>
          <a:p>
            <a:r>
              <a:rPr lang="tr-TR" dirty="0"/>
              <a:t>2016	“Bilime Adanmış Bir Yaşam: Efsane Tarihçi Halil İnalcık’ın Bir Söyleşide Önemsedikleri ve Hatırlattıkları”, </a:t>
            </a:r>
            <a:r>
              <a:rPr lang="tr-TR" i="1" dirty="0"/>
              <a:t>OTAM</a:t>
            </a:r>
            <a:r>
              <a:rPr lang="tr-TR" dirty="0"/>
              <a:t>, 40/Güz, </a:t>
            </a:r>
            <a:r>
              <a:rPr lang="tr-TR" dirty="0" err="1"/>
              <a:t>ss</a:t>
            </a:r>
            <a:r>
              <a:rPr lang="tr-TR" dirty="0"/>
              <a:t>. 9-26.</a:t>
            </a:r>
          </a:p>
          <a:p>
            <a:r>
              <a:rPr lang="tr-TR" u="sng" dirty="0">
                <a:hlinkClick r:id="rId2"/>
              </a:rPr>
              <a:t>http://dergiler.ankara.edu.tr/dergiler/19/2139/22147.pdf</a:t>
            </a:r>
            <a:endParaRPr lang="tr-TR" dirty="0" smtClean="0"/>
          </a:p>
          <a:p>
            <a:r>
              <a:rPr lang="tr-TR" dirty="0" smtClean="0"/>
              <a:t>2018 </a:t>
            </a:r>
            <a:r>
              <a:rPr lang="tr-TR" dirty="0"/>
              <a:t>	Kitap Bölümü: Tarihsiz </a:t>
            </a:r>
            <a:r>
              <a:rPr lang="tr-TR" dirty="0" err="1"/>
              <a:t>Toplumsuz</a:t>
            </a:r>
            <a:r>
              <a:rPr lang="tr-TR" dirty="0"/>
              <a:t> Sosyoloji: Sosyoloji/Toplumbilim Toplumu Anlamanın Neresinde? İç. Tülay </a:t>
            </a:r>
            <a:r>
              <a:rPr lang="tr-TR" dirty="0" err="1"/>
              <a:t>Uğuzman</a:t>
            </a:r>
            <a:r>
              <a:rPr lang="tr-TR" dirty="0"/>
              <a:t> (Der.) Dünyaya ve Türkiye’ye Sosyolojik Bakış, Paneller Dizisi: I-II Başkent Üniversitesi Geliştirme Vakfı İktisadi İşletmesi, </a:t>
            </a:r>
            <a:r>
              <a:rPr lang="tr-TR" dirty="0" err="1"/>
              <a:t>ss</a:t>
            </a:r>
            <a:r>
              <a:rPr lang="tr-TR" dirty="0"/>
              <a:t>. 7-29.  </a:t>
            </a:r>
          </a:p>
        </p:txBody>
      </p:sp>
      <p:sp>
        <p:nvSpPr>
          <p:cNvPr id="4" name="Veri Yer Tutucusu 3"/>
          <p:cNvSpPr>
            <a:spLocks noGrp="1"/>
          </p:cNvSpPr>
          <p:nvPr>
            <p:ph type="dt" sz="half" idx="10"/>
          </p:nvPr>
        </p:nvSpPr>
        <p:spPr/>
        <p:txBody>
          <a:bodyPr/>
          <a:lstStyle/>
          <a:p>
            <a:fld id="{8D712981-0EF0-4103-8C9F-60E934B5AB80}" type="datetime1">
              <a:rPr lang="tr-TR" smtClean="0"/>
              <a:t>02.08.2018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11</a:t>
            </a:fld>
            <a:endParaRPr lang="tr-TR"/>
          </a:p>
        </p:txBody>
      </p:sp>
    </p:spTree>
    <p:extLst>
      <p:ext uri="{BB962C8B-B14F-4D97-AF65-F5344CB8AC3E}">
        <p14:creationId xmlns:p14="http://schemas.microsoft.com/office/powerpoint/2010/main" val="1995357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694432" y="3122414"/>
            <a:ext cx="6691939" cy="923330"/>
          </a:xfrm>
          <a:prstGeom prst="rect">
            <a:avLst/>
          </a:prstGeom>
        </p:spPr>
        <p:txBody>
          <a:bodyPr wrap="square">
            <a:spAutoFit/>
          </a:bodyPr>
          <a:lstStyle/>
          <a:p>
            <a:r>
              <a:rPr lang="tr-TR" sz="5400" dirty="0" smtClean="0"/>
              <a:t>ARAŞTIRMA ETİĞİ</a:t>
            </a:r>
            <a:endParaRPr lang="tr-TR" sz="5400" dirty="0"/>
          </a:p>
        </p:txBody>
      </p:sp>
    </p:spTree>
    <p:extLst>
      <p:ext uri="{BB962C8B-B14F-4D97-AF65-F5344CB8AC3E}">
        <p14:creationId xmlns:p14="http://schemas.microsoft.com/office/powerpoint/2010/main" val="25335519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Tarihsel ve Eleştirel/</a:t>
            </a:r>
            <a:r>
              <a:rPr lang="tr-TR" dirty="0" err="1" smtClean="0"/>
              <a:t>Refleksif</a:t>
            </a:r>
            <a:r>
              <a:rPr lang="tr-TR" dirty="0" smtClean="0"/>
              <a:t> Bilim-Hayriye Erbaş, 2007;2016)</a:t>
            </a:r>
            <a:endParaRPr lang="en-US" dirty="0"/>
          </a:p>
        </p:txBody>
      </p:sp>
      <p:sp>
        <p:nvSpPr>
          <p:cNvPr id="4" name="İçerik Yer Tutucusu 3"/>
          <p:cNvSpPr>
            <a:spLocks noGrp="1"/>
          </p:cNvSpPr>
          <p:nvPr>
            <p:ph idx="1"/>
          </p:nvPr>
        </p:nvSpPr>
        <p:spPr/>
        <p:txBody>
          <a:bodyPr>
            <a:normAutofit fontScale="85000" lnSpcReduction="10000"/>
          </a:bodyPr>
          <a:lstStyle/>
          <a:p>
            <a:r>
              <a:rPr lang="tr-TR" dirty="0"/>
              <a:t>Toplum temel inceleme birimi (</a:t>
            </a:r>
            <a:r>
              <a:rPr lang="tr-TR" dirty="0" err="1"/>
              <a:t>Toplumsuz</a:t>
            </a:r>
            <a:r>
              <a:rPr lang="tr-TR" dirty="0"/>
              <a:t> toplumbilim)</a:t>
            </a:r>
            <a:endParaRPr lang="en-US" dirty="0"/>
          </a:p>
          <a:p>
            <a:pPr lvl="0"/>
            <a:r>
              <a:rPr lang="tr-TR" dirty="0" smtClean="0"/>
              <a:t>Doğal/tabii </a:t>
            </a:r>
            <a:r>
              <a:rPr lang="tr-TR" dirty="0"/>
              <a:t>gerçeklik ile sosyal gerçekliği karşıt değil benzer yönleri olan gerçeklikler olarak kabul eder. </a:t>
            </a:r>
            <a:endParaRPr lang="en-US" dirty="0"/>
          </a:p>
          <a:p>
            <a:pPr lvl="0"/>
            <a:r>
              <a:rPr lang="tr-TR" dirty="0"/>
              <a:t>Doğa ve sosyal bilimler benzer metodolojileri olan bilimlerdir ancak sosyal gerçekliğin doğal gerçeklikten farklı yönleri de olması nedeni ile özgüllükleri de yakalama şansı sunan tekniklerin geliştirilmesini savunur.  </a:t>
            </a:r>
            <a:endParaRPr lang="en-US" dirty="0"/>
          </a:p>
          <a:p>
            <a:pPr lvl="0"/>
            <a:r>
              <a:rPr lang="tr-TR" dirty="0"/>
              <a:t>Somut/</a:t>
            </a:r>
            <a:r>
              <a:rPr lang="tr-TR" dirty="0" err="1"/>
              <a:t>görgül</a:t>
            </a:r>
            <a:r>
              <a:rPr lang="tr-TR" dirty="0"/>
              <a:t> olan ile geniş toplumu ilişkilendiren yapısal (bütüncül) bir anlayış benimser. </a:t>
            </a:r>
            <a:endParaRPr lang="en-US" dirty="0"/>
          </a:p>
          <a:p>
            <a:pPr lvl="0"/>
            <a:r>
              <a:rPr lang="tr-TR" dirty="0"/>
              <a:t>Toplum çözümlemesinde mikro ile makro düzlemleri ilişkilendirmede tarihsel bir anlayış benimser. </a:t>
            </a:r>
            <a:endParaRPr lang="en-US" dirty="0"/>
          </a:p>
          <a:p>
            <a:pPr lvl="0"/>
            <a:r>
              <a:rPr lang="tr-TR" dirty="0"/>
              <a:t>Yurt ve dünya ölçekli bir toplum modeli üzerinden çözümlemeler yapar.</a:t>
            </a:r>
            <a:endParaRPr lang="en-US" dirty="0"/>
          </a:p>
          <a:p>
            <a:pPr lvl="0"/>
            <a:r>
              <a:rPr lang="tr-TR" dirty="0"/>
              <a:t>Toplumu sınıf, ilerleme, sanayileşme, değişim ve dönüşüm kavramları aracılığıyla çözümler. </a:t>
            </a:r>
            <a:endParaRPr lang="en-US" dirty="0"/>
          </a:p>
          <a:p>
            <a:pPr lvl="0"/>
            <a:r>
              <a:rPr lang="tr-TR" dirty="0"/>
              <a:t>Bilimi çok önemli ‘evrensel’ bir ‘değer’ olarak kabul eder.</a:t>
            </a:r>
            <a:endParaRPr lang="en-US" dirty="0"/>
          </a:p>
          <a:p>
            <a:endParaRPr lang="en-US" dirty="0"/>
          </a:p>
        </p:txBody>
      </p:sp>
    </p:spTree>
    <p:extLst>
      <p:ext uri="{BB962C8B-B14F-4D97-AF65-F5344CB8AC3E}">
        <p14:creationId xmlns:p14="http://schemas.microsoft.com/office/powerpoint/2010/main" val="67134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Tarihsel ve Eleştirel/</a:t>
            </a:r>
            <a:r>
              <a:rPr lang="tr-TR" dirty="0" err="1"/>
              <a:t>Refleksif</a:t>
            </a:r>
            <a:r>
              <a:rPr lang="tr-TR" dirty="0"/>
              <a:t> Bilim-Hayriye Erbaş, 2007;2016)</a:t>
            </a:r>
            <a:endParaRPr lang="en-US" dirty="0"/>
          </a:p>
        </p:txBody>
      </p:sp>
      <p:sp>
        <p:nvSpPr>
          <p:cNvPr id="3" name="İçerik Yer Tutucusu 2"/>
          <p:cNvSpPr>
            <a:spLocks noGrp="1"/>
          </p:cNvSpPr>
          <p:nvPr>
            <p:ph idx="1"/>
          </p:nvPr>
        </p:nvSpPr>
        <p:spPr/>
        <p:txBody>
          <a:bodyPr>
            <a:normAutofit/>
          </a:bodyPr>
          <a:lstStyle/>
          <a:p>
            <a:pPr lvl="0"/>
            <a:r>
              <a:rPr lang="tr-TR" dirty="0"/>
              <a:t>Bilim, eşitlik, özgürlük ve adalet ilkelerinin evrensel değerler olduğuna inanır ve bilimin kaynağını bu değerlerin oluşturduğunu kabul eder. </a:t>
            </a:r>
            <a:endParaRPr lang="en-US" dirty="0"/>
          </a:p>
          <a:p>
            <a:pPr lvl="0"/>
            <a:r>
              <a:rPr lang="tr-TR" dirty="0"/>
              <a:t>Bu inanç doğrultusunda bilimin misyonun toplumu istenen yönde değiştirme ve dönüştürme olduğuna inanır.</a:t>
            </a:r>
            <a:endParaRPr lang="en-US" dirty="0"/>
          </a:p>
          <a:p>
            <a:pPr lvl="0"/>
            <a:r>
              <a:rPr lang="tr-TR" dirty="0"/>
              <a:t>Bu yönde bilimin yapılmasını ‘etik’ bir değer olarak esas alır. Boran’ın bilim ve bilim insanı etiği konusunda tutarlılığa ne denli önem verdiği hem yazılarında izlenebilmekte hem de yaşamında tüm zorluklara göğüs gererek doğru bildiğinden dönmeden ısrarla yoluna devam etmesinde rahatlıkla izlenebilmektedir. </a:t>
            </a:r>
            <a:endParaRPr lang="en-US" dirty="0"/>
          </a:p>
          <a:p>
            <a:pPr lvl="0"/>
            <a:r>
              <a:rPr lang="tr-TR" dirty="0"/>
              <a:t>Yaşamını da büyük bedeller ödeyerek inandığı bu değerler doğrultusunda mücadeleye hasreder. </a:t>
            </a:r>
            <a:endParaRPr lang="en-US" dirty="0"/>
          </a:p>
          <a:p>
            <a:endParaRPr lang="en-US" dirty="0"/>
          </a:p>
        </p:txBody>
      </p:sp>
    </p:spTree>
    <p:extLst>
      <p:ext uri="{BB962C8B-B14F-4D97-AF65-F5344CB8AC3E}">
        <p14:creationId xmlns:p14="http://schemas.microsoft.com/office/powerpoint/2010/main" val="3268671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Tarihsel ve Eleştirel/</a:t>
            </a:r>
            <a:r>
              <a:rPr lang="tr-TR" dirty="0" err="1"/>
              <a:t>Refleksif</a:t>
            </a:r>
            <a:r>
              <a:rPr lang="tr-TR" dirty="0"/>
              <a:t> Bilim-Hayriye Erbaş, 2007;2016)</a:t>
            </a:r>
            <a:endParaRPr lang="en-US" dirty="0"/>
          </a:p>
        </p:txBody>
      </p:sp>
      <p:sp>
        <p:nvSpPr>
          <p:cNvPr id="3" name="İçerik Yer Tutucusu 2"/>
          <p:cNvSpPr>
            <a:spLocks noGrp="1"/>
          </p:cNvSpPr>
          <p:nvPr>
            <p:ph idx="1"/>
          </p:nvPr>
        </p:nvSpPr>
        <p:spPr/>
        <p:txBody>
          <a:bodyPr>
            <a:normAutofit/>
          </a:bodyPr>
          <a:lstStyle/>
          <a:p>
            <a:pPr lvl="0"/>
            <a:r>
              <a:rPr lang="tr-TR" dirty="0"/>
              <a:t>Bilim, eşitlik, özgürlük ve adalet ilkelerinin evrensel değerler olduğuna inanır ve bilimin kaynağını bu değerlerin oluşturduğunu kabul eder. </a:t>
            </a:r>
            <a:endParaRPr lang="en-US" dirty="0"/>
          </a:p>
          <a:p>
            <a:pPr lvl="0"/>
            <a:r>
              <a:rPr lang="tr-TR" dirty="0"/>
              <a:t>Bu inanç doğrultusunda bilimin misyonun toplumu istenen yönde değiştirme ve dönüştürme olduğuna inanır.</a:t>
            </a:r>
            <a:endParaRPr lang="en-US" dirty="0"/>
          </a:p>
          <a:p>
            <a:pPr lvl="0"/>
            <a:r>
              <a:rPr lang="tr-TR" dirty="0"/>
              <a:t>Bu yönde bilimin yapılmasını ‘etik’ bir değer olarak esas alır. Boran’ın bilim ve bilim insanı etiği konusunda tutarlılığa ne denli önem verdiği hem yazılarında izlenebilmekte hem de yaşamında tüm zorluklara göğüs gererek doğru bildiğinden dönmeden ısrarla yoluna devam etmesinde rahatlıkla izlenebilmektedir. </a:t>
            </a:r>
            <a:endParaRPr lang="en-US" dirty="0"/>
          </a:p>
          <a:p>
            <a:pPr lvl="0"/>
            <a:r>
              <a:rPr lang="tr-TR" dirty="0"/>
              <a:t>Yaşamını da büyük bedeller ödeyerek inandığı bu değerler doğrultusunda mücadeleye hasreder. </a:t>
            </a:r>
            <a:endParaRPr lang="en-US" dirty="0"/>
          </a:p>
          <a:p>
            <a:endParaRPr lang="en-US" dirty="0"/>
          </a:p>
        </p:txBody>
      </p:sp>
    </p:spTree>
    <p:extLst>
      <p:ext uri="{BB962C8B-B14F-4D97-AF65-F5344CB8AC3E}">
        <p14:creationId xmlns:p14="http://schemas.microsoft.com/office/powerpoint/2010/main" val="1330838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Tarihsel ve Eleştirel/</a:t>
            </a:r>
            <a:r>
              <a:rPr lang="tr-TR" dirty="0" err="1"/>
              <a:t>Refleksif</a:t>
            </a:r>
            <a:r>
              <a:rPr lang="tr-TR" dirty="0"/>
              <a:t> Bilim-Hayriye Erbaş, 2007;2016)</a:t>
            </a:r>
            <a:endParaRPr lang="en-US" dirty="0"/>
          </a:p>
        </p:txBody>
      </p:sp>
      <p:sp>
        <p:nvSpPr>
          <p:cNvPr id="3" name="İçerik Yer Tutucusu 2"/>
          <p:cNvSpPr>
            <a:spLocks noGrp="1"/>
          </p:cNvSpPr>
          <p:nvPr>
            <p:ph idx="1"/>
          </p:nvPr>
        </p:nvSpPr>
        <p:spPr/>
        <p:txBody>
          <a:bodyPr>
            <a:normAutofit/>
          </a:bodyPr>
          <a:lstStyle/>
          <a:p>
            <a:pPr lvl="0"/>
            <a:r>
              <a:rPr lang="tr-TR" dirty="0"/>
              <a:t>Bilim, eşitlik, özgürlük ve adalet ilkelerinin evrensel değerler olduğuna inanır ve bilimin kaynağını bu değerlerin oluşturduğunu kabul eder. </a:t>
            </a:r>
            <a:endParaRPr lang="en-US" dirty="0"/>
          </a:p>
          <a:p>
            <a:pPr lvl="0"/>
            <a:r>
              <a:rPr lang="tr-TR" dirty="0"/>
              <a:t>Bu inanç doğrultusunda bilimin misyonun toplumu istenen yönde değiştirme ve dönüştürme olduğuna inanır.</a:t>
            </a:r>
            <a:endParaRPr lang="en-US" dirty="0"/>
          </a:p>
          <a:p>
            <a:pPr lvl="0"/>
            <a:r>
              <a:rPr lang="tr-TR" dirty="0"/>
              <a:t>Bu yönde bilimin yapılmasını ‘etik’ bir değer olarak esas alır. Boran’ın bilim ve bilim insanı etiği konusunda tutarlılığa ne denli önem verdiği hem yazılarında izlenebilmekte hem de yaşamında tüm zorluklara göğüs gererek doğru bildiğinden dönmeden ısrarla yoluna devam etmesinde rahatlıkla izlenebilmektedir. </a:t>
            </a:r>
            <a:endParaRPr lang="en-US" dirty="0"/>
          </a:p>
          <a:p>
            <a:pPr lvl="0"/>
            <a:r>
              <a:rPr lang="tr-TR" dirty="0"/>
              <a:t>Yaşamını da büyük bedeller ödeyerek inandığı bu değerler doğrultusunda mücadeleye hasreder. </a:t>
            </a:r>
            <a:endParaRPr lang="en-US" dirty="0"/>
          </a:p>
          <a:p>
            <a:endParaRPr lang="en-US" dirty="0"/>
          </a:p>
        </p:txBody>
      </p:sp>
    </p:spTree>
    <p:extLst>
      <p:ext uri="{BB962C8B-B14F-4D97-AF65-F5344CB8AC3E}">
        <p14:creationId xmlns:p14="http://schemas.microsoft.com/office/powerpoint/2010/main" val="1902048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Araştırma Etiği ile Bilim Etiği İlişkisi</a:t>
            </a:r>
            <a:endParaRPr lang="tr-TR" dirty="0"/>
          </a:p>
        </p:txBody>
      </p:sp>
      <p:sp>
        <p:nvSpPr>
          <p:cNvPr id="3" name="İçerik Yer Tutucusu 2"/>
          <p:cNvSpPr>
            <a:spLocks noGrp="1"/>
          </p:cNvSpPr>
          <p:nvPr>
            <p:ph idx="1"/>
          </p:nvPr>
        </p:nvSpPr>
        <p:spPr/>
        <p:txBody>
          <a:bodyPr/>
          <a:lstStyle/>
          <a:p>
            <a:r>
              <a:rPr lang="tr-TR" dirty="0" smtClean="0"/>
              <a:t>Araştırma etiği bilim insanının bilime yüklediği anlamla biçimlenir. </a:t>
            </a:r>
          </a:p>
          <a:p>
            <a:r>
              <a:rPr lang="tr-TR" dirty="0" smtClean="0"/>
              <a:t>Araştırma etiği araştırmanın tüm aşamalarında işletilmeyi gerektirir.</a:t>
            </a:r>
          </a:p>
          <a:p>
            <a:r>
              <a:rPr lang="tr-TR" dirty="0" smtClean="0"/>
              <a:t>Ancak yine de </a:t>
            </a:r>
            <a:r>
              <a:rPr lang="tr-TR" dirty="0"/>
              <a:t>araştırma etiği </a:t>
            </a:r>
            <a:r>
              <a:rPr lang="tr-TR" dirty="0" smtClean="0"/>
              <a:t>genel olarak araştırmanın yapılışı ve yapılan araştırmanın yazma ve yayına dönüştürülmesi biçiminde sınıflandırılabilir.</a:t>
            </a:r>
            <a:endParaRPr lang="tr-TR" dirty="0"/>
          </a:p>
        </p:txBody>
      </p:sp>
    </p:spTree>
    <p:extLst>
      <p:ext uri="{BB962C8B-B14F-4D97-AF65-F5344CB8AC3E}">
        <p14:creationId xmlns:p14="http://schemas.microsoft.com/office/powerpoint/2010/main" val="4017750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81200" y="274637"/>
            <a:ext cx="8229600" cy="1576195"/>
          </a:xfrm>
        </p:spPr>
        <p:txBody>
          <a:bodyPr>
            <a:normAutofit fontScale="90000"/>
          </a:bodyPr>
          <a:lstStyle/>
          <a:p>
            <a:r>
              <a:rPr lang="tr-TR" dirty="0"/>
              <a:t>Nitel Araştırmalarda Etik Konular (</a:t>
            </a:r>
            <a:r>
              <a:rPr lang="tr-TR" dirty="0" err="1"/>
              <a:t>Creswell</a:t>
            </a:r>
            <a:r>
              <a:rPr lang="tr-TR" dirty="0"/>
              <a:t>, Siyasal Kitabevi, 2016, Üçüncü Baskı, 58-59</a:t>
            </a:r>
            <a:r>
              <a:rPr lang="tr-TR" dirty="0" smtClean="0"/>
              <a:t>)</a:t>
            </a:r>
            <a:r>
              <a:rPr lang="tr-TR" sz="1600" dirty="0" smtClean="0"/>
              <a:t/>
            </a:r>
            <a:br>
              <a:rPr lang="tr-TR" sz="1600" dirty="0" smtClean="0"/>
            </a:br>
            <a:r>
              <a:rPr lang="tr-TR" sz="1600" dirty="0" smtClean="0"/>
              <a:t> </a:t>
            </a:r>
            <a:endParaRPr lang="en-US" sz="16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5033487"/>
              </p:ext>
            </p:extLst>
          </p:nvPr>
        </p:nvGraphicFramePr>
        <p:xfrm>
          <a:off x="1847529" y="1901935"/>
          <a:ext cx="8424937" cy="5014417"/>
        </p:xfrm>
        <a:graphic>
          <a:graphicData uri="http://schemas.openxmlformats.org/drawingml/2006/table">
            <a:tbl>
              <a:tblPr firstRow="1" firstCol="1" bandRow="1"/>
              <a:tblGrid>
                <a:gridCol w="2012229">
                  <a:extLst>
                    <a:ext uri="{9D8B030D-6E8A-4147-A177-3AD203B41FA5}">
                      <a16:colId xmlns:a16="http://schemas.microsoft.com/office/drawing/2014/main" val="20000"/>
                    </a:ext>
                  </a:extLst>
                </a:gridCol>
                <a:gridCol w="3198975">
                  <a:extLst>
                    <a:ext uri="{9D8B030D-6E8A-4147-A177-3AD203B41FA5}">
                      <a16:colId xmlns:a16="http://schemas.microsoft.com/office/drawing/2014/main" val="20001"/>
                    </a:ext>
                  </a:extLst>
                </a:gridCol>
                <a:gridCol w="3213733">
                  <a:extLst>
                    <a:ext uri="{9D8B030D-6E8A-4147-A177-3AD203B41FA5}">
                      <a16:colId xmlns:a16="http://schemas.microsoft.com/office/drawing/2014/main" val="20002"/>
                    </a:ext>
                  </a:extLst>
                </a:gridCol>
              </a:tblGrid>
              <a:tr h="597865">
                <a:tc>
                  <a:txBody>
                    <a:bodyPr/>
                    <a:lstStyle/>
                    <a:p>
                      <a:pPr>
                        <a:lnSpc>
                          <a:spcPct val="115000"/>
                        </a:lnSpc>
                        <a:spcAft>
                          <a:spcPts val="0"/>
                        </a:spcAft>
                      </a:pPr>
                      <a:r>
                        <a:rPr lang="tr-TR" sz="1400" dirty="0">
                          <a:effectLst/>
                          <a:latin typeface="Calibri"/>
                          <a:ea typeface="Calibri"/>
                          <a:cs typeface="Times New Roman"/>
                        </a:rPr>
                        <a:t>Etik Konuların Ele Alındığı Araştırma Süreci</a:t>
                      </a:r>
                      <a:endParaRPr lang="en-US" sz="14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dirty="0">
                          <a:effectLst/>
                          <a:latin typeface="Calibri"/>
                          <a:ea typeface="Calibri"/>
                          <a:cs typeface="Times New Roman"/>
                        </a:rPr>
                        <a:t>Etik Konu Türü</a:t>
                      </a:r>
                      <a:endParaRPr lang="en-US" sz="14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dirty="0">
                          <a:effectLst/>
                          <a:latin typeface="Calibri"/>
                          <a:ea typeface="Calibri"/>
                          <a:cs typeface="Times New Roman"/>
                        </a:rPr>
                        <a:t>Etik Konunun Uygulama Şekli</a:t>
                      </a:r>
                      <a:endParaRPr lang="en-US" sz="14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569023">
                <a:tc>
                  <a:txBody>
                    <a:bodyPr/>
                    <a:lstStyle/>
                    <a:p>
                      <a:pPr>
                        <a:lnSpc>
                          <a:spcPct val="115000"/>
                        </a:lnSpc>
                        <a:spcAft>
                          <a:spcPts val="0"/>
                        </a:spcAft>
                      </a:pPr>
                      <a:r>
                        <a:rPr lang="tr-TR" sz="1400">
                          <a:effectLst/>
                          <a:latin typeface="Calibri"/>
                          <a:ea typeface="Calibri"/>
                          <a:cs typeface="Times New Roman"/>
                        </a:rPr>
                        <a:t>Araştırmanın Tasarım Sürecinde</a:t>
                      </a:r>
                      <a:endParaRPr lang="en-US" sz="14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1400" dirty="0">
                          <a:effectLst/>
                          <a:latin typeface="Calibri"/>
                          <a:ea typeface="Calibri"/>
                          <a:cs typeface="Times New Roman"/>
                        </a:rPr>
                        <a:t>Kurumsal İzin Alma</a:t>
                      </a:r>
                      <a:endParaRPr lang="en-US" sz="1400" dirty="0">
                        <a:effectLst/>
                        <a:latin typeface="Calibri"/>
                        <a:ea typeface="Calibri"/>
                        <a:cs typeface="Times New Roman"/>
                      </a:endParaRPr>
                    </a:p>
                    <a:p>
                      <a:pPr marL="342900" lvl="0" indent="-342900">
                        <a:lnSpc>
                          <a:spcPct val="115000"/>
                        </a:lnSpc>
                        <a:spcAft>
                          <a:spcPts val="0"/>
                        </a:spcAft>
                        <a:buFont typeface="Wingdings"/>
                        <a:buChar char=""/>
                      </a:pPr>
                      <a:r>
                        <a:rPr lang="tr-TR" sz="1400" dirty="0">
                          <a:effectLst/>
                          <a:latin typeface="Calibri"/>
                          <a:ea typeface="Calibri"/>
                          <a:cs typeface="Times New Roman"/>
                        </a:rPr>
                        <a:t>Profesyonel topluluk standartlarına uyma</a:t>
                      </a:r>
                      <a:endParaRPr lang="en-US" sz="1400" dirty="0">
                        <a:effectLst/>
                        <a:latin typeface="Calibri"/>
                        <a:ea typeface="Calibri"/>
                        <a:cs typeface="Times New Roman"/>
                      </a:endParaRPr>
                    </a:p>
                    <a:p>
                      <a:pPr marL="342900" lvl="0" indent="-342900">
                        <a:lnSpc>
                          <a:spcPct val="115000"/>
                        </a:lnSpc>
                        <a:spcAft>
                          <a:spcPts val="0"/>
                        </a:spcAft>
                        <a:buFont typeface="Wingdings"/>
                        <a:buChar char=""/>
                      </a:pPr>
                      <a:r>
                        <a:rPr lang="tr-TR" sz="1400" dirty="0">
                          <a:effectLst/>
                          <a:latin typeface="Calibri"/>
                          <a:ea typeface="Calibri"/>
                          <a:cs typeface="Times New Roman"/>
                        </a:rPr>
                        <a:t>Araştırma ortamı ve katılımcılarından izin alma</a:t>
                      </a:r>
                      <a:endParaRPr lang="en-US" sz="1400" dirty="0">
                        <a:effectLst/>
                        <a:latin typeface="Calibri"/>
                        <a:ea typeface="Calibri"/>
                        <a:cs typeface="Times New Roman"/>
                      </a:endParaRPr>
                    </a:p>
                    <a:p>
                      <a:pPr marL="342900" lvl="0" indent="-342900">
                        <a:lnSpc>
                          <a:spcPct val="115000"/>
                        </a:lnSpc>
                        <a:spcAft>
                          <a:spcPts val="0"/>
                        </a:spcAft>
                        <a:buFont typeface="Wingdings"/>
                        <a:buChar char=""/>
                      </a:pPr>
                      <a:r>
                        <a:rPr lang="tr-TR" sz="1400" dirty="0">
                          <a:effectLst/>
                          <a:latin typeface="Calibri"/>
                          <a:ea typeface="Calibri"/>
                          <a:cs typeface="Times New Roman"/>
                        </a:rPr>
                        <a:t>Çalışmanın sonuçlarından çıkar elde etmeme</a:t>
                      </a:r>
                      <a:endParaRPr lang="en-US" sz="14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1400">
                          <a:effectLst/>
                          <a:latin typeface="Calibri"/>
                          <a:ea typeface="Calibri"/>
                          <a:cs typeface="Times New Roman"/>
                        </a:rPr>
                        <a:t>İzni enstitü yayın kuruluna sunma</a:t>
                      </a:r>
                      <a:endParaRPr lang="en-US" sz="1400">
                        <a:effectLst/>
                        <a:latin typeface="Calibri"/>
                        <a:ea typeface="Calibri"/>
                        <a:cs typeface="Times New Roman"/>
                      </a:endParaRPr>
                    </a:p>
                    <a:p>
                      <a:pPr marL="342900" lvl="0" indent="-342900">
                        <a:lnSpc>
                          <a:spcPct val="115000"/>
                        </a:lnSpc>
                        <a:spcAft>
                          <a:spcPts val="0"/>
                        </a:spcAft>
                        <a:buFont typeface="Wingdings"/>
                        <a:buChar char=""/>
                      </a:pPr>
                      <a:r>
                        <a:rPr lang="tr-TR" sz="1400">
                          <a:effectLst/>
                          <a:latin typeface="Calibri"/>
                          <a:ea typeface="Calibri"/>
                          <a:cs typeface="Times New Roman"/>
                        </a:rPr>
                        <a:t>Profesyonel alanlarda etik standartlar hakkında bilgi alma</a:t>
                      </a:r>
                      <a:endParaRPr lang="en-US" sz="1400">
                        <a:effectLst/>
                        <a:latin typeface="Calibri"/>
                        <a:ea typeface="Calibri"/>
                        <a:cs typeface="Times New Roman"/>
                      </a:endParaRPr>
                    </a:p>
                    <a:p>
                      <a:pPr marL="342900" lvl="0" indent="-342900">
                        <a:lnSpc>
                          <a:spcPct val="115000"/>
                        </a:lnSpc>
                        <a:spcAft>
                          <a:spcPts val="0"/>
                        </a:spcAft>
                        <a:buFont typeface="Wingdings"/>
                        <a:buChar char=""/>
                      </a:pPr>
                      <a:r>
                        <a:rPr lang="tr-TR" sz="1400">
                          <a:effectLst/>
                          <a:latin typeface="Calibri"/>
                          <a:ea typeface="Calibri"/>
                          <a:cs typeface="Times New Roman"/>
                        </a:rPr>
                        <a:t>Araştırma etiği için yapılması gerekenler için onay alma ve gerekli yardımcıların bulunması</a:t>
                      </a:r>
                      <a:endParaRPr lang="en-US" sz="14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473195">
                <a:tc>
                  <a:txBody>
                    <a:bodyPr/>
                    <a:lstStyle/>
                    <a:p>
                      <a:pPr>
                        <a:lnSpc>
                          <a:spcPct val="115000"/>
                        </a:lnSpc>
                        <a:spcAft>
                          <a:spcPts val="0"/>
                        </a:spcAft>
                      </a:pPr>
                      <a:r>
                        <a:rPr lang="tr-TR" sz="1400">
                          <a:effectLst/>
                          <a:latin typeface="Calibri"/>
                          <a:ea typeface="Calibri"/>
                          <a:cs typeface="Times New Roman"/>
                        </a:rPr>
                        <a:t>Araştırmanın Başlangıcında</a:t>
                      </a:r>
                      <a:endParaRPr lang="en-US" sz="14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1400" dirty="0">
                          <a:effectLst/>
                          <a:latin typeface="Calibri"/>
                          <a:ea typeface="Calibri"/>
                          <a:cs typeface="Times New Roman"/>
                        </a:rPr>
                        <a:t>Araştırmanın amacının belirlenmesi</a:t>
                      </a:r>
                      <a:endParaRPr lang="en-US" sz="1400" dirty="0">
                        <a:effectLst/>
                        <a:latin typeface="Calibri"/>
                        <a:ea typeface="Calibri"/>
                        <a:cs typeface="Times New Roman"/>
                      </a:endParaRPr>
                    </a:p>
                    <a:p>
                      <a:pPr marL="342900" lvl="0" indent="-342900">
                        <a:lnSpc>
                          <a:spcPct val="115000"/>
                        </a:lnSpc>
                        <a:spcAft>
                          <a:spcPts val="0"/>
                        </a:spcAft>
                        <a:buFont typeface="Wingdings"/>
                        <a:buChar char=""/>
                      </a:pPr>
                      <a:r>
                        <a:rPr lang="tr-TR" sz="1400" dirty="0">
                          <a:effectLst/>
                          <a:latin typeface="Calibri"/>
                          <a:ea typeface="Calibri"/>
                          <a:cs typeface="Times New Roman"/>
                        </a:rPr>
                        <a:t>İzin formunun imzalanması için katılımcılara baskı uygulamamam</a:t>
                      </a:r>
                      <a:endParaRPr lang="en-US" sz="1400" dirty="0">
                        <a:effectLst/>
                        <a:latin typeface="Calibri"/>
                        <a:ea typeface="Calibri"/>
                        <a:cs typeface="Times New Roman"/>
                      </a:endParaRPr>
                    </a:p>
                    <a:p>
                      <a:pPr marL="342900" lvl="0" indent="-342900">
                        <a:lnSpc>
                          <a:spcPct val="115000"/>
                        </a:lnSpc>
                        <a:spcAft>
                          <a:spcPts val="0"/>
                        </a:spcAft>
                        <a:buFont typeface="Wingdings"/>
                        <a:buChar char=""/>
                      </a:pPr>
                      <a:r>
                        <a:rPr lang="tr-TR" sz="1400" dirty="0">
                          <a:effectLst/>
                          <a:latin typeface="Calibri"/>
                          <a:ea typeface="Calibri"/>
                          <a:cs typeface="Times New Roman"/>
                        </a:rPr>
                        <a:t>Yerel halkın normlarına ve hukukuna saygı duyma</a:t>
                      </a:r>
                      <a:endParaRPr lang="en-US" sz="1400" dirty="0">
                        <a:effectLst/>
                        <a:latin typeface="Calibri"/>
                        <a:ea typeface="Calibri"/>
                        <a:cs typeface="Times New Roman"/>
                      </a:endParaRPr>
                    </a:p>
                    <a:p>
                      <a:pPr marL="342900" lvl="0" indent="-342900">
                        <a:lnSpc>
                          <a:spcPct val="115000"/>
                        </a:lnSpc>
                        <a:spcAft>
                          <a:spcPts val="0"/>
                        </a:spcAft>
                        <a:buFont typeface="Wingdings"/>
                        <a:buChar char=""/>
                      </a:pPr>
                      <a:r>
                        <a:rPr lang="tr-TR" sz="1400" dirty="0">
                          <a:effectLst/>
                          <a:latin typeface="Calibri"/>
                          <a:ea typeface="Calibri"/>
                          <a:cs typeface="Times New Roman"/>
                        </a:rPr>
                        <a:t>Özel örneklemelere (Örneğin, çocuklara) gereken hassasiyeti gösterme</a:t>
                      </a:r>
                      <a:endParaRPr lang="en-US" sz="14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1400" dirty="0">
                          <a:effectLst/>
                          <a:latin typeface="Calibri"/>
                          <a:ea typeface="Calibri"/>
                          <a:cs typeface="Times New Roman"/>
                        </a:rPr>
                        <a:t>Katılımcılarla buluşup araştırmanın amacı konusunda bilgilendirme yapılması</a:t>
                      </a:r>
                      <a:endParaRPr lang="en-US" sz="1400" dirty="0">
                        <a:effectLst/>
                        <a:latin typeface="Calibri"/>
                        <a:ea typeface="Calibri"/>
                        <a:cs typeface="Times New Roman"/>
                      </a:endParaRPr>
                    </a:p>
                    <a:p>
                      <a:pPr marL="342900" lvl="0" indent="-342900">
                        <a:lnSpc>
                          <a:spcPct val="115000"/>
                        </a:lnSpc>
                        <a:spcAft>
                          <a:spcPts val="0"/>
                        </a:spcAft>
                        <a:buFont typeface="Wingdings"/>
                        <a:buChar char=""/>
                      </a:pPr>
                      <a:r>
                        <a:rPr lang="tr-TR" sz="1400" dirty="0">
                          <a:effectLst/>
                          <a:latin typeface="Calibri"/>
                          <a:ea typeface="Calibri"/>
                          <a:cs typeface="Times New Roman"/>
                        </a:rPr>
                        <a:t>Katılımcıların onay formunu imzalamak zorunda olmadıkları bilgisinin verilmesi</a:t>
                      </a:r>
                      <a:endParaRPr lang="en-US" sz="1400" dirty="0">
                        <a:effectLst/>
                        <a:latin typeface="Calibri"/>
                        <a:ea typeface="Calibri"/>
                        <a:cs typeface="Times New Roman"/>
                      </a:endParaRPr>
                    </a:p>
                    <a:p>
                      <a:pPr marL="342900" lvl="0" indent="-342900">
                        <a:lnSpc>
                          <a:spcPct val="115000"/>
                        </a:lnSpc>
                        <a:spcAft>
                          <a:spcPts val="0"/>
                        </a:spcAft>
                        <a:buFont typeface="Wingdings"/>
                        <a:buChar char=""/>
                      </a:pPr>
                      <a:r>
                        <a:rPr lang="tr-TR" sz="1400" dirty="0">
                          <a:effectLst/>
                          <a:latin typeface="Calibri"/>
                          <a:ea typeface="Calibri"/>
                          <a:cs typeface="Times New Roman"/>
                        </a:rPr>
                        <a:t>Katılımcılar için </a:t>
                      </a:r>
                      <a:r>
                        <a:rPr lang="tr-TR" sz="1400" dirty="0" smtClean="0">
                          <a:effectLst/>
                          <a:latin typeface="Calibri"/>
                          <a:ea typeface="Calibri"/>
                          <a:cs typeface="Times New Roman"/>
                        </a:rPr>
                        <a:t>dikkat </a:t>
                      </a:r>
                      <a:r>
                        <a:rPr lang="tr-TR" sz="1400" dirty="0">
                          <a:effectLst/>
                          <a:latin typeface="Calibri"/>
                          <a:ea typeface="Calibri"/>
                          <a:cs typeface="Times New Roman"/>
                        </a:rPr>
                        <a:t>edilmesi gereken kültür, din, cinsiyet ve diğer farklı özelliklerin öğrenilmesi</a:t>
                      </a:r>
                      <a:endParaRPr lang="en-US" sz="1400" dirty="0">
                        <a:effectLst/>
                        <a:latin typeface="Calibri"/>
                        <a:ea typeface="Calibri"/>
                        <a:cs typeface="Times New Roman"/>
                      </a:endParaRPr>
                    </a:p>
                    <a:p>
                      <a:pPr marL="342900" lvl="0" indent="-342900">
                        <a:lnSpc>
                          <a:spcPct val="115000"/>
                        </a:lnSpc>
                        <a:spcAft>
                          <a:spcPts val="0"/>
                        </a:spcAft>
                        <a:buFont typeface="Wingdings"/>
                        <a:buChar char=""/>
                      </a:pPr>
                      <a:r>
                        <a:rPr lang="tr-TR" sz="1400" dirty="0">
                          <a:effectLst/>
                          <a:latin typeface="Calibri"/>
                          <a:ea typeface="Calibri"/>
                          <a:cs typeface="Times New Roman"/>
                        </a:rPr>
                        <a:t>İzinlerin alınması (örneğin çocukların ebeveynlerinden</a:t>
                      </a:r>
                      <a:endParaRPr lang="en-US" sz="14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436688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81200" y="274638"/>
            <a:ext cx="8229600" cy="346050"/>
          </a:xfrm>
        </p:spPr>
        <p:txBody>
          <a:bodyPr>
            <a:noAutofit/>
          </a:bodyPr>
          <a:lstStyle/>
          <a:p>
            <a:r>
              <a:rPr lang="tr-TR" dirty="0"/>
              <a:t>Nitel Araştırmalarda Etik Konular (</a:t>
            </a:r>
            <a:r>
              <a:rPr lang="tr-TR" dirty="0" err="1"/>
              <a:t>Creswell</a:t>
            </a:r>
            <a:r>
              <a:rPr lang="tr-TR" dirty="0"/>
              <a:t>, Siyasal Kitabevi, 2016, Üçüncü Baskı, 58-59) </a:t>
            </a:r>
            <a:endParaRPr lang="en-US"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854857221"/>
              </p:ext>
            </p:extLst>
          </p:nvPr>
        </p:nvGraphicFramePr>
        <p:xfrm>
          <a:off x="1847529" y="2115239"/>
          <a:ext cx="8424937" cy="6940296"/>
        </p:xfrm>
        <a:graphic>
          <a:graphicData uri="http://schemas.openxmlformats.org/drawingml/2006/table">
            <a:tbl>
              <a:tblPr firstRow="1" firstCol="1" bandRow="1"/>
              <a:tblGrid>
                <a:gridCol w="2012229">
                  <a:extLst>
                    <a:ext uri="{9D8B030D-6E8A-4147-A177-3AD203B41FA5}">
                      <a16:colId xmlns:a16="http://schemas.microsoft.com/office/drawing/2014/main" val="20000"/>
                    </a:ext>
                  </a:extLst>
                </a:gridCol>
                <a:gridCol w="3198975">
                  <a:extLst>
                    <a:ext uri="{9D8B030D-6E8A-4147-A177-3AD203B41FA5}">
                      <a16:colId xmlns:a16="http://schemas.microsoft.com/office/drawing/2014/main" val="20001"/>
                    </a:ext>
                  </a:extLst>
                </a:gridCol>
                <a:gridCol w="3213733">
                  <a:extLst>
                    <a:ext uri="{9D8B030D-6E8A-4147-A177-3AD203B41FA5}">
                      <a16:colId xmlns:a16="http://schemas.microsoft.com/office/drawing/2014/main" val="20002"/>
                    </a:ext>
                  </a:extLst>
                </a:gridCol>
              </a:tblGrid>
              <a:tr h="489020">
                <a:tc>
                  <a:txBody>
                    <a:bodyPr/>
                    <a:lstStyle/>
                    <a:p>
                      <a:pPr>
                        <a:lnSpc>
                          <a:spcPct val="115000"/>
                        </a:lnSpc>
                        <a:spcAft>
                          <a:spcPts val="0"/>
                        </a:spcAft>
                      </a:pPr>
                      <a:r>
                        <a:rPr lang="tr-TR" sz="1800" dirty="0">
                          <a:effectLst/>
                          <a:latin typeface="Calibri"/>
                          <a:ea typeface="Calibri"/>
                          <a:cs typeface="Times New Roman"/>
                        </a:rPr>
                        <a:t>Etik Konuların Ele Alındığı Araştırma Süreci</a:t>
                      </a:r>
                      <a:endParaRPr lang="en-US" sz="18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dirty="0">
                          <a:effectLst/>
                          <a:latin typeface="Calibri"/>
                          <a:ea typeface="Calibri"/>
                          <a:cs typeface="Times New Roman"/>
                        </a:rPr>
                        <a:t>Etik Konu Türü</a:t>
                      </a:r>
                      <a:endParaRPr lang="en-US" sz="18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dirty="0">
                          <a:effectLst/>
                          <a:latin typeface="Calibri"/>
                          <a:ea typeface="Calibri"/>
                          <a:cs typeface="Times New Roman"/>
                        </a:rPr>
                        <a:t>Etik Konunun Uygulama Şekli</a:t>
                      </a:r>
                      <a:endParaRPr lang="en-US" sz="18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720754">
                <a:tc>
                  <a:txBody>
                    <a:bodyPr/>
                    <a:lstStyle/>
                    <a:p>
                      <a:pPr>
                        <a:lnSpc>
                          <a:spcPct val="115000"/>
                        </a:lnSpc>
                        <a:spcAft>
                          <a:spcPts val="0"/>
                        </a:spcAft>
                      </a:pPr>
                      <a:r>
                        <a:rPr lang="tr-TR" sz="1800" dirty="0">
                          <a:effectLst/>
                          <a:latin typeface="Calibri"/>
                          <a:ea typeface="Calibri"/>
                          <a:cs typeface="Times New Roman"/>
                        </a:rPr>
                        <a:t>Veri Toplama Sürecinde</a:t>
                      </a:r>
                      <a:endParaRPr lang="en-US" sz="18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1800" dirty="0">
                          <a:effectLst/>
                          <a:latin typeface="Calibri"/>
                          <a:ea typeface="Calibri"/>
                          <a:cs typeface="Times New Roman"/>
                        </a:rPr>
                        <a:t>Araştırma ortamına zarar vermeme ve aktivitelerin mümkün olduğunca akılcı ilerlemesini sağlama</a:t>
                      </a:r>
                      <a:endParaRPr lang="en-US" sz="1800" dirty="0">
                        <a:effectLst/>
                        <a:latin typeface="Calibri"/>
                        <a:ea typeface="Calibri"/>
                        <a:cs typeface="Times New Roman"/>
                      </a:endParaRPr>
                    </a:p>
                    <a:p>
                      <a:pPr marL="342900" lvl="0" indent="-342900">
                        <a:lnSpc>
                          <a:spcPct val="115000"/>
                        </a:lnSpc>
                        <a:spcAft>
                          <a:spcPts val="0"/>
                        </a:spcAft>
                        <a:buFont typeface="Wingdings"/>
                        <a:buChar char=""/>
                      </a:pPr>
                      <a:r>
                        <a:rPr lang="tr-TR" sz="1800" dirty="0">
                          <a:effectLst/>
                          <a:latin typeface="Calibri"/>
                          <a:ea typeface="Calibri"/>
                          <a:cs typeface="Times New Roman"/>
                        </a:rPr>
                        <a:t>Katılımcıları aldatmaktan sakınma</a:t>
                      </a:r>
                      <a:endParaRPr lang="en-US" sz="1800" dirty="0">
                        <a:effectLst/>
                        <a:latin typeface="Calibri"/>
                        <a:ea typeface="Calibri"/>
                        <a:cs typeface="Times New Roman"/>
                      </a:endParaRPr>
                    </a:p>
                    <a:p>
                      <a:pPr marL="342900" lvl="0" indent="-342900">
                        <a:lnSpc>
                          <a:spcPct val="115000"/>
                        </a:lnSpc>
                        <a:spcAft>
                          <a:spcPts val="0"/>
                        </a:spcAft>
                        <a:buFont typeface="Wingdings"/>
                        <a:buChar char=""/>
                      </a:pPr>
                      <a:r>
                        <a:rPr lang="tr-TR" sz="1800" dirty="0">
                          <a:effectLst/>
                          <a:latin typeface="Calibri"/>
                          <a:ea typeface="Calibri"/>
                          <a:cs typeface="Times New Roman"/>
                        </a:rPr>
                        <a:t>Katılımcılarla mülakatlarda ve gözlemlerde istismar etmeme, güç dengesine dikkat etme</a:t>
                      </a:r>
                      <a:endParaRPr lang="en-US" sz="1800" dirty="0">
                        <a:effectLst/>
                        <a:latin typeface="Calibri"/>
                        <a:ea typeface="Calibri"/>
                        <a:cs typeface="Times New Roman"/>
                      </a:endParaRPr>
                    </a:p>
                    <a:p>
                      <a:pPr marL="342900" lvl="0" indent="-342900">
                        <a:lnSpc>
                          <a:spcPct val="115000"/>
                        </a:lnSpc>
                        <a:spcAft>
                          <a:spcPts val="0"/>
                        </a:spcAft>
                        <a:buFont typeface="Wingdings"/>
                        <a:buChar char=""/>
                      </a:pPr>
                      <a:r>
                        <a:rPr lang="tr-TR" sz="1800" dirty="0">
                          <a:effectLst/>
                          <a:highlight>
                            <a:srgbClr val="FFFF00"/>
                          </a:highlight>
                          <a:latin typeface="Calibri"/>
                          <a:ea typeface="Calibri"/>
                          <a:cs typeface="Times New Roman"/>
                        </a:rPr>
                        <a:t>Verileri toplayarak ve geribildirimde bulunmadan? </a:t>
                      </a:r>
                      <a:endParaRPr lang="en-US" sz="1800" dirty="0">
                        <a:effectLst/>
                        <a:latin typeface="Calibri"/>
                        <a:ea typeface="Calibri"/>
                        <a:cs typeface="Times New Roman"/>
                      </a:endParaRPr>
                    </a:p>
                    <a:p>
                      <a:pPr>
                        <a:lnSpc>
                          <a:spcPct val="115000"/>
                        </a:lnSpc>
                        <a:spcAft>
                          <a:spcPts val="0"/>
                        </a:spcAft>
                      </a:pPr>
                      <a:r>
                        <a:rPr lang="tr-TR" sz="1800" dirty="0">
                          <a:effectLst/>
                          <a:latin typeface="Calibri"/>
                          <a:ea typeface="Calibri"/>
                          <a:cs typeface="Times New Roman"/>
                        </a:rPr>
                        <a:t> </a:t>
                      </a:r>
                      <a:endParaRPr lang="en-US" sz="18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1800">
                          <a:effectLst/>
                          <a:latin typeface="Calibri"/>
                          <a:ea typeface="Calibri"/>
                          <a:cs typeface="Times New Roman"/>
                        </a:rPr>
                        <a:t>Güvenli bir ortamın oluşturulması ve araştırmanın sürekliliği sağlanması</a:t>
                      </a:r>
                      <a:endParaRPr lang="en-US" sz="1800">
                        <a:effectLst/>
                        <a:latin typeface="Calibri"/>
                        <a:ea typeface="Calibri"/>
                        <a:cs typeface="Times New Roman"/>
                      </a:endParaRPr>
                    </a:p>
                    <a:p>
                      <a:pPr marL="342900" lvl="0" indent="-342900">
                        <a:lnSpc>
                          <a:spcPct val="115000"/>
                        </a:lnSpc>
                        <a:spcAft>
                          <a:spcPts val="0"/>
                        </a:spcAft>
                        <a:buFont typeface="Wingdings"/>
                        <a:buChar char=""/>
                      </a:pPr>
                      <a:r>
                        <a:rPr lang="tr-TR" sz="1800">
                          <a:effectLst/>
                          <a:latin typeface="Calibri"/>
                          <a:ea typeface="Calibri"/>
                          <a:cs typeface="Times New Roman"/>
                        </a:rPr>
                        <a:t>Araştırmanın amacı ve verilerin nasıl kullanılacağının bilgisinin ayrıntılı verilmesi</a:t>
                      </a:r>
                      <a:endParaRPr lang="en-US" sz="1800">
                        <a:effectLst/>
                        <a:latin typeface="Calibri"/>
                        <a:ea typeface="Calibri"/>
                        <a:cs typeface="Times New Roman"/>
                      </a:endParaRPr>
                    </a:p>
                    <a:p>
                      <a:pPr marL="342900" lvl="0" indent="-342900">
                        <a:lnSpc>
                          <a:spcPct val="115000"/>
                        </a:lnSpc>
                        <a:spcAft>
                          <a:spcPts val="0"/>
                        </a:spcAft>
                        <a:buFont typeface="Wingdings"/>
                        <a:buChar char=""/>
                      </a:pPr>
                      <a:r>
                        <a:rPr lang="tr-TR" sz="1800">
                          <a:effectLst/>
                          <a:latin typeface="Calibri"/>
                          <a:ea typeface="Calibri"/>
                          <a:cs typeface="Times New Roman"/>
                        </a:rPr>
                        <a:t>Yönelendirici sorulardan, kişisel izlenimleri paylaşmaktan ve duygusallığın açığa vurulmasından kaçınmalı</a:t>
                      </a:r>
                      <a:endParaRPr lang="en-US" sz="1800">
                        <a:effectLst/>
                        <a:latin typeface="Calibri"/>
                        <a:ea typeface="Calibri"/>
                        <a:cs typeface="Times New Roman"/>
                      </a:endParaRPr>
                    </a:p>
                    <a:p>
                      <a:pPr marL="342900" lvl="0" indent="-342900">
                        <a:lnSpc>
                          <a:spcPct val="115000"/>
                        </a:lnSpc>
                        <a:spcAft>
                          <a:spcPts val="0"/>
                        </a:spcAft>
                        <a:buFont typeface="Wingdings"/>
                        <a:buChar char=""/>
                      </a:pPr>
                      <a:r>
                        <a:rPr lang="tr-TR" sz="1800">
                          <a:effectLst/>
                          <a:latin typeface="Calibri"/>
                          <a:ea typeface="Calibri"/>
                          <a:cs typeface="Times New Roman"/>
                        </a:rPr>
                        <a:t>Katılımcılar ödüllendirilmeli??</a:t>
                      </a:r>
                      <a:endParaRPr lang="en-US" sz="18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64780">
                <a:tc>
                  <a:txBody>
                    <a:bodyPr/>
                    <a:lstStyle/>
                    <a:p>
                      <a:pPr>
                        <a:lnSpc>
                          <a:spcPct val="115000"/>
                        </a:lnSpc>
                        <a:spcAft>
                          <a:spcPts val="0"/>
                        </a:spcAft>
                      </a:pPr>
                      <a:r>
                        <a:rPr lang="tr-TR" sz="1800">
                          <a:effectLst/>
                          <a:latin typeface="Calibri"/>
                          <a:ea typeface="Calibri"/>
                          <a:cs typeface="Times New Roman"/>
                        </a:rPr>
                        <a:t>Veri Analizi</a:t>
                      </a:r>
                      <a:endParaRPr lang="en-US" sz="180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1800" dirty="0">
                          <a:effectLst/>
                          <a:latin typeface="Calibri"/>
                          <a:ea typeface="Calibri"/>
                          <a:cs typeface="Times New Roman"/>
                        </a:rPr>
                        <a:t>Katılımcılar arasında taraf tutmaktan kaçınma</a:t>
                      </a:r>
                      <a:endParaRPr lang="en-US" sz="1800" dirty="0">
                        <a:effectLst/>
                        <a:latin typeface="Calibri"/>
                        <a:ea typeface="Calibri"/>
                        <a:cs typeface="Times New Roman"/>
                      </a:endParaRPr>
                    </a:p>
                    <a:p>
                      <a:pPr marL="342900" lvl="0" indent="-342900">
                        <a:lnSpc>
                          <a:spcPct val="115000"/>
                        </a:lnSpc>
                        <a:spcAft>
                          <a:spcPts val="0"/>
                        </a:spcAft>
                        <a:buFont typeface="Wingdings"/>
                        <a:buChar char=""/>
                      </a:pPr>
                      <a:r>
                        <a:rPr lang="tr-TR" sz="1800" dirty="0">
                          <a:effectLst/>
                          <a:latin typeface="Calibri"/>
                          <a:ea typeface="Calibri"/>
                          <a:cs typeface="Times New Roman"/>
                        </a:rPr>
                        <a:t>Sadece olumlu sonuçları vermekten kaçınma</a:t>
                      </a:r>
                      <a:endParaRPr lang="en-US" sz="1800" dirty="0">
                        <a:effectLst/>
                        <a:latin typeface="Calibri"/>
                        <a:ea typeface="Calibri"/>
                        <a:cs typeface="Times New Roman"/>
                      </a:endParaRPr>
                    </a:p>
                    <a:p>
                      <a:pPr marL="342900" lvl="0" indent="-342900">
                        <a:lnSpc>
                          <a:spcPct val="115000"/>
                        </a:lnSpc>
                        <a:spcAft>
                          <a:spcPts val="0"/>
                        </a:spcAft>
                        <a:buFont typeface="Wingdings"/>
                        <a:buChar char=""/>
                      </a:pPr>
                      <a:r>
                        <a:rPr lang="tr-TR" sz="1800" dirty="0">
                          <a:effectLst/>
                          <a:latin typeface="Calibri"/>
                          <a:ea typeface="Calibri"/>
                          <a:cs typeface="Times New Roman"/>
                        </a:rPr>
                        <a:t>Katılımcıların özeline saygı duyma</a:t>
                      </a:r>
                      <a:endParaRPr lang="en-US" sz="18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Wingdings"/>
                        <a:buChar char=""/>
                      </a:pPr>
                      <a:r>
                        <a:rPr lang="tr-TR" sz="1800" dirty="0">
                          <a:effectLst/>
                          <a:latin typeface="Calibri"/>
                          <a:ea typeface="Calibri"/>
                          <a:cs typeface="Times New Roman"/>
                        </a:rPr>
                        <a:t>Olumlu-olumsuz ve çelişkili her sonuç rapor edilmeli</a:t>
                      </a:r>
                      <a:endParaRPr lang="en-US" sz="1800" dirty="0">
                        <a:effectLst/>
                        <a:latin typeface="Calibri"/>
                        <a:ea typeface="Calibri"/>
                        <a:cs typeface="Times New Roman"/>
                      </a:endParaRPr>
                    </a:p>
                    <a:p>
                      <a:pPr marL="342900" lvl="0" indent="-342900">
                        <a:lnSpc>
                          <a:spcPct val="115000"/>
                        </a:lnSpc>
                        <a:spcAft>
                          <a:spcPts val="0"/>
                        </a:spcAft>
                        <a:buFont typeface="Wingdings"/>
                        <a:buChar char=""/>
                      </a:pPr>
                      <a:r>
                        <a:rPr lang="tr-TR" sz="1800" dirty="0">
                          <a:effectLst/>
                          <a:latin typeface="Calibri"/>
                          <a:ea typeface="Calibri"/>
                          <a:cs typeface="Times New Roman"/>
                        </a:rPr>
                        <a:t>Katılımcılar için takma isim kullanılmalı ve karmaşık profiller geliştirilmeli</a:t>
                      </a:r>
                      <a:endParaRPr lang="en-US" sz="1800" dirty="0">
                        <a:effectLst/>
                        <a:latin typeface="Calibri"/>
                        <a:ea typeface="Calibri"/>
                        <a:cs typeface="Times New Roman"/>
                      </a:endParaRPr>
                    </a:p>
                  </a:txBody>
                  <a:tcPr marL="48655" marR="48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95654871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89</TotalTime>
  <Words>1161</Words>
  <Application>Microsoft Office PowerPoint</Application>
  <PresentationFormat>Geniş ekran</PresentationFormat>
  <Paragraphs>135</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Arial</vt:lpstr>
      <vt:lpstr>Calibri</vt:lpstr>
      <vt:lpstr>Century Gothic</vt:lpstr>
      <vt:lpstr>Times New Roman</vt:lpstr>
      <vt:lpstr>Wingdings</vt:lpstr>
      <vt:lpstr>Wingdings 3</vt:lpstr>
      <vt:lpstr>Duman</vt:lpstr>
      <vt:lpstr>PowerPoint Sunusu</vt:lpstr>
      <vt:lpstr>PowerPoint Sunusu</vt:lpstr>
      <vt:lpstr>Tarihsel ve Eleştirel/Refleksif Bilim-Hayriye Erbaş, 2007;2016)</vt:lpstr>
      <vt:lpstr>Tarihsel ve Eleştirel/Refleksif Bilim-Hayriye Erbaş, 2007;2016)</vt:lpstr>
      <vt:lpstr>Tarihsel ve Eleştirel/Refleksif Bilim-Hayriye Erbaş, 2007;2016)</vt:lpstr>
      <vt:lpstr>Tarihsel ve Eleştirel/Refleksif Bilim-Hayriye Erbaş, 2007;2016)</vt:lpstr>
      <vt:lpstr>Araştırma Etiği ile Bilim Etiği İlişkisi</vt:lpstr>
      <vt:lpstr>Nitel Araştırmalarda Etik Konular (Creswell, Siyasal Kitabevi, 2016, Üçüncü Baskı, 58-59)  </vt:lpstr>
      <vt:lpstr>Nitel Araştırmalarda Etik Konular (Creswell, Siyasal Kitabevi, 2016, Üçüncü Baskı, 58-59) </vt:lpstr>
      <vt:lpstr>Nitel Araştırmalarda Etik Konular (Creswell, Siyasal Kitabevi, 2016, Üçüncü Baskı, 58-59) </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NİTEL ARAŞTIRMA</dc:title>
  <dc:creator>Kullanıcı</dc:creator>
  <cp:lastModifiedBy>Kullanıcı</cp:lastModifiedBy>
  <cp:revision>21</cp:revision>
  <dcterms:created xsi:type="dcterms:W3CDTF">2018-07-16T10:07:16Z</dcterms:created>
  <dcterms:modified xsi:type="dcterms:W3CDTF">2018-08-02T07:35:38Z</dcterms:modified>
</cp:coreProperties>
</file>