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7F69D7-76F6-4273-BB97-DFA07C33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 Analizi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6BC89-1E5A-4FE0-ABE7-C85B9540B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/>
              <a:t>S</a:t>
            </a:r>
            <a:r>
              <a:rPr lang="en-US" sz="2800" dirty="0" err="1"/>
              <a:t>özel</a:t>
            </a:r>
            <a:r>
              <a:rPr lang="en-US" sz="2800" dirty="0"/>
              <a:t>, </a:t>
            </a:r>
            <a:r>
              <a:rPr lang="en-US" sz="2800" dirty="0" err="1"/>
              <a:t>yazılı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diğer</a:t>
            </a:r>
            <a:r>
              <a:rPr lang="tr-TR" sz="2800" dirty="0"/>
              <a:t> </a:t>
            </a:r>
            <a:r>
              <a:rPr lang="en-US" sz="2800" dirty="0" err="1"/>
              <a:t>materyallerin</a:t>
            </a:r>
            <a:r>
              <a:rPr lang="en-US" sz="2800" dirty="0"/>
              <a:t> </a:t>
            </a:r>
            <a:r>
              <a:rPr lang="en-US" sz="2800" dirty="0" err="1"/>
              <a:t>içerdiği</a:t>
            </a:r>
            <a:r>
              <a:rPr lang="en-US" sz="2800" dirty="0"/>
              <a:t> </a:t>
            </a:r>
            <a:r>
              <a:rPr lang="en-US" sz="2800" dirty="0" err="1"/>
              <a:t>mesajı</a:t>
            </a:r>
            <a:r>
              <a:rPr lang="en-US" sz="2800" dirty="0"/>
              <a:t> </a:t>
            </a:r>
            <a:r>
              <a:rPr lang="en-US" sz="2800" dirty="0" err="1"/>
              <a:t>anlam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/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dilbilgisi</a:t>
            </a:r>
            <a:r>
              <a:rPr lang="en-US" sz="2800" dirty="0"/>
              <a:t> </a:t>
            </a:r>
            <a:r>
              <a:rPr lang="en-US" sz="2800" dirty="0" err="1"/>
              <a:t>açısından</a:t>
            </a:r>
            <a:r>
              <a:rPr lang="en-US" sz="2800" dirty="0"/>
              <a:t> </a:t>
            </a:r>
            <a:r>
              <a:rPr lang="en-US" sz="2800" dirty="0" err="1"/>
              <a:t>nesnel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tr-TR" sz="2800" dirty="0"/>
              <a:t> </a:t>
            </a:r>
            <a:r>
              <a:rPr lang="en-US" sz="2800" dirty="0" err="1"/>
              <a:t>sistematik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sınıflandırma</a:t>
            </a:r>
            <a:r>
              <a:rPr lang="en-US" sz="2800" dirty="0"/>
              <a:t>, </a:t>
            </a:r>
            <a:r>
              <a:rPr lang="en-US" sz="2800" dirty="0" err="1"/>
              <a:t>sayılara</a:t>
            </a:r>
            <a:r>
              <a:rPr lang="en-US" sz="2800" dirty="0"/>
              <a:t> </a:t>
            </a:r>
            <a:r>
              <a:rPr lang="en-US" sz="2800" dirty="0" err="1"/>
              <a:t>dönüştürme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çıkarımda</a:t>
            </a:r>
            <a:r>
              <a:rPr lang="en-US" sz="2800" dirty="0"/>
              <a:t> </a:t>
            </a:r>
            <a:r>
              <a:rPr lang="en-US" sz="2800" dirty="0" err="1"/>
              <a:t>bulunma</a:t>
            </a:r>
            <a:r>
              <a:rPr lang="tr-TR" sz="2800" dirty="0"/>
              <a:t> </a:t>
            </a:r>
            <a:r>
              <a:rPr lang="en-US" sz="2800" dirty="0" err="1"/>
              <a:t>yoluyla</a:t>
            </a:r>
            <a:r>
              <a:rPr lang="en-US" sz="2800" dirty="0"/>
              <a:t> </a:t>
            </a:r>
            <a:r>
              <a:rPr lang="en-US" sz="2800" dirty="0" err="1"/>
              <a:t>sosyal</a:t>
            </a:r>
            <a:r>
              <a:rPr lang="en-US" sz="2800" dirty="0"/>
              <a:t> </a:t>
            </a:r>
            <a:r>
              <a:rPr lang="en-US" sz="2800" dirty="0" err="1"/>
              <a:t>gerçeği</a:t>
            </a:r>
            <a:r>
              <a:rPr lang="en-US" sz="2800" dirty="0"/>
              <a:t> </a:t>
            </a:r>
            <a:r>
              <a:rPr lang="en-US" sz="2800" dirty="0" err="1"/>
              <a:t>araştıran</a:t>
            </a:r>
            <a:r>
              <a:rPr lang="en-US" sz="2800" dirty="0"/>
              <a:t> </a:t>
            </a:r>
            <a:r>
              <a:rPr lang="en-US" sz="2800" dirty="0" err="1"/>
              <a:t>bilimsel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yaklaşım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3535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679011C-C7C5-4F98-AC9B-14FC29AA8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E7750E-EF09-49BB-8780-19884F0D8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Güvenirlik = uzlaşma sayısı / (uzlaşma sayısı +uzlaşmama sayısı)</a:t>
            </a:r>
          </a:p>
          <a:p>
            <a:r>
              <a:rPr lang="tr-TR" sz="2800" dirty="0"/>
              <a:t>% 70 den daha yüksek uyum beklenir. </a:t>
            </a:r>
          </a:p>
          <a:p>
            <a:r>
              <a:rPr lang="tr-TR" sz="2800" dirty="0"/>
              <a:t>Geçerliliğin sağlanması için kategorilerin tanımlarının sunulması önemlidir</a:t>
            </a:r>
            <a:r>
              <a:rPr lang="tr-TR" dirty="0"/>
              <a:t>. </a:t>
            </a:r>
          </a:p>
          <a:p>
            <a:pPr marL="0" indent="0" algn="r">
              <a:buNone/>
            </a:pPr>
            <a:r>
              <a:rPr lang="tr-TR" sz="2400" dirty="0"/>
              <a:t>(Tavşancıl ve Aslan, 2001)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97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112047-45D5-475A-B752-AD9408316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Avantajları </a:t>
            </a:r>
            <a:r>
              <a:rPr lang="tr-TR" sz="2400" dirty="0"/>
              <a:t>(</a:t>
            </a:r>
            <a:r>
              <a:rPr lang="tr-TR" sz="2400" dirty="0" err="1"/>
              <a:t>Weber</a:t>
            </a:r>
            <a:r>
              <a:rPr lang="tr-TR" sz="2400" dirty="0"/>
              <a:t>, 1989)</a:t>
            </a:r>
            <a:endParaRPr lang="en-US" sz="24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C95257-492A-4CB1-AC32-4AEB7669D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Sosyal etkileşimin merkezi olan iletişimin belge ve metinleri üzerine doğrudan çalışır. </a:t>
            </a:r>
          </a:p>
          <a:p>
            <a:r>
              <a:rPr lang="tr-TR" sz="2400" dirty="0"/>
              <a:t>Metin üzerinde nitel ve nicel işlemlerin her ikisini birlikte kullanır, böylece genellikle karşıt gibi algılanan iki analiz yaklaşımını kombine eder.</a:t>
            </a:r>
          </a:p>
          <a:p>
            <a:r>
              <a:rPr lang="tr-TR" sz="2400" dirty="0"/>
              <a:t>Dikkat çekmeyen, gözden kaçmış mesajların analiz edilerek ortaya çıkmasını sağlar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194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EEC08A-0574-4DDE-A15D-0AE88E35B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Dezavantajları </a:t>
            </a:r>
            <a:r>
              <a:rPr lang="tr-TR" sz="2000" dirty="0"/>
              <a:t>(</a:t>
            </a:r>
            <a:r>
              <a:rPr lang="tr-TR" sz="2000" dirty="0" err="1"/>
              <a:t>Weber</a:t>
            </a:r>
            <a:r>
              <a:rPr lang="tr-TR" sz="2000" dirty="0"/>
              <a:t>, 1989)</a:t>
            </a:r>
            <a:endParaRPr lang="en-US" sz="20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FA1D98-B7E4-4F0D-9650-3FC2C1C23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Kayıtlı bilgilerle sınırlıdır. Kayıt dışı düşünce tutum </a:t>
            </a:r>
            <a:r>
              <a:rPr lang="tr-TR" sz="2400" dirty="0" err="1"/>
              <a:t>vb</a:t>
            </a:r>
            <a:r>
              <a:rPr lang="tr-TR" sz="2400" dirty="0"/>
              <a:t> şeyler içerik analizi ile incelenemez. Kayıt altına alınan öğenin göreceli önem durumu sıkıntı çıkarabilir </a:t>
            </a:r>
          </a:p>
          <a:p>
            <a:r>
              <a:rPr lang="tr-TR" sz="2400" dirty="0"/>
              <a:t>Güvenirlik geçerlik sorunları</a:t>
            </a:r>
          </a:p>
          <a:p>
            <a:r>
              <a:rPr lang="tr-TR" sz="2400" dirty="0"/>
              <a:t>Bilerek ya da bilmeden yapılan yanlış çıkarımlar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982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FC3210-9EB1-4018-AFD4-C81C673BD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88AD16-838C-480A-9ABB-BC9F1DA8D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Baker, T. L. (1999). </a:t>
            </a:r>
            <a:r>
              <a:rPr lang="en-US" i="1" dirty="0"/>
              <a:t>Doing Social Research </a:t>
            </a:r>
            <a:r>
              <a:rPr lang="en-US" dirty="0"/>
              <a:t>(3rd Edition). Boston: McGraw-Hill.</a:t>
            </a:r>
            <a:endParaRPr lang="tr-TR" dirty="0"/>
          </a:p>
          <a:p>
            <a:r>
              <a:rPr lang="en-US" dirty="0" err="1"/>
              <a:t>Gökçe</a:t>
            </a:r>
            <a:r>
              <a:rPr lang="en-US" dirty="0"/>
              <a:t>, O. (2006). </a:t>
            </a:r>
            <a:r>
              <a:rPr lang="en-US" i="1" dirty="0" err="1"/>
              <a:t>İçerik</a:t>
            </a:r>
            <a:r>
              <a:rPr lang="en-US" i="1" dirty="0"/>
              <a:t> </a:t>
            </a:r>
            <a:r>
              <a:rPr lang="en-US" i="1" dirty="0" err="1"/>
              <a:t>Analizi</a:t>
            </a:r>
            <a:r>
              <a:rPr lang="en-US" i="1" dirty="0"/>
              <a:t>: </a:t>
            </a:r>
            <a:r>
              <a:rPr lang="en-US" i="1" dirty="0" err="1"/>
              <a:t>Kuramsal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Pratik </a:t>
            </a:r>
            <a:r>
              <a:rPr lang="en-US" i="1" dirty="0" err="1"/>
              <a:t>Bilgiler</a:t>
            </a:r>
            <a:r>
              <a:rPr lang="en-US" i="1" dirty="0"/>
              <a:t> </a:t>
            </a:r>
            <a:r>
              <a:rPr lang="en-US" dirty="0"/>
              <a:t>(1. </a:t>
            </a:r>
            <a:r>
              <a:rPr lang="en-US" dirty="0" err="1"/>
              <a:t>Baskı</a:t>
            </a:r>
            <a:r>
              <a:rPr lang="en-US" dirty="0"/>
              <a:t>).</a:t>
            </a:r>
            <a:r>
              <a:rPr lang="tr-TR" dirty="0"/>
              <a:t> </a:t>
            </a:r>
            <a:r>
              <a:rPr lang="en-US" dirty="0"/>
              <a:t>Ankara: </a:t>
            </a:r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Kitabevi</a:t>
            </a:r>
            <a:r>
              <a:rPr lang="en-US" dirty="0"/>
              <a:t>.</a:t>
            </a:r>
            <a:endParaRPr lang="tr-TR" dirty="0"/>
          </a:p>
          <a:p>
            <a:r>
              <a:rPr lang="tr-TR" dirty="0" err="1"/>
              <a:t>Holsti</a:t>
            </a:r>
            <a:r>
              <a:rPr lang="tr-TR" dirty="0"/>
              <a:t>, O. R. (1969). Content </a:t>
            </a:r>
            <a:r>
              <a:rPr lang="tr-TR" dirty="0" err="1"/>
              <a:t>analysiis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sciences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humanities</a:t>
            </a:r>
            <a:r>
              <a:rPr lang="tr-TR" dirty="0"/>
              <a:t>, USA: </a:t>
            </a:r>
            <a:r>
              <a:rPr lang="tr-TR" dirty="0" err="1"/>
              <a:t>Addison-Wesley</a:t>
            </a:r>
            <a:r>
              <a:rPr lang="tr-TR" dirty="0"/>
              <a:t> </a:t>
            </a:r>
            <a:r>
              <a:rPr lang="tr-TR" dirty="0" err="1"/>
              <a:t>Publisnihng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r>
              <a:rPr lang="en-US" dirty="0" err="1"/>
              <a:t>Rouke</a:t>
            </a:r>
            <a:r>
              <a:rPr lang="en-US" dirty="0"/>
              <a:t>, L., Anderson, T. (2004). Validity in Content </a:t>
            </a:r>
            <a:r>
              <a:rPr lang="en-US" dirty="0" err="1"/>
              <a:t>Analyisis</a:t>
            </a:r>
            <a:r>
              <a:rPr lang="en-US" dirty="0"/>
              <a:t>. </a:t>
            </a:r>
            <a:r>
              <a:rPr lang="en-US" i="1" dirty="0"/>
              <a:t>Educational</a:t>
            </a:r>
            <a:r>
              <a:rPr lang="tr-TR" i="1" dirty="0"/>
              <a:t> </a:t>
            </a:r>
            <a:r>
              <a:rPr lang="en-US" i="1" dirty="0"/>
              <a:t>Technology Research and Development</a:t>
            </a:r>
            <a:r>
              <a:rPr lang="en-US" dirty="0"/>
              <a:t>, 52(1), 5-18.</a:t>
            </a:r>
          </a:p>
          <a:p>
            <a:r>
              <a:rPr lang="en-US" dirty="0"/>
              <a:t>Schreier, M. (2013). </a:t>
            </a:r>
            <a:r>
              <a:rPr lang="en-US" i="1" dirty="0"/>
              <a:t>Qualitative Content Analysis in Practice </a:t>
            </a:r>
            <a:r>
              <a:rPr lang="en-US" dirty="0"/>
              <a:t>(2nd Printing).</a:t>
            </a:r>
            <a:r>
              <a:rPr lang="tr-TR" dirty="0"/>
              <a:t> </a:t>
            </a:r>
            <a:r>
              <a:rPr lang="en-US" dirty="0"/>
              <a:t>London: Sage Publications Ltd.</a:t>
            </a:r>
            <a:endParaRPr lang="tr-TR" dirty="0"/>
          </a:p>
          <a:p>
            <a:r>
              <a:rPr lang="en-US" dirty="0" err="1"/>
              <a:t>Tavşancıl</a:t>
            </a:r>
            <a:r>
              <a:rPr lang="en-US" dirty="0"/>
              <a:t>, E., Aslan, A. E. (2001). </a:t>
            </a:r>
            <a:r>
              <a:rPr lang="en-US" i="1" dirty="0" err="1"/>
              <a:t>Sözel</a:t>
            </a:r>
            <a:r>
              <a:rPr lang="en-US" i="1" dirty="0"/>
              <a:t>, </a:t>
            </a:r>
            <a:r>
              <a:rPr lang="en-US" i="1" dirty="0" err="1"/>
              <a:t>Yazılı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Diğer</a:t>
            </a:r>
            <a:r>
              <a:rPr lang="en-US" i="1" dirty="0"/>
              <a:t> </a:t>
            </a:r>
            <a:r>
              <a:rPr lang="en-US" i="1" dirty="0" err="1"/>
              <a:t>Materyaller</a:t>
            </a:r>
            <a:r>
              <a:rPr lang="en-US" i="1" dirty="0"/>
              <a:t> </a:t>
            </a:r>
            <a:r>
              <a:rPr lang="en-US" i="1" dirty="0" err="1"/>
              <a:t>İçin</a:t>
            </a:r>
            <a:r>
              <a:rPr lang="en-US" i="1" dirty="0"/>
              <a:t> </a:t>
            </a:r>
            <a:r>
              <a:rPr lang="en-US" i="1" dirty="0" err="1"/>
              <a:t>İçerik</a:t>
            </a:r>
            <a:endParaRPr lang="en-US" i="1" dirty="0"/>
          </a:p>
          <a:p>
            <a:pPr marL="0" indent="0">
              <a:buNone/>
            </a:pPr>
            <a:r>
              <a:rPr lang="en-US" i="1" dirty="0" err="1"/>
              <a:t>Analizi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Uygulama</a:t>
            </a:r>
            <a:r>
              <a:rPr lang="en-US" i="1" dirty="0"/>
              <a:t> </a:t>
            </a:r>
            <a:r>
              <a:rPr lang="en-US" i="1" dirty="0" err="1"/>
              <a:t>Örnekleri</a:t>
            </a:r>
            <a:r>
              <a:rPr lang="en-US" i="1" dirty="0"/>
              <a:t> </a:t>
            </a:r>
            <a:r>
              <a:rPr lang="en-US" dirty="0"/>
              <a:t>(1. </a:t>
            </a:r>
            <a:r>
              <a:rPr lang="en-US" dirty="0" err="1"/>
              <a:t>Baskı</a:t>
            </a:r>
            <a:r>
              <a:rPr lang="en-US" dirty="0"/>
              <a:t>). İstanbul: Epsilon.</a:t>
            </a:r>
            <a:endParaRPr lang="tr-TR" dirty="0"/>
          </a:p>
          <a:p>
            <a:r>
              <a:rPr lang="en-US" dirty="0"/>
              <a:t>Weber, R. P. (1985). </a:t>
            </a:r>
            <a:r>
              <a:rPr lang="en-US" i="1" dirty="0"/>
              <a:t>Basic Content Analysis </a:t>
            </a:r>
            <a:r>
              <a:rPr lang="en-US" dirty="0"/>
              <a:t>(1st Printing). London: Sage</a:t>
            </a:r>
            <a:r>
              <a:rPr lang="tr-TR" dirty="0"/>
              <a:t> </a:t>
            </a:r>
            <a:r>
              <a:rPr lang="en-US" dirty="0"/>
              <a:t>Publications Ltd.</a:t>
            </a:r>
          </a:p>
        </p:txBody>
      </p:sp>
    </p:spTree>
    <p:extLst>
      <p:ext uri="{BB962C8B-B14F-4D97-AF65-F5344CB8AC3E}">
        <p14:creationId xmlns:p14="http://schemas.microsoft.com/office/powerpoint/2010/main" val="267019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3BD14C-9F1B-4C40-9E6E-291BBAFCB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Kavramlar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2FDFCA-0AD7-46E3-AA21-1C9292191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368" y="1540189"/>
            <a:ext cx="9046197" cy="3777622"/>
          </a:xfrm>
        </p:spPr>
        <p:txBody>
          <a:bodyPr>
            <a:noAutofit/>
          </a:bodyPr>
          <a:lstStyle/>
          <a:p>
            <a:r>
              <a:rPr lang="en-US" sz="2400" dirty="0" err="1"/>
              <a:t>Nesnellik</a:t>
            </a:r>
            <a:r>
              <a:rPr lang="en-US" sz="2400" dirty="0"/>
              <a:t>: </a:t>
            </a:r>
            <a:r>
              <a:rPr lang="en-US" sz="2400" dirty="0" err="1"/>
              <a:t>Araştırma</a:t>
            </a:r>
            <a:r>
              <a:rPr lang="en-US" sz="2400" dirty="0"/>
              <a:t> </a:t>
            </a:r>
            <a:r>
              <a:rPr lang="en-US" sz="2400" dirty="0" err="1"/>
              <a:t>sürecindeki</a:t>
            </a:r>
            <a:r>
              <a:rPr lang="en-US" sz="2400" dirty="0"/>
              <a:t> her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adım</a:t>
            </a:r>
            <a:r>
              <a:rPr lang="en-US" sz="2400" dirty="0"/>
              <a:t> </a:t>
            </a:r>
            <a:r>
              <a:rPr lang="en-US" sz="2400" dirty="0" err="1"/>
              <a:t>açıkça</a:t>
            </a:r>
            <a:r>
              <a:rPr lang="en-US" sz="2400" dirty="0"/>
              <a:t> </a:t>
            </a:r>
            <a:r>
              <a:rPr lang="en-US" sz="2400" dirty="0" err="1"/>
              <a:t>ifade</a:t>
            </a:r>
            <a:r>
              <a:rPr lang="en-US" sz="2400" dirty="0"/>
              <a:t> </a:t>
            </a:r>
            <a:r>
              <a:rPr lang="en-US" sz="2400" dirty="0" err="1"/>
              <a:t>edilmiş</a:t>
            </a:r>
            <a:r>
              <a:rPr lang="en-US" sz="2400" dirty="0"/>
              <a:t> </a:t>
            </a:r>
            <a:r>
              <a:rPr lang="en-US" sz="2400" dirty="0" err="1"/>
              <a:t>kural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tr-TR" sz="2400" dirty="0"/>
              <a:t> </a:t>
            </a:r>
            <a:r>
              <a:rPr lang="en-US" sz="2400" dirty="0" err="1"/>
              <a:t>süreçlere</a:t>
            </a:r>
            <a:r>
              <a:rPr lang="en-US" sz="2400" dirty="0"/>
              <a:t> </a:t>
            </a:r>
            <a:r>
              <a:rPr lang="en-US" sz="2400" dirty="0" err="1"/>
              <a:t>uygun</a:t>
            </a:r>
            <a:r>
              <a:rPr lang="en-US" sz="2400" dirty="0"/>
              <a:t> </a:t>
            </a:r>
            <a:r>
              <a:rPr lang="en-US" sz="2400" dirty="0" err="1"/>
              <a:t>şekilde</a:t>
            </a:r>
            <a:r>
              <a:rPr lang="en-US" sz="2400" dirty="0"/>
              <a:t> </a:t>
            </a:r>
            <a:r>
              <a:rPr lang="en-US" sz="2400" dirty="0" err="1"/>
              <a:t>atılmalıdır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Sistematiklik</a:t>
            </a:r>
            <a:r>
              <a:rPr lang="en-US" sz="2400" dirty="0"/>
              <a:t>: </a:t>
            </a:r>
            <a:r>
              <a:rPr lang="en-US" sz="2400" dirty="0" err="1"/>
              <a:t>Kuralların</a:t>
            </a:r>
            <a:r>
              <a:rPr lang="en-US" sz="2400" dirty="0"/>
              <a:t> </a:t>
            </a:r>
            <a:r>
              <a:rPr lang="en-US" sz="2400" dirty="0" err="1"/>
              <a:t>tutarlı</a:t>
            </a:r>
            <a:r>
              <a:rPr lang="en-US" sz="2400" dirty="0"/>
              <a:t> </a:t>
            </a:r>
            <a:r>
              <a:rPr lang="en-US" sz="2400" dirty="0" err="1"/>
              <a:t>biçimde</a:t>
            </a:r>
            <a:r>
              <a:rPr lang="en-US" sz="2400" dirty="0"/>
              <a:t> </a:t>
            </a:r>
            <a:r>
              <a:rPr lang="en-US" sz="2400" dirty="0" err="1"/>
              <a:t>uygulanması</a:t>
            </a:r>
            <a:r>
              <a:rPr lang="en-US" sz="2400" dirty="0"/>
              <a:t> </a:t>
            </a:r>
            <a:r>
              <a:rPr lang="en-US" sz="2400" dirty="0" err="1"/>
              <a:t>gereklidir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Genellik</a:t>
            </a:r>
            <a:r>
              <a:rPr lang="en-US" sz="2400" dirty="0"/>
              <a:t>: </a:t>
            </a:r>
            <a:r>
              <a:rPr lang="en-US" sz="2400" dirty="0" err="1"/>
              <a:t>Bulgular</a:t>
            </a:r>
            <a:r>
              <a:rPr lang="en-US" sz="2400" dirty="0"/>
              <a:t> </a:t>
            </a:r>
            <a:r>
              <a:rPr lang="en-US" sz="2400" dirty="0" err="1"/>
              <a:t>kuramsal</a:t>
            </a:r>
            <a:r>
              <a:rPr lang="en-US" sz="2400" dirty="0"/>
              <a:t> </a:t>
            </a:r>
            <a:r>
              <a:rPr lang="en-US" sz="2400" dirty="0" err="1"/>
              <a:t>temellere</a:t>
            </a:r>
            <a:r>
              <a:rPr lang="en-US" sz="2400" dirty="0"/>
              <a:t> </a:t>
            </a:r>
            <a:r>
              <a:rPr lang="en-US" sz="2400" dirty="0" err="1"/>
              <a:t>sahip</a:t>
            </a:r>
            <a:r>
              <a:rPr lang="en-US" sz="2400" dirty="0"/>
              <a:t> </a:t>
            </a:r>
            <a:r>
              <a:rPr lang="en-US" sz="2400" dirty="0" err="1"/>
              <a:t>olmalıdır</a:t>
            </a:r>
            <a:r>
              <a:rPr lang="en-US" sz="2400" dirty="0"/>
              <a:t>. </a:t>
            </a:r>
            <a:r>
              <a:rPr lang="en-US" sz="2400" dirty="0" err="1"/>
              <a:t>Çözümlenen</a:t>
            </a:r>
            <a:r>
              <a:rPr lang="en-US" sz="2400" dirty="0"/>
              <a:t> </a:t>
            </a:r>
            <a:r>
              <a:rPr lang="en-US" sz="2400" dirty="0" err="1"/>
              <a:t>içerik</a:t>
            </a:r>
            <a:r>
              <a:rPr lang="tr-TR" sz="2400" dirty="0"/>
              <a:t> </a:t>
            </a:r>
            <a:r>
              <a:rPr lang="en-US" sz="2400" dirty="0" err="1"/>
              <a:t>içinden</a:t>
            </a:r>
            <a:r>
              <a:rPr lang="en-US" sz="2400" dirty="0"/>
              <a:t> </a:t>
            </a:r>
            <a:r>
              <a:rPr lang="en-US" sz="2400" dirty="0" err="1"/>
              <a:t>geldiği</a:t>
            </a:r>
            <a:r>
              <a:rPr lang="en-US" sz="2400" dirty="0"/>
              <a:t> </a:t>
            </a:r>
            <a:r>
              <a:rPr lang="en-US" sz="2400" dirty="0" err="1"/>
              <a:t>belgeler</a:t>
            </a:r>
            <a:r>
              <a:rPr lang="en-US" sz="2400" dirty="0"/>
              <a:t>, </a:t>
            </a:r>
            <a:r>
              <a:rPr lang="en-US" sz="2400" dirty="0" err="1"/>
              <a:t>ifade</a:t>
            </a:r>
            <a:r>
              <a:rPr lang="en-US" sz="2400" dirty="0"/>
              <a:t> </a:t>
            </a:r>
            <a:r>
              <a:rPr lang="en-US" sz="2400" dirty="0" err="1"/>
              <a:t>eden</a:t>
            </a:r>
            <a:r>
              <a:rPr lang="en-US" sz="2400" dirty="0"/>
              <a:t> </a:t>
            </a:r>
            <a:r>
              <a:rPr lang="en-US" sz="2400" dirty="0" err="1"/>
              <a:t>kişiler</a:t>
            </a:r>
            <a:r>
              <a:rPr lang="en-US" sz="2400" dirty="0"/>
              <a:t>, </a:t>
            </a:r>
            <a:r>
              <a:rPr lang="en-US" sz="2400" dirty="0" err="1"/>
              <a:t>hedef</a:t>
            </a:r>
            <a:r>
              <a:rPr lang="en-US" sz="2400" dirty="0"/>
              <a:t> </a:t>
            </a:r>
            <a:r>
              <a:rPr lang="en-US" sz="2400" dirty="0" err="1"/>
              <a:t>kitle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üretildiği</a:t>
            </a:r>
            <a:r>
              <a:rPr lang="tr-TR" sz="2400" dirty="0"/>
              <a:t> </a:t>
            </a:r>
            <a:r>
              <a:rPr lang="en-US" sz="2400" dirty="0" err="1"/>
              <a:t>zamanla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başka</a:t>
            </a:r>
            <a:r>
              <a:rPr lang="en-US" sz="2400" dirty="0"/>
              <a:t> </a:t>
            </a:r>
            <a:r>
              <a:rPr lang="en-US" sz="2400" dirty="0" err="1"/>
              <a:t>etken</a:t>
            </a:r>
            <a:r>
              <a:rPr lang="en-US" sz="2400" dirty="0"/>
              <a:t> </a:t>
            </a:r>
            <a:r>
              <a:rPr lang="en-US" sz="2400" dirty="0" err="1"/>
              <a:t>ya</a:t>
            </a:r>
            <a:r>
              <a:rPr lang="en-US" sz="2400" dirty="0"/>
              <a:t> da </a:t>
            </a:r>
            <a:r>
              <a:rPr lang="en-US" sz="2400" dirty="0" err="1"/>
              <a:t>etkenlerle</a:t>
            </a:r>
            <a:r>
              <a:rPr lang="en-US" sz="2400" dirty="0"/>
              <a:t> </a:t>
            </a:r>
            <a:r>
              <a:rPr lang="en-US" sz="2400" dirty="0" err="1"/>
              <a:t>ilişkili</a:t>
            </a:r>
            <a:r>
              <a:rPr lang="en-US" sz="2400" dirty="0"/>
              <a:t> </a:t>
            </a:r>
            <a:r>
              <a:rPr lang="en-US" sz="2400" dirty="0" err="1"/>
              <a:t>olmalıdır</a:t>
            </a:r>
            <a:r>
              <a:rPr lang="tr-TR" sz="2400" dirty="0"/>
              <a:t> (</a:t>
            </a:r>
            <a:r>
              <a:rPr lang="en-US" sz="2400" dirty="0"/>
              <a:t>Baker</a:t>
            </a:r>
            <a:r>
              <a:rPr lang="tr-TR" sz="2400" dirty="0"/>
              <a:t>, </a:t>
            </a:r>
            <a:r>
              <a:rPr lang="en-US" sz="2400" dirty="0"/>
              <a:t>1999</a:t>
            </a:r>
            <a:r>
              <a:rPr lang="tr-TR" sz="2400" dirty="0"/>
              <a:t>)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5616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8039B4-9642-4FD5-A5D0-008531B1A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Türler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43A112-E095-4336-A122-1EFC42CD3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48" y="1669774"/>
            <a:ext cx="10508974" cy="377762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/>
              <a:t>İçerik</a:t>
            </a:r>
            <a:r>
              <a:rPr lang="en-US" sz="2800" dirty="0"/>
              <a:t> </a:t>
            </a:r>
            <a:r>
              <a:rPr lang="en-US" sz="2800" dirty="0" err="1"/>
              <a:t>Analizi</a:t>
            </a:r>
            <a:r>
              <a:rPr lang="en-US" sz="2800" dirty="0"/>
              <a:t> hem </a:t>
            </a:r>
            <a:r>
              <a:rPr lang="en-US" sz="2800" dirty="0" err="1"/>
              <a:t>nitel</a:t>
            </a:r>
            <a:r>
              <a:rPr lang="en-US" sz="2800" dirty="0"/>
              <a:t>, hem de </a:t>
            </a:r>
            <a:r>
              <a:rPr lang="en-US" sz="2800" dirty="0" err="1"/>
              <a:t>nicel</a:t>
            </a:r>
            <a:r>
              <a:rPr lang="en-US" sz="2800" dirty="0"/>
              <a:t> </a:t>
            </a:r>
            <a:r>
              <a:rPr lang="en-US" sz="2800" dirty="0" err="1"/>
              <a:t>araştırma</a:t>
            </a:r>
            <a:r>
              <a:rPr lang="tr-TR" sz="2800" dirty="0"/>
              <a:t> </a:t>
            </a:r>
            <a:r>
              <a:rPr lang="en-US" sz="2800" dirty="0" err="1"/>
              <a:t>özelliklerine</a:t>
            </a:r>
            <a:r>
              <a:rPr lang="en-US" sz="2800" dirty="0"/>
              <a:t> </a:t>
            </a:r>
            <a:r>
              <a:rPr lang="en-US" sz="2800" dirty="0" err="1"/>
              <a:t>sahip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tr-TR" sz="2800" dirty="0"/>
              <a:t> </a:t>
            </a:r>
            <a:r>
              <a:rPr lang="en-US" sz="2800" dirty="0" err="1"/>
              <a:t>yöntemdir</a:t>
            </a:r>
            <a:r>
              <a:rPr lang="en-US" sz="2800" dirty="0"/>
              <a:t> (Schreier, 2012</a:t>
            </a:r>
            <a:r>
              <a:rPr lang="tr-TR" sz="2800" dirty="0"/>
              <a:t>)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Ni</a:t>
            </a:r>
            <a:r>
              <a:rPr lang="tr-TR" sz="2800" dirty="0"/>
              <a:t>c</a:t>
            </a:r>
            <a:r>
              <a:rPr lang="en-US" sz="2800" dirty="0"/>
              <a:t>el </a:t>
            </a:r>
            <a:r>
              <a:rPr lang="en-US" sz="2800" dirty="0" err="1"/>
              <a:t>İçerik</a:t>
            </a:r>
            <a:r>
              <a:rPr lang="en-US" sz="2800" dirty="0"/>
              <a:t> </a:t>
            </a:r>
            <a:r>
              <a:rPr lang="en-US" sz="2800" dirty="0" err="1"/>
              <a:t>Analizi</a:t>
            </a:r>
            <a:endParaRPr lang="en-US" sz="2800" dirty="0"/>
          </a:p>
          <a:p>
            <a:r>
              <a:rPr lang="en-US" sz="2800" dirty="0" err="1"/>
              <a:t>Nitel</a:t>
            </a:r>
            <a:r>
              <a:rPr lang="en-US" sz="2800" dirty="0"/>
              <a:t> </a:t>
            </a:r>
            <a:r>
              <a:rPr lang="en-US" sz="2800" dirty="0" err="1"/>
              <a:t>İçerik</a:t>
            </a:r>
            <a:r>
              <a:rPr lang="en-US" sz="2800" dirty="0"/>
              <a:t> </a:t>
            </a:r>
            <a:r>
              <a:rPr lang="en-US" sz="2800" dirty="0" err="1"/>
              <a:t>Analizi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7426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530DA9-247A-4663-96F4-FBCD881B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Nitel</a:t>
            </a:r>
            <a:r>
              <a:rPr lang="en-US" dirty="0"/>
              <a:t> </a:t>
            </a:r>
            <a:r>
              <a:rPr lang="en-US" dirty="0" err="1"/>
              <a:t>İçerik</a:t>
            </a:r>
            <a:r>
              <a:rPr lang="en-US" dirty="0"/>
              <a:t> </a:t>
            </a:r>
            <a:r>
              <a:rPr lang="en-US" dirty="0" err="1"/>
              <a:t>Analizi</a:t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2B0810-CBA9-4555-A758-D4E35DC2D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887" y="1540188"/>
            <a:ext cx="11357113" cy="4529307"/>
          </a:xfrm>
        </p:spPr>
        <p:txBody>
          <a:bodyPr>
            <a:noAutofit/>
          </a:bodyPr>
          <a:lstStyle/>
          <a:p>
            <a:r>
              <a:rPr lang="en-US" sz="2400" dirty="0" err="1"/>
              <a:t>Nitel</a:t>
            </a:r>
            <a:r>
              <a:rPr lang="en-US" sz="2400" dirty="0"/>
              <a:t> </a:t>
            </a:r>
            <a:r>
              <a:rPr lang="en-US" sz="2400" dirty="0" err="1"/>
              <a:t>İçerik</a:t>
            </a:r>
            <a:r>
              <a:rPr lang="en-US" sz="2400" dirty="0"/>
              <a:t> </a:t>
            </a:r>
            <a:r>
              <a:rPr lang="en-US" sz="2400" dirty="0" err="1"/>
              <a:t>Analizi’nde</a:t>
            </a:r>
            <a:r>
              <a:rPr lang="en-US" sz="2400" dirty="0"/>
              <a:t> </a:t>
            </a:r>
            <a:r>
              <a:rPr lang="en-US" sz="2400" dirty="0" err="1"/>
              <a:t>araştırma</a:t>
            </a:r>
            <a:r>
              <a:rPr lang="en-US" sz="2400" dirty="0"/>
              <a:t> </a:t>
            </a:r>
            <a:r>
              <a:rPr lang="en-US" sz="2400" dirty="0" err="1"/>
              <a:t>sorusu</a:t>
            </a:r>
            <a:r>
              <a:rPr lang="en-US" sz="2400" dirty="0"/>
              <a:t> </a:t>
            </a:r>
            <a:r>
              <a:rPr lang="en-US" sz="2400" dirty="0" err="1"/>
              <a:t>belirlendikten</a:t>
            </a:r>
            <a:r>
              <a:rPr lang="en-US" sz="2400" dirty="0"/>
              <a:t> </a:t>
            </a:r>
            <a:r>
              <a:rPr lang="en-US" sz="2400" dirty="0" err="1"/>
              <a:t>sonra</a:t>
            </a:r>
            <a:r>
              <a:rPr lang="en-US" sz="2400" dirty="0"/>
              <a:t> </a:t>
            </a:r>
            <a:r>
              <a:rPr lang="en-US" sz="2400" dirty="0" err="1"/>
              <a:t>malzeme</a:t>
            </a:r>
            <a:r>
              <a:rPr lang="tr-TR" sz="2400" dirty="0"/>
              <a:t> </a:t>
            </a:r>
            <a:r>
              <a:rPr lang="es-ES" sz="2400" dirty="0"/>
              <a:t>seçilir.</a:t>
            </a:r>
            <a:r>
              <a:rPr lang="en-US" sz="2400" dirty="0"/>
              <a:t> </a:t>
            </a:r>
            <a:r>
              <a:rPr lang="en-US" sz="2400" dirty="0" err="1"/>
              <a:t>Bunu</a:t>
            </a:r>
            <a:r>
              <a:rPr lang="en-US" sz="2400" dirty="0"/>
              <a:t> </a:t>
            </a:r>
            <a:r>
              <a:rPr lang="en-US" sz="2400" dirty="0" err="1"/>
              <a:t>verilerin</a:t>
            </a:r>
            <a:r>
              <a:rPr lang="en-US" sz="2400" dirty="0"/>
              <a:t> </a:t>
            </a:r>
            <a:r>
              <a:rPr lang="en-US" sz="2400" dirty="0" err="1"/>
              <a:t>kodlama</a:t>
            </a:r>
            <a:r>
              <a:rPr lang="en-US" sz="2400" dirty="0"/>
              <a:t> </a:t>
            </a:r>
            <a:r>
              <a:rPr lang="en-US" sz="2400" dirty="0" err="1"/>
              <a:t>çerçevesinin</a:t>
            </a:r>
            <a:r>
              <a:rPr lang="tr-TR" sz="2400" dirty="0"/>
              <a:t> </a:t>
            </a:r>
            <a:r>
              <a:rPr lang="en-US" sz="2400" dirty="0" err="1"/>
              <a:t>belirlenmesi</a:t>
            </a:r>
            <a:r>
              <a:rPr lang="en-US" sz="2400" dirty="0"/>
              <a:t> </a:t>
            </a:r>
            <a:r>
              <a:rPr lang="en-US" sz="2400" dirty="0" err="1"/>
              <a:t>izler</a:t>
            </a:r>
            <a:r>
              <a:rPr lang="en-US" sz="2400" dirty="0"/>
              <a:t>. </a:t>
            </a:r>
            <a:endParaRPr lang="tr-TR" sz="2400" dirty="0"/>
          </a:p>
          <a:p>
            <a:r>
              <a:rPr lang="en-US" sz="2400" dirty="0" err="1"/>
              <a:t>Kodlama</a:t>
            </a:r>
            <a:r>
              <a:rPr lang="en-US" sz="2400" dirty="0"/>
              <a:t> </a:t>
            </a:r>
            <a:r>
              <a:rPr lang="en-US" sz="2400" dirty="0" err="1"/>
              <a:t>çerçevesi</a:t>
            </a:r>
            <a:r>
              <a:rPr lang="en-US" sz="2400" dirty="0"/>
              <a:t> </a:t>
            </a:r>
            <a:r>
              <a:rPr lang="en-US" sz="2400" dirty="0" err="1"/>
              <a:t>eldeki</a:t>
            </a:r>
            <a:r>
              <a:rPr lang="en-US" sz="2400" dirty="0"/>
              <a:t> </a:t>
            </a:r>
            <a:r>
              <a:rPr lang="en-US" sz="2400" dirty="0" err="1"/>
              <a:t>malzemenin</a:t>
            </a:r>
            <a:r>
              <a:rPr lang="en-US" sz="2400" dirty="0"/>
              <a:t> </a:t>
            </a:r>
            <a:r>
              <a:rPr lang="en-US" sz="2400" dirty="0" err="1"/>
              <a:t>özelliklerine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tr-TR" sz="2400" dirty="0"/>
              <a:t> </a:t>
            </a:r>
            <a:r>
              <a:rPr lang="en-US" sz="2400" dirty="0" err="1"/>
              <a:t>güvenilirlik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geçerlilik</a:t>
            </a:r>
            <a:r>
              <a:rPr lang="en-US" sz="2400" dirty="0"/>
              <a:t> </a:t>
            </a:r>
            <a:r>
              <a:rPr lang="en-US" sz="2400" dirty="0" err="1"/>
              <a:t>kaygıları</a:t>
            </a:r>
            <a:r>
              <a:rPr lang="en-US" sz="2400" dirty="0"/>
              <a:t> </a:t>
            </a:r>
            <a:r>
              <a:rPr lang="en-US" sz="2400" dirty="0" err="1"/>
              <a:t>doğrultusunda</a:t>
            </a:r>
            <a:r>
              <a:rPr lang="en-US" sz="2400" dirty="0"/>
              <a:t> </a:t>
            </a:r>
            <a:r>
              <a:rPr lang="en-US" sz="2400" dirty="0" err="1"/>
              <a:t>belirlenir</a:t>
            </a:r>
            <a:r>
              <a:rPr lang="en-US" sz="2400" dirty="0"/>
              <a:t>, </a:t>
            </a:r>
            <a:r>
              <a:rPr lang="en-US" sz="2400" dirty="0" err="1"/>
              <a:t>hatta</a:t>
            </a:r>
            <a:r>
              <a:rPr lang="en-US" sz="2400" dirty="0"/>
              <a:t> </a:t>
            </a:r>
            <a:r>
              <a:rPr lang="en-US" sz="2400" dirty="0" err="1"/>
              <a:t>gerektiğinde</a:t>
            </a:r>
            <a:r>
              <a:rPr lang="tr-TR" sz="2400" dirty="0"/>
              <a:t> </a:t>
            </a:r>
            <a:r>
              <a:rPr lang="en-US" sz="2400" dirty="0" err="1"/>
              <a:t>değiştirilebilir</a:t>
            </a:r>
            <a:r>
              <a:rPr lang="en-US" sz="2400" dirty="0"/>
              <a:t>.</a:t>
            </a:r>
            <a:endParaRPr lang="tr-TR" sz="2400" dirty="0"/>
          </a:p>
          <a:p>
            <a:r>
              <a:rPr lang="tr-TR" sz="2400" dirty="0"/>
              <a:t>M</a:t>
            </a:r>
            <a:r>
              <a:rPr lang="en-US" sz="2400" dirty="0" err="1"/>
              <a:t>alzeme</a:t>
            </a:r>
            <a:r>
              <a:rPr lang="en-US" sz="2400" dirty="0"/>
              <a:t> </a:t>
            </a:r>
            <a:r>
              <a:rPr lang="en-US" sz="2400" dirty="0" err="1"/>
              <a:t>kodlama</a:t>
            </a:r>
            <a:r>
              <a:rPr lang="en-US" sz="2400" dirty="0"/>
              <a:t> </a:t>
            </a:r>
            <a:r>
              <a:rPr lang="en-US" sz="2400" dirty="0" err="1"/>
              <a:t>birimlerine</a:t>
            </a:r>
            <a:r>
              <a:rPr lang="en-US" sz="2400" dirty="0"/>
              <a:t> </a:t>
            </a:r>
            <a:r>
              <a:rPr lang="en-US" sz="2400" dirty="0" err="1"/>
              <a:t>ayrılır</a:t>
            </a:r>
            <a:r>
              <a:rPr lang="en-US" sz="2400" dirty="0"/>
              <a:t>. </a:t>
            </a:r>
            <a:endParaRPr lang="tr-TR" sz="2400" dirty="0"/>
          </a:p>
          <a:p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sonra</a:t>
            </a:r>
            <a:r>
              <a:rPr lang="en-US" sz="2400" dirty="0"/>
              <a:t> </a:t>
            </a:r>
            <a:r>
              <a:rPr lang="en-US" sz="2400" dirty="0" err="1"/>
              <a:t>kodlama</a:t>
            </a:r>
            <a:r>
              <a:rPr lang="tr-TR" sz="2400" dirty="0"/>
              <a:t> </a:t>
            </a:r>
            <a:r>
              <a:rPr lang="en-US" sz="2400" dirty="0" err="1"/>
              <a:t>çerçevesi</a:t>
            </a:r>
            <a:r>
              <a:rPr lang="en-US" sz="2400" dirty="0"/>
              <a:t> </a:t>
            </a:r>
            <a:r>
              <a:rPr lang="en-US" sz="2400" dirty="0" err="1"/>
              <a:t>denenir</a:t>
            </a:r>
            <a:r>
              <a:rPr lang="en-US" sz="2400" dirty="0"/>
              <a:t>, </a:t>
            </a:r>
            <a:r>
              <a:rPr lang="en-US" sz="2400" dirty="0" err="1"/>
              <a:t>değerlendirilir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gerekirse</a:t>
            </a:r>
            <a:r>
              <a:rPr lang="en-US" sz="2400" dirty="0"/>
              <a:t> </a:t>
            </a:r>
            <a:r>
              <a:rPr lang="en-US" sz="2400" dirty="0" err="1"/>
              <a:t>güncellenir</a:t>
            </a:r>
            <a:r>
              <a:rPr lang="en-US" sz="2400" dirty="0"/>
              <a:t>. </a:t>
            </a:r>
          </a:p>
          <a:p>
            <a:r>
              <a:rPr lang="tr-TR" sz="2400" dirty="0"/>
              <a:t>A</a:t>
            </a:r>
            <a:r>
              <a:rPr lang="en-US" sz="2400" dirty="0" err="1"/>
              <a:t>sıl</a:t>
            </a:r>
            <a:r>
              <a:rPr lang="en-US" sz="2400" dirty="0"/>
              <a:t> </a:t>
            </a:r>
            <a:r>
              <a:rPr lang="en-US" sz="2400" dirty="0" err="1"/>
              <a:t>çözümleme</a:t>
            </a:r>
            <a:r>
              <a:rPr lang="en-US" sz="2400" dirty="0"/>
              <a:t> </a:t>
            </a:r>
            <a:r>
              <a:rPr lang="en-US" sz="2400" dirty="0" err="1"/>
              <a:t>yapılır</a:t>
            </a:r>
            <a:r>
              <a:rPr lang="en-US" sz="2400" dirty="0"/>
              <a:t>, </a:t>
            </a:r>
            <a:r>
              <a:rPr lang="en-US" sz="2400" dirty="0" err="1"/>
              <a:t>bulgular</a:t>
            </a:r>
            <a:r>
              <a:rPr lang="en-US" sz="2400" dirty="0"/>
              <a:t> </a:t>
            </a:r>
            <a:r>
              <a:rPr lang="en-US" sz="2400" dirty="0" err="1"/>
              <a:t>yorumlanır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rapor</a:t>
            </a:r>
            <a:r>
              <a:rPr lang="en-US" sz="2400" dirty="0"/>
              <a:t> </a:t>
            </a:r>
            <a:r>
              <a:rPr lang="en-US" sz="2400" dirty="0" err="1"/>
              <a:t>edilir</a:t>
            </a:r>
            <a:r>
              <a:rPr lang="en-US" sz="2400" dirty="0"/>
              <a:t>. (Schreier, 2012</a:t>
            </a:r>
            <a:r>
              <a:rPr lang="tr-TR" sz="2400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9101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9937198-76D6-4930-AC3B-ECBFCFF9F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Nicel</a:t>
            </a:r>
            <a:r>
              <a:rPr lang="en-US" b="1" dirty="0"/>
              <a:t> </a:t>
            </a:r>
            <a:r>
              <a:rPr lang="en-US" b="1" dirty="0" err="1"/>
              <a:t>İçerik</a:t>
            </a:r>
            <a:r>
              <a:rPr lang="en-US" b="1" dirty="0"/>
              <a:t> </a:t>
            </a:r>
            <a:r>
              <a:rPr lang="en-US" b="1" dirty="0" err="1"/>
              <a:t>Analizi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360651-E6DA-4750-A3BE-03F1AEB5D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073" y="1905000"/>
            <a:ext cx="9894336" cy="3777622"/>
          </a:xfrm>
        </p:spPr>
        <p:txBody>
          <a:bodyPr>
            <a:normAutofit/>
          </a:bodyPr>
          <a:lstStyle/>
          <a:p>
            <a:r>
              <a:rPr lang="sv-SE" sz="2400" dirty="0"/>
              <a:t>İçerik</a:t>
            </a:r>
            <a:r>
              <a:rPr lang="tr-TR" sz="2400" dirty="0"/>
              <a:t> a</a:t>
            </a:r>
            <a:r>
              <a:rPr lang="en-US" sz="2400" dirty="0" err="1"/>
              <a:t>nalizi</a:t>
            </a:r>
            <a:r>
              <a:rPr lang="en-US" sz="2400" dirty="0"/>
              <a:t> </a:t>
            </a:r>
            <a:r>
              <a:rPr lang="en-US" sz="2400" dirty="0" err="1"/>
              <a:t>tanımında</a:t>
            </a:r>
            <a:r>
              <a:rPr lang="en-US" sz="2400" dirty="0"/>
              <a:t> </a:t>
            </a:r>
            <a:r>
              <a:rPr lang="en-US" sz="2400" dirty="0" err="1"/>
              <a:t>geçen</a:t>
            </a:r>
            <a:r>
              <a:rPr lang="en-US" sz="2400" dirty="0"/>
              <a:t> </a:t>
            </a:r>
            <a:r>
              <a:rPr lang="en-US" sz="2400" dirty="0" err="1"/>
              <a:t>açıklama</a:t>
            </a:r>
            <a:r>
              <a:rPr lang="en-US" sz="2400" dirty="0"/>
              <a:t>, </a:t>
            </a:r>
            <a:r>
              <a:rPr lang="en-US" sz="2400" dirty="0" err="1"/>
              <a:t>nicel</a:t>
            </a:r>
            <a:r>
              <a:rPr lang="en-US" sz="2400" dirty="0"/>
              <a:t> </a:t>
            </a:r>
            <a:r>
              <a:rPr lang="tr-TR" sz="2400" dirty="0"/>
              <a:t>i</a:t>
            </a:r>
            <a:r>
              <a:rPr lang="en-US" sz="2400" dirty="0" err="1"/>
              <a:t>çerik</a:t>
            </a:r>
            <a:r>
              <a:rPr lang="en-US" sz="2400" dirty="0"/>
              <a:t> </a:t>
            </a:r>
            <a:r>
              <a:rPr lang="tr-TR" sz="2400" dirty="0"/>
              <a:t>a</a:t>
            </a:r>
            <a:r>
              <a:rPr lang="en-US" sz="2400" dirty="0" err="1"/>
              <a:t>nalizi</a:t>
            </a:r>
            <a:r>
              <a:rPr lang="en-US" sz="2400" dirty="0"/>
              <a:t> </a:t>
            </a:r>
            <a:r>
              <a:rPr lang="en-US" sz="2400" dirty="0" err="1"/>
              <a:t>bağlamında</a:t>
            </a:r>
            <a:r>
              <a:rPr lang="en-US" sz="2400" dirty="0"/>
              <a:t> </a:t>
            </a:r>
            <a:r>
              <a:rPr lang="en-US" sz="2400" dirty="0" err="1"/>
              <a:t>iletişim</a:t>
            </a:r>
            <a:r>
              <a:rPr lang="tr-TR" sz="2400" dirty="0"/>
              <a:t> </a:t>
            </a:r>
            <a:r>
              <a:rPr lang="en-US" sz="2400" dirty="0" err="1"/>
              <a:t>içeriğinin</a:t>
            </a:r>
            <a:r>
              <a:rPr lang="en-US" sz="2400" dirty="0"/>
              <a:t> </a:t>
            </a:r>
            <a:r>
              <a:rPr lang="en-US" sz="2400" dirty="0" err="1"/>
              <a:t>birimlere</a:t>
            </a:r>
            <a:r>
              <a:rPr lang="en-US" sz="2400" dirty="0"/>
              <a:t> </a:t>
            </a:r>
            <a:r>
              <a:rPr lang="en-US" sz="2400" dirty="0" err="1"/>
              <a:t>ayrılması</a:t>
            </a:r>
            <a:r>
              <a:rPr lang="en-US" sz="2400" dirty="0"/>
              <a:t>, her </a:t>
            </a:r>
            <a:r>
              <a:rPr lang="en-US" sz="2400" dirty="0" err="1"/>
              <a:t>birimin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kategoriye</a:t>
            </a:r>
            <a:r>
              <a:rPr lang="en-US" sz="2400" dirty="0"/>
              <a:t> </a:t>
            </a:r>
            <a:r>
              <a:rPr lang="en-US" sz="2400" dirty="0" err="1"/>
              <a:t>atanması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her</a:t>
            </a:r>
            <a:r>
              <a:rPr lang="tr-TR" sz="2400" dirty="0"/>
              <a:t>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çetele</a:t>
            </a:r>
            <a:r>
              <a:rPr lang="en-US" sz="2400" dirty="0"/>
              <a:t> </a:t>
            </a:r>
            <a:r>
              <a:rPr lang="en-US" sz="2400" dirty="0" err="1"/>
              <a:t>tutulması</a:t>
            </a:r>
            <a:r>
              <a:rPr lang="en-US" sz="2400" dirty="0"/>
              <a:t> </a:t>
            </a:r>
            <a:r>
              <a:rPr lang="en-US" sz="2400" dirty="0" err="1"/>
              <a:t>anlamına</a:t>
            </a:r>
            <a:r>
              <a:rPr lang="en-US" sz="2400" dirty="0"/>
              <a:t> </a:t>
            </a:r>
            <a:r>
              <a:rPr lang="en-US" sz="2400" dirty="0" err="1"/>
              <a:t>gelmektedir</a:t>
            </a:r>
            <a:r>
              <a:rPr lang="en-US" sz="2400" dirty="0"/>
              <a:t> (</a:t>
            </a:r>
            <a:r>
              <a:rPr lang="en-US" sz="2400" dirty="0" err="1"/>
              <a:t>Rouke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Anderson,</a:t>
            </a:r>
            <a:r>
              <a:rPr lang="tr-TR" sz="2400" dirty="0"/>
              <a:t> </a:t>
            </a:r>
            <a:r>
              <a:rPr lang="en-US" sz="2400" dirty="0"/>
              <a:t>2004). </a:t>
            </a:r>
            <a:r>
              <a:rPr lang="tr-TR" sz="2400" dirty="0"/>
              <a:t>S</a:t>
            </a:r>
            <a:r>
              <a:rPr lang="en-US" sz="2400" dirty="0" err="1"/>
              <a:t>ayısı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yüksek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iletişim</a:t>
            </a:r>
            <a:r>
              <a:rPr lang="en-US" sz="2400" dirty="0"/>
              <a:t> </a:t>
            </a:r>
            <a:r>
              <a:rPr lang="en-US" sz="2400" dirty="0" err="1"/>
              <a:t>birimlerinin</a:t>
            </a:r>
            <a:r>
              <a:rPr lang="tr-TR" sz="2400" dirty="0"/>
              <a:t> </a:t>
            </a:r>
            <a:r>
              <a:rPr lang="en-US" sz="2400" dirty="0" err="1"/>
              <a:t>atandıkları</a:t>
            </a:r>
            <a:r>
              <a:rPr lang="en-US" sz="2400" dirty="0"/>
              <a:t> </a:t>
            </a:r>
            <a:r>
              <a:rPr lang="en-US" sz="2400" dirty="0" err="1"/>
              <a:t>kategoriyle</a:t>
            </a:r>
            <a:r>
              <a:rPr lang="en-US" sz="2400" dirty="0"/>
              <a:t> </a:t>
            </a:r>
            <a:r>
              <a:rPr lang="en-US" sz="2400" dirty="0" err="1"/>
              <a:t>bağlantısının</a:t>
            </a:r>
            <a:r>
              <a:rPr lang="en-US" sz="2400" dirty="0"/>
              <a:t>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kuvvetli</a:t>
            </a:r>
            <a:r>
              <a:rPr lang="tr-TR" sz="2400" dirty="0" err="1"/>
              <a:t>dir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675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83017AD-1C4B-4472-A71C-4011B7867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 Analizinin Uygulanması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194AB9-9DF9-4091-B5C5-C8448B6EB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Araştırmanın problem durumunun, amacının ve buna uygun olarak ilgili önermelerin belirlenmesi</a:t>
            </a:r>
          </a:p>
          <a:p>
            <a:r>
              <a:rPr lang="tr-TR" dirty="0"/>
              <a:t>Evren ve örneklemin tanımlanması</a:t>
            </a:r>
          </a:p>
          <a:p>
            <a:r>
              <a:rPr lang="tr-TR" dirty="0"/>
              <a:t>Kategori sisteminin oluşturulması</a:t>
            </a:r>
          </a:p>
          <a:p>
            <a:r>
              <a:rPr lang="tr-TR" dirty="0"/>
              <a:t>Kodlama</a:t>
            </a:r>
          </a:p>
          <a:p>
            <a:r>
              <a:rPr lang="tr-TR" dirty="0"/>
              <a:t>Ön deneme</a:t>
            </a:r>
          </a:p>
          <a:p>
            <a:r>
              <a:rPr lang="tr-TR" dirty="0"/>
              <a:t>Veri analizi</a:t>
            </a:r>
          </a:p>
          <a:p>
            <a:r>
              <a:rPr lang="tr-TR" dirty="0"/>
              <a:t>Güvenirlik ve geçerlik çalışmaları</a:t>
            </a:r>
          </a:p>
          <a:p>
            <a:r>
              <a:rPr lang="tr-TR" dirty="0"/>
              <a:t>Bulguların Yorumlanması </a:t>
            </a:r>
            <a:r>
              <a:rPr lang="tr-TR" dirty="0" err="1"/>
              <a:t>Raporlaştırma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049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1E8E1F1-5E27-48F0-AEEA-A7E30F97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F9F609-15C9-472B-9B20-C74AD3BF1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7374" y="2160104"/>
            <a:ext cx="9602788" cy="4373218"/>
          </a:xfrm>
        </p:spPr>
        <p:txBody>
          <a:bodyPr>
            <a:normAutofit fontScale="92500" lnSpcReduction="10000"/>
          </a:bodyPr>
          <a:lstStyle/>
          <a:p>
            <a:r>
              <a:rPr lang="tr-TR" sz="2200" dirty="0"/>
              <a:t>Kayıt birimi; iletişim içeriğinin belli bir kategoriye yerleştirilecek olan en küçük çözümleme birimidir. </a:t>
            </a:r>
          </a:p>
          <a:p>
            <a:r>
              <a:rPr lang="tr-TR" sz="2200" dirty="0"/>
              <a:t>Kayıt birimi çeşitleri:</a:t>
            </a:r>
          </a:p>
          <a:p>
            <a:pPr lvl="1"/>
            <a:r>
              <a:rPr lang="tr-TR" sz="2200" dirty="0"/>
              <a:t>Kelime ya da Sembol</a:t>
            </a:r>
          </a:p>
          <a:p>
            <a:pPr lvl="1"/>
            <a:r>
              <a:rPr lang="tr-TR" sz="2200" dirty="0"/>
              <a:t>Tema</a:t>
            </a:r>
          </a:p>
          <a:p>
            <a:pPr lvl="1"/>
            <a:r>
              <a:rPr lang="tr-TR" sz="2200" dirty="0"/>
              <a:t>Karakter</a:t>
            </a:r>
          </a:p>
          <a:p>
            <a:pPr lvl="1"/>
            <a:r>
              <a:rPr lang="tr-TR" sz="2200" dirty="0"/>
              <a:t>Cümle ya da paragraf</a:t>
            </a:r>
          </a:p>
          <a:p>
            <a:pPr lvl="1"/>
            <a:r>
              <a:rPr lang="tr-TR" sz="2200" dirty="0"/>
              <a:t>Tüm metin</a:t>
            </a:r>
          </a:p>
          <a:p>
            <a:r>
              <a:rPr lang="tr-TR" sz="2200" dirty="0"/>
              <a:t>Bağlam birimi: kayıt biriminin değerlendirilmek için kullanılan en geniş bölümüdür. </a:t>
            </a:r>
          </a:p>
          <a:p>
            <a:pPr marL="0" indent="0" algn="r">
              <a:buNone/>
            </a:pPr>
            <a:r>
              <a:rPr lang="tr-TR" dirty="0"/>
              <a:t>(Tavşancıl ve Aslan, 2001)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876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0C04CB-C3A3-4EA7-A5CB-6C67CA1AF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9343" y="306333"/>
            <a:ext cx="8911687" cy="1280890"/>
          </a:xfrm>
        </p:spPr>
        <p:txBody>
          <a:bodyPr>
            <a:normAutofit/>
          </a:bodyPr>
          <a:lstStyle/>
          <a:p>
            <a:r>
              <a:rPr lang="tr-TR" sz="3200" dirty="0"/>
              <a:t>Kategorilerin Oluşturulması</a:t>
            </a:r>
            <a:endParaRPr lang="en-US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46865F-D0C3-4B45-A54E-46D7C5B7A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630" y="1709530"/>
            <a:ext cx="8915400" cy="3777622"/>
          </a:xfrm>
        </p:spPr>
        <p:txBody>
          <a:bodyPr/>
          <a:lstStyle/>
          <a:p>
            <a:r>
              <a:rPr lang="tr-TR" dirty="0"/>
              <a:t>Bu adım, araştırma sorusunun sistematik bir analiz yöntemine dönüşmesindeki en önemli adımıdır (Gökçe, 2006).</a:t>
            </a:r>
          </a:p>
          <a:p>
            <a:r>
              <a:rPr lang="tr-TR" dirty="0"/>
              <a:t>Kategori oluşturulurken dikkat edilecek noktalar (</a:t>
            </a:r>
            <a:r>
              <a:rPr lang="tr-TR" dirty="0" err="1"/>
              <a:t>Holsti</a:t>
            </a:r>
            <a:r>
              <a:rPr lang="tr-TR" dirty="0"/>
              <a:t>, 1969)</a:t>
            </a:r>
          </a:p>
          <a:p>
            <a:pPr lvl="1"/>
            <a:r>
              <a:rPr lang="tr-TR" dirty="0"/>
              <a:t>Homojen</a:t>
            </a:r>
          </a:p>
          <a:p>
            <a:pPr lvl="1"/>
            <a:r>
              <a:rPr lang="tr-TR" dirty="0"/>
              <a:t>Ayırt edici ve farklılaştırıcı</a:t>
            </a:r>
          </a:p>
          <a:p>
            <a:pPr lvl="1"/>
            <a:r>
              <a:rPr lang="tr-TR" dirty="0"/>
              <a:t>Bütünsel, kapsamlı</a:t>
            </a:r>
          </a:p>
          <a:p>
            <a:pPr lvl="1"/>
            <a:r>
              <a:rPr lang="tr-TR" dirty="0"/>
              <a:t>Nesnel</a:t>
            </a:r>
          </a:p>
          <a:p>
            <a:pPr lvl="1"/>
            <a:r>
              <a:rPr lang="tr-TR" dirty="0"/>
              <a:t>Araştırma amacına uygun ve anlamlı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140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68C211D-A732-4166-AC98-DB94C529D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Geçerlik ve Güvenirlik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F72048-738D-4536-B17A-C9430C4A5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İçerik analizinde güvenirlik özellikle kodlama işlemine bağlıdır. Kategori belirleme süreci titizlikle yürütüldüğü takdirde güvenirliği yüksek bir çalışma yapma ihtimali de oldukça yüksektir.</a:t>
            </a:r>
          </a:p>
          <a:p>
            <a:r>
              <a:rPr lang="tr-TR" sz="2400" dirty="0"/>
              <a:t>İki biçimde kontrolü mümkün olabilir;</a:t>
            </a:r>
          </a:p>
          <a:p>
            <a:r>
              <a:rPr lang="tr-TR" sz="2400" dirty="0" err="1"/>
              <a:t>Kodlayıcılar</a:t>
            </a:r>
            <a:r>
              <a:rPr lang="tr-TR" sz="2400" dirty="0"/>
              <a:t> arası ve zaman açısından güvenirlik </a:t>
            </a:r>
          </a:p>
          <a:p>
            <a:pPr marL="0" indent="0" algn="r">
              <a:buNone/>
            </a:pPr>
            <a:r>
              <a:rPr lang="tr-TR" sz="2400" dirty="0"/>
              <a:t>(Tavşancıl ve Aslan, 2001)</a:t>
            </a:r>
          </a:p>
          <a:p>
            <a:pPr marL="0" indent="0">
              <a:buNone/>
            </a:pPr>
            <a:r>
              <a:rPr lang="tr-TR" sz="24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04497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</TotalTime>
  <Words>727</Words>
  <Application>Microsoft Office PowerPoint</Application>
  <PresentationFormat>Geniş ekran</PresentationFormat>
  <Paragraphs>72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Duman</vt:lpstr>
      <vt:lpstr>İçerik Analizi</vt:lpstr>
      <vt:lpstr>Kavramlar</vt:lpstr>
      <vt:lpstr>Türler</vt:lpstr>
      <vt:lpstr>Nitel İçerik Analizi </vt:lpstr>
      <vt:lpstr>Nicel İçerik Analizi</vt:lpstr>
      <vt:lpstr>İçerik Analizinin Uygulanması</vt:lpstr>
      <vt:lpstr>PowerPoint Sunusu</vt:lpstr>
      <vt:lpstr>Kategorilerin Oluşturulması</vt:lpstr>
      <vt:lpstr>Geçerlik ve Güvenirlik</vt:lpstr>
      <vt:lpstr>PowerPoint Sunusu</vt:lpstr>
      <vt:lpstr>Avantajları (Weber, 1989)</vt:lpstr>
      <vt:lpstr>Dezavantajları (Weber, 1989)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Bilim, Bilim Felsefesi, Bilimsel Araştırma ve Paradigmaları, Pozitivist Paradigma, Postpozitivist Paradigma</dc:title>
  <dc:creator>noname</dc:creator>
  <cp:lastModifiedBy>noname</cp:lastModifiedBy>
  <cp:revision>10</cp:revision>
  <dcterms:created xsi:type="dcterms:W3CDTF">2018-02-06T08:59:46Z</dcterms:created>
  <dcterms:modified xsi:type="dcterms:W3CDTF">2018-02-06T09:49:23Z</dcterms:modified>
</cp:coreProperties>
</file>