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7" r:id="rId1"/>
  </p:sldMasterIdLst>
  <p:sldIdLst>
    <p:sldId id="280" r:id="rId2"/>
    <p:sldId id="266" r:id="rId3"/>
    <p:sldId id="269" r:id="rId4"/>
    <p:sldId id="270" r:id="rId5"/>
    <p:sldId id="272" r:id="rId6"/>
    <p:sldId id="276" r:id="rId7"/>
    <p:sldId id="279" r:id="rId8"/>
    <p:sldId id="278" r:id="rId9"/>
    <p:sldId id="28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876651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910267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0111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1608567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151422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76546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685208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45892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116564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0C2BF1-A6D1-4FDE-ACDB-1EF203CAD6C3}"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599368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77263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0C2BF1-A6D1-4FDE-ACDB-1EF203CAD6C3}" type="datetimeFigureOut">
              <a:rPr lang="tr-TR" smtClean="0"/>
              <a:t>02.08.2018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99810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0C2BF1-A6D1-4FDE-ACDB-1EF203CAD6C3}" type="datetimeFigureOut">
              <a:rPr lang="tr-TR" smtClean="0"/>
              <a:t>02.08.2018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333113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0C2BF1-A6D1-4FDE-ACDB-1EF203CAD6C3}" type="datetimeFigureOut">
              <a:rPr lang="tr-TR" smtClean="0"/>
              <a:t>02.08.2018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65406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582408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0C2BF1-A6D1-4FDE-ACDB-1EF203CAD6C3}"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39BCFA7-F54C-49BC-AC90-3A3D0A23CB84}" type="slidenum">
              <a:rPr lang="tr-TR" smtClean="0"/>
              <a:t>‹#›</a:t>
            </a:fld>
            <a:endParaRPr lang="tr-TR"/>
          </a:p>
        </p:txBody>
      </p:sp>
    </p:spTree>
    <p:extLst>
      <p:ext uri="{BB962C8B-B14F-4D97-AF65-F5344CB8AC3E}">
        <p14:creationId xmlns:p14="http://schemas.microsoft.com/office/powerpoint/2010/main" val="153949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70C2BF1-A6D1-4FDE-ACDB-1EF203CAD6C3}" type="datetimeFigureOut">
              <a:rPr lang="tr-TR" smtClean="0"/>
              <a:t>02.08.2018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39BCFA7-F54C-49BC-AC90-3A3D0A23CB84}" type="slidenum">
              <a:rPr lang="tr-TR" smtClean="0"/>
              <a:t>‹#›</a:t>
            </a:fld>
            <a:endParaRPr lang="tr-TR"/>
          </a:p>
        </p:txBody>
      </p:sp>
    </p:spTree>
    <p:extLst>
      <p:ext uri="{BB962C8B-B14F-4D97-AF65-F5344CB8AC3E}">
        <p14:creationId xmlns:p14="http://schemas.microsoft.com/office/powerpoint/2010/main" val="3094044798"/>
      </p:ext>
    </p:extLst>
  </p:cSld>
  <p:clrMap bg1="lt1" tx1="dk1" bg2="lt2" tx2="dk2" accent1="accent1" accent2="accent2" accent3="accent3" accent4="accent4" accent5="accent5" accent6="accent6" hlink="hlink" folHlink="folHlink"/>
  <p:sldLayoutIdLst>
    <p:sldLayoutId id="2147483828" r:id="rId1"/>
    <p:sldLayoutId id="2147483829" r:id="rId2"/>
    <p:sldLayoutId id="2147483830" r:id="rId3"/>
    <p:sldLayoutId id="2147483831" r:id="rId4"/>
    <p:sldLayoutId id="2147483832" r:id="rId5"/>
    <p:sldLayoutId id="2147483833" r:id="rId6"/>
    <p:sldLayoutId id="2147483834" r:id="rId7"/>
    <p:sldLayoutId id="2147483835" r:id="rId8"/>
    <p:sldLayoutId id="2147483836" r:id="rId9"/>
    <p:sldLayoutId id="2147483837" r:id="rId10"/>
    <p:sldLayoutId id="2147483838" r:id="rId11"/>
    <p:sldLayoutId id="2147483839" r:id="rId12"/>
    <p:sldLayoutId id="2147483840" r:id="rId13"/>
    <p:sldLayoutId id="2147483841" r:id="rId14"/>
    <p:sldLayoutId id="2147483842" r:id="rId15"/>
    <p:sldLayoutId id="214748384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p:cNvSpPr txBox="1"/>
          <p:nvPr/>
        </p:nvSpPr>
        <p:spPr>
          <a:xfrm>
            <a:off x="368547" y="1987714"/>
            <a:ext cx="11022893"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tr-TR" sz="4000" b="0" i="0" u="none" strike="noStrike" kern="1200" cap="none" spc="0" normalizeH="0" baseline="0" noProof="0" dirty="0" smtClean="0">
                <a:ln>
                  <a:noFill/>
                </a:ln>
                <a:solidFill>
                  <a:prstClr val="black"/>
                </a:solidFill>
                <a:effectLst/>
                <a:uLnTx/>
                <a:uFillTx/>
                <a:latin typeface="Century Gothic" panose="020B0502020202020204"/>
                <a:ea typeface="+mn-ea"/>
                <a:cs typeface="+mn-cs"/>
              </a:rPr>
              <a:t>ARAŞTIRMA-NİTEL </a:t>
            </a:r>
            <a:r>
              <a:rPr kumimoji="0" lang="en-US" sz="4000" b="0" i="0" u="none" strike="noStrike" kern="1200" cap="none" spc="0" normalizeH="0" baseline="0" noProof="0" dirty="0">
                <a:ln>
                  <a:noFill/>
                </a:ln>
                <a:solidFill>
                  <a:prstClr val="black"/>
                </a:solidFill>
                <a:effectLst/>
                <a:uLnTx/>
                <a:uFillTx/>
                <a:latin typeface="Century Gothic" panose="020B0502020202020204"/>
                <a:ea typeface="+mn-ea"/>
                <a:cs typeface="+mn-cs"/>
              </a:rPr>
              <a:t>ARAŞTIRMA </a:t>
            </a:r>
            <a:endParaRPr kumimoji="0" lang="tr-TR" sz="4000" b="0" i="0" u="none" strike="noStrike" kern="1200" cap="none" spc="0" normalizeH="0" baseline="0" noProof="0" dirty="0">
              <a:ln>
                <a:noFill/>
              </a:ln>
              <a:solidFill>
                <a:prstClr val="black"/>
              </a:solidFill>
              <a:effectLst/>
              <a:uLnTx/>
              <a:uFillTx/>
              <a:latin typeface="Century Gothic" panose="020B050202020202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black"/>
                </a:solidFill>
                <a:effectLst/>
                <a:uLnTx/>
                <a:uFillTx/>
                <a:latin typeface="Century Gothic" panose="020B0502020202020204"/>
                <a:ea typeface="+mn-ea"/>
                <a:cs typeface="+mn-cs"/>
              </a:rPr>
              <a:t>HAYRİYE ERBAŞ</a:t>
            </a:r>
          </a:p>
        </p:txBody>
      </p:sp>
    </p:spTree>
    <p:extLst>
      <p:ext uri="{BB962C8B-B14F-4D97-AF65-F5344CB8AC3E}">
        <p14:creationId xmlns:p14="http://schemas.microsoft.com/office/powerpoint/2010/main" val="3870596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94432" y="3122414"/>
            <a:ext cx="6691939" cy="923330"/>
          </a:xfrm>
          <a:prstGeom prst="rect">
            <a:avLst/>
          </a:prstGeom>
        </p:spPr>
        <p:txBody>
          <a:bodyPr wrap="square">
            <a:spAutoFit/>
          </a:bodyPr>
          <a:lstStyle/>
          <a:p>
            <a:r>
              <a:rPr lang="tr-TR" sz="5400" dirty="0" smtClean="0"/>
              <a:t>ARAŞTIRMA SÜRECİ</a:t>
            </a:r>
            <a:endParaRPr lang="tr-TR" sz="5400" dirty="0"/>
          </a:p>
        </p:txBody>
      </p:sp>
    </p:spTree>
    <p:extLst>
      <p:ext uri="{BB962C8B-B14F-4D97-AF65-F5344CB8AC3E}">
        <p14:creationId xmlns:p14="http://schemas.microsoft.com/office/powerpoint/2010/main" val="25335519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İnceleme-Araştırma Konusunu Belirleme</a:t>
            </a:r>
            <a:endParaRPr lang="tr-TR" dirty="0"/>
          </a:p>
        </p:txBody>
      </p:sp>
      <p:sp>
        <p:nvSpPr>
          <p:cNvPr id="3" name="İçerik Yer Tutucusu 2"/>
          <p:cNvSpPr>
            <a:spLocks noGrp="1"/>
          </p:cNvSpPr>
          <p:nvPr>
            <p:ph idx="1"/>
          </p:nvPr>
        </p:nvSpPr>
        <p:spPr/>
        <p:txBody>
          <a:bodyPr/>
          <a:lstStyle/>
          <a:p>
            <a:r>
              <a:rPr lang="tr-TR" dirty="0" smtClean="0"/>
              <a:t>Konu ve konuya ilişkin araştırma tipini belirleme araştırma yapmanın amacına göre değişir.</a:t>
            </a:r>
          </a:p>
          <a:p>
            <a:r>
              <a:rPr lang="tr-TR" dirty="0" smtClean="0"/>
              <a:t>Sorun yoksa araştırma da yoktur sözü tam da araştırmaya yüklenen anlamla ilgilidir. Sorun yok ancak salt betimleme ile yapılan araştırmalar da değerlidir ve önemlidir. </a:t>
            </a:r>
            <a:endParaRPr lang="tr-TR" dirty="0"/>
          </a:p>
          <a:p>
            <a:r>
              <a:rPr lang="tr-TR" dirty="0" smtClean="0"/>
              <a:t>Belli bir sorunsal ile yola çıkıp araştırma alanını doğru belirleyebilme özellikle açıklayıcı ve </a:t>
            </a:r>
            <a:r>
              <a:rPr lang="tr-TR" dirty="0" err="1" smtClean="0"/>
              <a:t>açımlayıcı</a:t>
            </a:r>
            <a:r>
              <a:rPr lang="tr-TR" dirty="0" smtClean="0"/>
              <a:t> araştırmayı gerektirir. </a:t>
            </a:r>
          </a:p>
        </p:txBody>
      </p:sp>
    </p:spTree>
    <p:extLst>
      <p:ext uri="{BB962C8B-B14F-4D97-AF65-F5344CB8AC3E}">
        <p14:creationId xmlns:p14="http://schemas.microsoft.com/office/powerpoint/2010/main" val="420003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Alanı ya da Kişileri Belirleme</a:t>
            </a:r>
            <a:endParaRPr lang="tr-TR" dirty="0"/>
          </a:p>
        </p:txBody>
      </p:sp>
      <p:sp>
        <p:nvSpPr>
          <p:cNvPr id="3" name="İçerik Yer Tutucusu 2"/>
          <p:cNvSpPr>
            <a:spLocks noGrp="1"/>
          </p:cNvSpPr>
          <p:nvPr>
            <p:ph idx="1"/>
          </p:nvPr>
        </p:nvSpPr>
        <p:spPr/>
        <p:txBody>
          <a:bodyPr/>
          <a:lstStyle/>
          <a:p>
            <a:r>
              <a:rPr lang="tr-TR" dirty="0" smtClean="0"/>
              <a:t>Araştırma alanını belirlerken örneklem seçimi önemlidir. Bu ölçüt nicel araştırmalar için daha da önemli olsa da nitel araştırmalar için de geçerlidir.</a:t>
            </a:r>
          </a:p>
          <a:p>
            <a:r>
              <a:rPr lang="tr-TR" dirty="0" smtClean="0"/>
              <a:t>Diğer nitel araştırmalar için seçilecek kişilerin sayısı ve kimlerin neden seçildiği önemlidir. Biyografi için görüşülecek kişinin doğru seçilmesi de önemlidir. Örnek olay için ise seçilecek örneğin ne olduğu anlamlıdır. Bu anlamda araştırmada kaynak kişiler ya da olayların doğru seçilmesi araştırmanın önemini arttırmaktadır.   </a:t>
            </a:r>
            <a:endParaRPr lang="tr-TR" dirty="0"/>
          </a:p>
        </p:txBody>
      </p:sp>
    </p:spTree>
    <p:extLst>
      <p:ext uri="{BB962C8B-B14F-4D97-AF65-F5344CB8AC3E}">
        <p14:creationId xmlns:p14="http://schemas.microsoft.com/office/powerpoint/2010/main" val="2490897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Alanda Olma/Alana Giriş</a:t>
            </a:r>
            <a:endParaRPr lang="tr-TR" dirty="0"/>
          </a:p>
        </p:txBody>
      </p:sp>
      <p:sp>
        <p:nvSpPr>
          <p:cNvPr id="3" name="İçerik Yer Tutucusu 2"/>
          <p:cNvSpPr>
            <a:spLocks noGrp="1"/>
          </p:cNvSpPr>
          <p:nvPr>
            <p:ph idx="1"/>
          </p:nvPr>
        </p:nvSpPr>
        <p:spPr/>
        <p:txBody>
          <a:bodyPr/>
          <a:lstStyle/>
          <a:p>
            <a:r>
              <a:rPr lang="tr-TR" dirty="0"/>
              <a:t>Alanda gözlem yapabilmek için öncelikle insanların sizi kabul edebilmelerinin koşullarını oluşturmanız gerekmektedir. Bildiğiniz ortamlarda araştırma yaparken çok sorun çıkmasa da özellikle yabancı olduğunuz bir alanda ve özellikle de iletişim ağlarının güçlü olduğu küçük gruplarda ya da mekanlarda bu önemli bir sorun olabilir. Bu sorunu aşmak için çabalamanız ve insanların güvenin kazanmanız son derece önemlidir. </a:t>
            </a:r>
          </a:p>
          <a:p>
            <a:endParaRPr lang="tr-TR" dirty="0"/>
          </a:p>
        </p:txBody>
      </p:sp>
    </p:spTree>
    <p:extLst>
      <p:ext uri="{BB962C8B-B14F-4D97-AF65-F5344CB8AC3E}">
        <p14:creationId xmlns:p14="http://schemas.microsoft.com/office/powerpoint/2010/main" val="2328900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8970" y="3244334"/>
            <a:ext cx="7755874" cy="2123658"/>
          </a:xfrm>
          <a:prstGeom prst="rect">
            <a:avLst/>
          </a:prstGeom>
        </p:spPr>
        <p:txBody>
          <a:bodyPr wrap="square">
            <a:spAutoFit/>
          </a:bodyPr>
          <a:lstStyle/>
          <a:p>
            <a:r>
              <a:rPr lang="tr-TR" sz="4400" dirty="0" smtClean="0"/>
              <a:t>Farklı alan deneyimleri okumaları</a:t>
            </a:r>
          </a:p>
          <a:p>
            <a:endParaRPr lang="tr-TR" sz="4400" dirty="0"/>
          </a:p>
        </p:txBody>
      </p:sp>
    </p:spTree>
    <p:extLst>
      <p:ext uri="{BB962C8B-B14F-4D97-AF65-F5344CB8AC3E}">
        <p14:creationId xmlns:p14="http://schemas.microsoft.com/office/powerpoint/2010/main" val="2264080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 Süreci</a:t>
            </a:r>
            <a:endParaRPr lang="tr-TR" dirty="0"/>
          </a:p>
        </p:txBody>
      </p:sp>
      <p:sp>
        <p:nvSpPr>
          <p:cNvPr id="4" name="Altbilgi Yer Tutucusu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tr-TR" sz="900" b="0" i="0" u="none" strike="noStrike" kern="1200" cap="none" spc="0" normalizeH="0" baseline="0" noProof="0" dirty="0">
              <a:ln>
                <a:noFill/>
              </a:ln>
              <a:solidFill>
                <a:prstClr val="black">
                  <a:tint val="75000"/>
                </a:prstClr>
              </a:solidFill>
              <a:effectLst/>
              <a:uLnTx/>
              <a:uFillTx/>
              <a:latin typeface="Century Gothic" panose="020B0502020202020204"/>
              <a:ea typeface="+mn-ea"/>
              <a:cs typeface="+mn-cs"/>
            </a:endParaRPr>
          </a:p>
        </p:txBody>
      </p:sp>
      <p:sp>
        <p:nvSpPr>
          <p:cNvPr id="5" name="Slayt Numarası Yer Tutucusu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endParaRPr kumimoji="0" lang="tr-TR" sz="2000" b="0" i="0" u="none" strike="noStrike" kern="1200" cap="none" spc="0" normalizeH="0" baseline="0" noProof="0" dirty="0">
              <a:ln>
                <a:noFill/>
              </a:ln>
              <a:solidFill>
                <a:srgbClr val="FEFFFF"/>
              </a:solidFill>
              <a:effectLst/>
              <a:uLnTx/>
              <a:uFillTx/>
              <a:latin typeface="Century Gothic" panose="020B0502020202020204"/>
              <a:ea typeface="+mn-ea"/>
              <a:cs typeface="+mn-cs"/>
            </a:endParaRPr>
          </a:p>
        </p:txBody>
      </p:sp>
      <p:sp>
        <p:nvSpPr>
          <p:cNvPr id="6" name="Dikdörtgen 5"/>
          <p:cNvSpPr/>
          <p:nvPr/>
        </p:nvSpPr>
        <p:spPr>
          <a:xfrm>
            <a:off x="4739194" y="1853486"/>
            <a:ext cx="2066422"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Konu Seçimi</a:t>
            </a:r>
          </a:p>
        </p:txBody>
      </p:sp>
      <p:sp>
        <p:nvSpPr>
          <p:cNvPr id="7" name="Rectangle 9"/>
          <p:cNvSpPr>
            <a:spLocks noChangeArrowheads="1"/>
          </p:cNvSpPr>
          <p:nvPr/>
        </p:nvSpPr>
        <p:spPr bwMode="auto">
          <a:xfrm>
            <a:off x="7464152" y="2649111"/>
            <a:ext cx="1872208" cy="792733"/>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Sorun/Problem</a:t>
            </a:r>
          </a:p>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Araştırma Sorusu</a:t>
            </a:r>
          </a:p>
        </p:txBody>
      </p:sp>
      <p:sp>
        <p:nvSpPr>
          <p:cNvPr id="8" name="Dikdörtgen 7"/>
          <p:cNvSpPr/>
          <p:nvPr/>
        </p:nvSpPr>
        <p:spPr>
          <a:xfrm>
            <a:off x="7464153" y="4005065"/>
            <a:ext cx="2016223" cy="86409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Araştırma</a:t>
            </a:r>
            <a:r>
              <a:rPr kumimoji="0" lang="tr-TR" altLang="tr-TR" sz="1800" b="0"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 </a:t>
            </a:r>
            <a:r>
              <a:rPr kumimoji="0" lang="tr-TR" altLang="tr-TR" sz="18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Calibri" panose="020F0502020204030204" pitchFamily="34" charset="0"/>
              </a:rPr>
              <a:t>Araştırma</a:t>
            </a: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Tipleri ve Teknikleri</a:t>
            </a:r>
          </a:p>
        </p:txBody>
      </p:sp>
      <p:sp>
        <p:nvSpPr>
          <p:cNvPr id="9" name="Dikdörtgen 8"/>
          <p:cNvSpPr/>
          <p:nvPr/>
        </p:nvSpPr>
        <p:spPr>
          <a:xfrm>
            <a:off x="4727848" y="5301208"/>
            <a:ext cx="2592289" cy="79208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Bilgi Toplama</a:t>
            </a:r>
          </a:p>
        </p:txBody>
      </p:sp>
      <p:sp>
        <p:nvSpPr>
          <p:cNvPr id="10" name="Rectangle 8"/>
          <p:cNvSpPr>
            <a:spLocks noChangeArrowheads="1"/>
          </p:cNvSpPr>
          <p:nvPr/>
        </p:nvSpPr>
        <p:spPr bwMode="auto">
          <a:xfrm>
            <a:off x="2454554" y="4583484"/>
            <a:ext cx="1913255" cy="717724"/>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Analiz</a:t>
            </a:r>
          </a:p>
        </p:txBody>
      </p:sp>
      <p:sp>
        <p:nvSpPr>
          <p:cNvPr id="11" name="Dikdörtgen 10"/>
          <p:cNvSpPr/>
          <p:nvPr/>
        </p:nvSpPr>
        <p:spPr>
          <a:xfrm>
            <a:off x="2454555" y="3244331"/>
            <a:ext cx="1913253" cy="369332"/>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a:spAutoFit/>
          </a:body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Yorumlama</a:t>
            </a:r>
          </a:p>
        </p:txBody>
      </p:sp>
      <p:sp>
        <p:nvSpPr>
          <p:cNvPr id="12" name="Rectangle 6"/>
          <p:cNvSpPr>
            <a:spLocks noChangeArrowheads="1"/>
          </p:cNvSpPr>
          <p:nvPr/>
        </p:nvSpPr>
        <p:spPr bwMode="auto">
          <a:xfrm>
            <a:off x="2454553" y="2455154"/>
            <a:ext cx="1923676" cy="50405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w="9525">
            <a:solidFill>
              <a:schemeClr val="tx1"/>
            </a:solidFill>
            <a:miter lim="800000"/>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kumimoji="0" lang="tr-TR" altLang="tr-TR"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Rapor Yazma</a:t>
            </a:r>
          </a:p>
        </p:txBody>
      </p:sp>
      <p:cxnSp>
        <p:nvCxnSpPr>
          <p:cNvPr id="19" name="Düz Ok Bağlayıcısı 18"/>
          <p:cNvCxnSpPr/>
          <p:nvPr/>
        </p:nvCxnSpPr>
        <p:spPr>
          <a:xfrm flipH="1">
            <a:off x="7680176" y="5157192"/>
            <a:ext cx="432048" cy="360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Düz Ok Bağlayıcısı 21"/>
          <p:cNvCxnSpPr/>
          <p:nvPr/>
        </p:nvCxnSpPr>
        <p:spPr>
          <a:xfrm flipV="1">
            <a:off x="7905742" y="5301208"/>
            <a:ext cx="494514" cy="50405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Düz Ok Bağlayıcısı 23"/>
          <p:cNvCxnSpPr/>
          <p:nvPr/>
        </p:nvCxnSpPr>
        <p:spPr>
          <a:xfrm>
            <a:off x="8400256" y="3613664"/>
            <a:ext cx="0" cy="31939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Düz Ok Bağlayıcısı 25"/>
          <p:cNvCxnSpPr/>
          <p:nvPr/>
        </p:nvCxnSpPr>
        <p:spPr>
          <a:xfrm>
            <a:off x="6960096" y="2222818"/>
            <a:ext cx="576064" cy="232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Düz Ok Bağlayıcısı 27"/>
          <p:cNvCxnSpPr/>
          <p:nvPr/>
        </p:nvCxnSpPr>
        <p:spPr>
          <a:xfrm flipH="1" flipV="1">
            <a:off x="4079776" y="5517232"/>
            <a:ext cx="432048" cy="2880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Düz Ok Bağlayıcısı 30"/>
          <p:cNvCxnSpPr/>
          <p:nvPr/>
        </p:nvCxnSpPr>
        <p:spPr>
          <a:xfrm flipH="1" flipV="1">
            <a:off x="3287688" y="3861048"/>
            <a:ext cx="144016" cy="4320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Düz Ok Bağlayıcısı 34"/>
          <p:cNvCxnSpPr/>
          <p:nvPr/>
        </p:nvCxnSpPr>
        <p:spPr>
          <a:xfrm flipV="1">
            <a:off x="3287688" y="2959211"/>
            <a:ext cx="0" cy="28512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862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Yöntem Bölümü</a:t>
            </a:r>
            <a:endParaRPr lang="tr-TR" dirty="0"/>
          </a:p>
        </p:txBody>
      </p:sp>
      <p:sp>
        <p:nvSpPr>
          <p:cNvPr id="3" name="İçerik Yer Tutucusu 2"/>
          <p:cNvSpPr>
            <a:spLocks noGrp="1"/>
          </p:cNvSpPr>
          <p:nvPr>
            <p:ph idx="1"/>
          </p:nvPr>
        </p:nvSpPr>
        <p:spPr/>
        <p:txBody>
          <a:bodyPr/>
          <a:lstStyle/>
          <a:p>
            <a:r>
              <a:rPr lang="tr-TR" dirty="0"/>
              <a:t>Yöntem başlığı şunları içerecektir:</a:t>
            </a:r>
          </a:p>
          <a:p>
            <a:r>
              <a:rPr lang="tr-TR" dirty="0"/>
              <a:t>Ontolojik – epistemolojik temeller</a:t>
            </a:r>
          </a:p>
          <a:p>
            <a:r>
              <a:rPr lang="tr-TR" dirty="0"/>
              <a:t>Araştırma Tipleri</a:t>
            </a:r>
          </a:p>
          <a:p>
            <a:r>
              <a:rPr lang="tr-TR" dirty="0"/>
              <a:t>Nicel – Nitel</a:t>
            </a:r>
          </a:p>
          <a:p>
            <a:r>
              <a:rPr lang="tr-TR" dirty="0"/>
              <a:t>Betimleyici, Açıklayıcı, Keşfedici, </a:t>
            </a:r>
          </a:p>
          <a:p>
            <a:r>
              <a:rPr lang="tr-TR" dirty="0"/>
              <a:t>Nitel araştırma türü (</a:t>
            </a:r>
            <a:r>
              <a:rPr lang="tr-TR" dirty="0" err="1"/>
              <a:t>Creswell</a:t>
            </a:r>
            <a:r>
              <a:rPr lang="tr-TR" dirty="0"/>
              <a:t> beş nitel gelenek)</a:t>
            </a:r>
          </a:p>
          <a:p>
            <a:r>
              <a:rPr lang="tr-TR" dirty="0"/>
              <a:t>Araştırma Tekniği (Veri toplama)</a:t>
            </a:r>
          </a:p>
          <a:p>
            <a:r>
              <a:rPr lang="tr-TR" dirty="0"/>
              <a:t>Evren ve Örneklem</a:t>
            </a:r>
          </a:p>
          <a:p>
            <a:endParaRPr lang="tr-TR" dirty="0"/>
          </a:p>
        </p:txBody>
      </p:sp>
    </p:spTree>
    <p:extLst>
      <p:ext uri="{BB962C8B-B14F-4D97-AF65-F5344CB8AC3E}">
        <p14:creationId xmlns:p14="http://schemas.microsoft.com/office/powerpoint/2010/main" val="2455223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err="1"/>
              <a:t>Punch</a:t>
            </a:r>
            <a:r>
              <a:rPr lang="tr-TR" dirty="0"/>
              <a:t>, K. F. (2016). Sosyal Araştırmalara Giriş: Nicel ve Nitel Yaklaşımlar. (çev. D. Bayrak, H. B. Arslan ve Z. Akyüz). Z. Etöz (çeviri editörü  Ankara: Siyasal Kitabevi.</a:t>
            </a:r>
          </a:p>
          <a:p>
            <a:r>
              <a:rPr lang="tr-TR" dirty="0" err="1"/>
              <a:t>Neuman</a:t>
            </a:r>
            <a:r>
              <a:rPr lang="tr-TR" dirty="0"/>
              <a:t>, W. L. (2006). Toplumsal Araştırma Yöntemleri: Nitel ve Nicel Yaklaşımlar. (çev. S. Özge). Ankara: Yayın Odası.</a:t>
            </a:r>
          </a:p>
          <a:p>
            <a:r>
              <a:rPr lang="tr-TR" dirty="0" err="1"/>
              <a:t>Neuman</a:t>
            </a:r>
            <a:r>
              <a:rPr lang="tr-TR" dirty="0"/>
              <a:t>, W. L. (2006). Toplumsal Araştırma Yöntemleri: Nitel ve Nicel Yaklaşımlar. (çev. S. Özge). </a:t>
            </a:r>
            <a:r>
              <a:rPr lang="tr-TR"/>
              <a:t>Ankara: Yayın Odası.</a:t>
            </a:r>
          </a:p>
          <a:p>
            <a:endParaRPr lang="tr-TR" dirty="0"/>
          </a:p>
        </p:txBody>
      </p:sp>
    </p:spTree>
    <p:extLst>
      <p:ext uri="{BB962C8B-B14F-4D97-AF65-F5344CB8AC3E}">
        <p14:creationId xmlns:p14="http://schemas.microsoft.com/office/powerpoint/2010/main" val="19631898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186</TotalTime>
  <Words>368</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Century Gothic</vt:lpstr>
      <vt:lpstr>Wingdings 3</vt:lpstr>
      <vt:lpstr>Duman</vt:lpstr>
      <vt:lpstr>PowerPoint Sunusu</vt:lpstr>
      <vt:lpstr>PowerPoint Sunusu</vt:lpstr>
      <vt:lpstr>İnceleme-Araştırma Konusunu Belirleme</vt:lpstr>
      <vt:lpstr>Alanı ya da Kişileri Belirleme</vt:lpstr>
      <vt:lpstr>Alanda Olma/Alana Giriş</vt:lpstr>
      <vt:lpstr>PowerPoint Sunusu</vt:lpstr>
      <vt:lpstr>Araştırma Süreci</vt:lpstr>
      <vt:lpstr>Yöntem Bölümü</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ARAŞTIRMA</dc:title>
  <dc:creator>Kullanıcı</dc:creator>
  <cp:lastModifiedBy>Kullanıcı</cp:lastModifiedBy>
  <cp:revision>32</cp:revision>
  <dcterms:created xsi:type="dcterms:W3CDTF">2018-07-16T10:07:16Z</dcterms:created>
  <dcterms:modified xsi:type="dcterms:W3CDTF">2018-08-02T07:35:22Z</dcterms:modified>
</cp:coreProperties>
</file>