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4" r:id="rId4"/>
    <p:sldId id="292" r:id="rId5"/>
    <p:sldId id="295" r:id="rId6"/>
    <p:sldId id="29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51164" y="1122363"/>
            <a:ext cx="10972800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12.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826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BÜYÜK TAŞIYICILI GENLİK MODÜLASYONU</a:t>
            </a:r>
          </a:p>
          <a:p>
            <a:pPr>
              <a:buNone/>
            </a:pPr>
            <a:r>
              <a:rPr lang="tr-TR" dirty="0" smtClean="0"/>
              <a:t>Burada modülasyonlu işaret, çift yan bant modülasyonlu işaret </a:t>
            </a:r>
            <a:r>
              <a:rPr lang="tr-TR" dirty="0" smtClean="0"/>
              <a:t>ile</a:t>
            </a:r>
          </a:p>
          <a:p>
            <a:pPr>
              <a:buNone/>
            </a:pPr>
            <a:r>
              <a:rPr lang="tr-TR" dirty="0" smtClean="0"/>
              <a:t>taşıyıcının </a:t>
            </a:r>
            <a:r>
              <a:rPr lang="tr-TR" dirty="0" smtClean="0"/>
              <a:t>toplanmasıyla elde edilir. Matematiksel </a:t>
            </a:r>
            <a:r>
              <a:rPr lang="tr-TR" dirty="0" smtClean="0"/>
              <a:t>ifadesi şöyledir:</a:t>
            </a:r>
          </a:p>
          <a:p>
            <a:pPr>
              <a:buNone/>
            </a:pPr>
            <a:r>
              <a:rPr lang="az-Cyrl-AZ" dirty="0" smtClean="0"/>
              <a:t>ф</a:t>
            </a:r>
            <a:r>
              <a:rPr lang="tr-TR" dirty="0" smtClean="0"/>
              <a:t>(𝑡)=𝐴.[1+</a:t>
            </a:r>
            <a:r>
              <a:rPr lang="tr-TR" dirty="0" err="1" smtClean="0"/>
              <a:t>m.x</a:t>
            </a:r>
            <a:r>
              <a:rPr lang="tr-TR" dirty="0" smtClean="0"/>
              <a:t>(t)]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smtClean="0"/>
              <a:t>𝑡) olup burada m; modülasyon indeksidir.</a:t>
            </a:r>
          </a:p>
          <a:p>
            <a:pPr>
              <a:buNone/>
            </a:pPr>
            <a:r>
              <a:rPr lang="tr-TR" dirty="0" smtClean="0"/>
              <a:t>|m|≤1 koşulu sağlandığı sürece, 𝐴.[1+m.x(t)] genliği daima </a:t>
            </a:r>
            <a:r>
              <a:rPr lang="tr-TR" dirty="0" smtClean="0"/>
              <a:t>pozitif</a:t>
            </a:r>
          </a:p>
          <a:p>
            <a:pPr>
              <a:buNone/>
            </a:pPr>
            <a:r>
              <a:rPr lang="tr-TR" dirty="0" smtClean="0"/>
              <a:t>olacaktır</a:t>
            </a:r>
            <a:r>
              <a:rPr lang="tr-TR" dirty="0" smtClean="0"/>
              <a:t>. Böylece bu işaretin çözümü kolaylaşacaktır.</a:t>
            </a:r>
          </a:p>
          <a:p>
            <a:pPr>
              <a:buNone/>
            </a:pPr>
            <a:r>
              <a:rPr lang="tr-TR" dirty="0" smtClean="0"/>
              <a:t>Burada x(t) mesaj sinyali </a:t>
            </a:r>
            <a:r>
              <a:rPr lang="tr-TR" dirty="0" err="1" smtClean="0"/>
              <a:t>normalize</a:t>
            </a:r>
            <a:r>
              <a:rPr lang="tr-TR" dirty="0" smtClean="0"/>
              <a:t> edilmiş durumdadır.</a:t>
            </a:r>
          </a:p>
          <a:p>
            <a:pPr>
              <a:buNone/>
            </a:pPr>
            <a:r>
              <a:rPr lang="tr-TR" dirty="0" smtClean="0"/>
              <a:t>Mesaj sinyalinin </a:t>
            </a:r>
            <a:r>
              <a:rPr lang="tr-TR" dirty="0" err="1" smtClean="0"/>
              <a:t>normalize</a:t>
            </a:r>
            <a:r>
              <a:rPr lang="tr-TR" dirty="0" smtClean="0"/>
              <a:t> edilmesi, x</a:t>
            </a:r>
            <a:r>
              <a:rPr lang="tr-TR" baseline="-25000" dirty="0" smtClean="0"/>
              <a:t>𝑛</a:t>
            </a:r>
            <a:r>
              <a:rPr lang="tr-TR" dirty="0" smtClean="0"/>
              <a:t>(𝑡)=x(t)/𝑚𝑎𝑘𝑠|x(𝑡)|  </a:t>
            </a:r>
            <a:r>
              <a:rPr lang="tr-TR" dirty="0" smtClean="0"/>
              <a:t>şeklinde</a:t>
            </a:r>
          </a:p>
          <a:p>
            <a:pPr>
              <a:buNone/>
            </a:pPr>
            <a:r>
              <a:rPr lang="tr-TR" dirty="0" smtClean="0"/>
              <a:t>olmaktadır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Modülasyon indeksinin aldığı değerlere bağlı olarak elde </a:t>
            </a:r>
            <a:r>
              <a:rPr lang="tr-TR" dirty="0" smtClean="0"/>
              <a:t>edilen</a:t>
            </a:r>
          </a:p>
          <a:p>
            <a:pPr>
              <a:buNone/>
            </a:pPr>
            <a:r>
              <a:rPr lang="tr-TR" dirty="0" smtClean="0"/>
              <a:t>modülasyon </a:t>
            </a:r>
            <a:r>
              <a:rPr lang="tr-TR" dirty="0" smtClean="0"/>
              <a:t>işaretler aşağıda özetlenmiştir. 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82603"/>
          </a:xfrm>
        </p:spPr>
        <p:txBody>
          <a:bodyPr/>
          <a:lstStyle/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 smtClean="0"/>
              <a:t>Modülasyon indeksinin 1’den büyük olması durumuna aşırı </a:t>
            </a:r>
            <a:r>
              <a:rPr lang="tr-TR" dirty="0" smtClean="0"/>
              <a:t>modülasyon</a:t>
            </a:r>
          </a:p>
          <a:p>
            <a:pPr>
              <a:buNone/>
            </a:pPr>
            <a:r>
              <a:rPr lang="tr-TR" dirty="0" smtClean="0"/>
              <a:t>denir</a:t>
            </a:r>
            <a:r>
              <a:rPr lang="tr-TR" dirty="0" smtClean="0"/>
              <a:t>. Bu istenmeyen bir durumdur çünkü </a:t>
            </a:r>
            <a:r>
              <a:rPr lang="tr-TR" dirty="0" smtClean="0"/>
              <a:t>tekrar mesaj </a:t>
            </a:r>
            <a:r>
              <a:rPr lang="tr-TR" dirty="0" smtClean="0"/>
              <a:t>işaretini </a:t>
            </a:r>
            <a:r>
              <a:rPr lang="tr-TR" dirty="0" smtClean="0"/>
              <a:t>elde</a:t>
            </a:r>
          </a:p>
          <a:p>
            <a:pPr>
              <a:buNone/>
            </a:pPr>
            <a:r>
              <a:rPr lang="tr-TR" dirty="0" smtClean="0"/>
              <a:t>etmek </a:t>
            </a:r>
            <a:r>
              <a:rPr lang="tr-TR" dirty="0" smtClean="0"/>
              <a:t>zordur. 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1600" dirty="0"/>
          </a:p>
        </p:txBody>
      </p:sp>
      <p:pic>
        <p:nvPicPr>
          <p:cNvPr id="4" name="3 Resim" descr="modülasyon indek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557" y="2964874"/>
            <a:ext cx="8586473" cy="213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5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667512"/>
            <a:ext cx="10515600" cy="550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Genlik </a:t>
            </a:r>
            <a:r>
              <a:rPr lang="tr-TR" sz="4400" dirty="0" err="1" smtClean="0">
                <a:solidFill>
                  <a:srgbClr val="FF0000"/>
                </a:solidFill>
              </a:rPr>
              <a:t>Modülasyonlu</a:t>
            </a:r>
            <a:r>
              <a:rPr lang="tr-TR" sz="4400" dirty="0" smtClean="0">
                <a:solidFill>
                  <a:srgbClr val="FF0000"/>
                </a:solidFill>
              </a:rPr>
              <a:t> </a:t>
            </a:r>
            <a:r>
              <a:rPr lang="tr-TR" sz="4400" dirty="0" smtClean="0">
                <a:solidFill>
                  <a:srgbClr val="FF0000"/>
                </a:solidFill>
              </a:rPr>
              <a:t>İşaretlerin</a:t>
            </a:r>
          </a:p>
          <a:p>
            <a:pPr>
              <a:buNone/>
            </a:pPr>
            <a:r>
              <a:rPr lang="tr-TR" sz="4400" dirty="0" err="1" smtClean="0">
                <a:solidFill>
                  <a:srgbClr val="FF0000"/>
                </a:solidFill>
              </a:rPr>
              <a:t>Demodülasyonu</a:t>
            </a:r>
            <a:endParaRPr lang="tr-TR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/>
              <a:t>Aşağıda verilen devre zarf </a:t>
            </a:r>
            <a:r>
              <a:rPr lang="tr-TR" dirty="0" err="1" smtClean="0"/>
              <a:t>dedektörü</a:t>
            </a:r>
            <a:r>
              <a:rPr lang="tr-TR" dirty="0" smtClean="0"/>
              <a:t> olarak çalışmaktadır. Devrede </a:t>
            </a:r>
            <a:r>
              <a:rPr lang="tr-TR" dirty="0" smtClean="0"/>
              <a:t>bulunan</a:t>
            </a:r>
          </a:p>
          <a:p>
            <a:pPr>
              <a:buNone/>
            </a:pPr>
            <a:r>
              <a:rPr lang="tr-TR" dirty="0" smtClean="0"/>
              <a:t>diyot </a:t>
            </a:r>
            <a:r>
              <a:rPr lang="tr-TR" dirty="0" smtClean="0"/>
              <a:t>modülasyonlu işareti doğrultur, direnç ve kondansatör </a:t>
            </a:r>
            <a:r>
              <a:rPr lang="tr-TR" dirty="0" smtClean="0"/>
              <a:t>ise doğrultulmuş</a:t>
            </a:r>
          </a:p>
          <a:p>
            <a:pPr>
              <a:buNone/>
            </a:pPr>
            <a:r>
              <a:rPr lang="tr-TR" dirty="0" smtClean="0"/>
              <a:t>sinyali </a:t>
            </a:r>
            <a:r>
              <a:rPr lang="tr-TR" dirty="0" smtClean="0"/>
              <a:t>filtreleyerek mesaj sinyalinin yeniden elde edilmesini sağlar.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dirty="0" smtClean="0"/>
              <a:t>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>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</p:txBody>
      </p:sp>
      <p:pic>
        <p:nvPicPr>
          <p:cNvPr id="5" name="4 Resim" descr="5.5Asymmetric+sideband+signals+(Vestigial+sideband) - Kop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78" y="3422237"/>
            <a:ext cx="6621512" cy="17732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667512"/>
            <a:ext cx="10515600" cy="5509451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dirty="0" smtClean="0"/>
              <a:t>Aşağıdaki </a:t>
            </a:r>
            <a:r>
              <a:rPr lang="tr-TR" dirty="0" smtClean="0"/>
              <a:t>şekilde doğru seçilmemiş RC değerleri için zarf </a:t>
            </a:r>
            <a:r>
              <a:rPr lang="tr-TR" dirty="0" err="1" smtClean="0"/>
              <a:t>dedektörü</a:t>
            </a:r>
            <a:endParaRPr lang="tr-TR" dirty="0"/>
          </a:p>
          <a:p>
            <a:pPr>
              <a:buNone/>
            </a:pPr>
            <a:r>
              <a:rPr lang="tr-TR" dirty="0" smtClean="0"/>
              <a:t>çıkışı </a:t>
            </a:r>
            <a:r>
              <a:rPr lang="tr-TR" dirty="0" smtClean="0"/>
              <a:t>görülmektedir: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dirty="0" smtClean="0"/>
              <a:t>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>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</p:txBody>
      </p:sp>
      <p:pic>
        <p:nvPicPr>
          <p:cNvPr id="4" name="3 Resim" descr="dogru secilmemis rc icin zarf dedektoru ciki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591657"/>
            <a:ext cx="6737590" cy="211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8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868680"/>
            <a:ext cx="10515600" cy="5308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Zarf </a:t>
            </a:r>
            <a:r>
              <a:rPr lang="tr-TR" dirty="0" err="1" smtClean="0"/>
              <a:t>dedektöründen</a:t>
            </a:r>
            <a:r>
              <a:rPr lang="tr-TR" dirty="0" smtClean="0"/>
              <a:t> verim alınabilmesi için aşağıdaki eşitlik sağlanmalıdır:</a:t>
            </a:r>
          </a:p>
          <a:p>
            <a:r>
              <a:rPr lang="tr-TR" dirty="0" err="1" smtClean="0"/>
              <a:t>f</a:t>
            </a:r>
            <a:r>
              <a:rPr lang="tr-TR" baseline="-25000" dirty="0" err="1" smtClean="0"/>
              <a:t>M</a:t>
            </a:r>
            <a:r>
              <a:rPr lang="tr-TR" dirty="0" smtClean="0"/>
              <a:t> :mesaj sinyali frekansı</a:t>
            </a:r>
          </a:p>
          <a:p>
            <a:r>
              <a:rPr lang="tr-TR" dirty="0" err="1" smtClean="0"/>
              <a:t>f</a:t>
            </a:r>
            <a:r>
              <a:rPr lang="tr-TR" baseline="-25000" dirty="0" err="1" smtClean="0"/>
              <a:t>Ö</a:t>
            </a:r>
            <a:r>
              <a:rPr lang="tr-TR" dirty="0" smtClean="0"/>
              <a:t> :örnekleme frekansı olmak üzere;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2267" y="3120485"/>
            <a:ext cx="2767067" cy="107744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23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224</Words>
  <Application>Microsoft Office PowerPoint</Application>
  <PresentationFormat>Geniş ekran</PresentationFormat>
  <Paragraphs>79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Analog Haberleşme Dersi 12.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220</cp:revision>
  <dcterms:created xsi:type="dcterms:W3CDTF">2017-09-06T09:51:07Z</dcterms:created>
  <dcterms:modified xsi:type="dcterms:W3CDTF">2018-02-12T09:15:44Z</dcterms:modified>
</cp:coreProperties>
</file>