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69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14D78-F7E0-46B7-97B8-2D1F042D37B3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4F3A7-54B6-450F-81D7-7ADECE05CAA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4F3A7-54B6-450F-81D7-7ADECE05CAA6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19.03.2021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Bilimsel Yönetim</a:t>
            </a:r>
          </a:p>
          <a:p>
            <a:r>
              <a:rPr lang="tr-TR" dirty="0" smtClean="0"/>
              <a:t>Kuramın öncüsü </a:t>
            </a:r>
            <a:r>
              <a:rPr lang="tr-TR" dirty="0" err="1" smtClean="0"/>
              <a:t>Frederick</a:t>
            </a:r>
            <a:r>
              <a:rPr lang="tr-TR" dirty="0" smtClean="0"/>
              <a:t> Taylor. (1856-1915).</a:t>
            </a:r>
          </a:p>
          <a:p>
            <a:r>
              <a:rPr lang="tr-TR" dirty="0" smtClean="0"/>
              <a:t>Bilimsel yönetim kuramının amacı, tek tek her </a:t>
            </a:r>
            <a:r>
              <a:rPr lang="tr-TR" dirty="0" err="1" smtClean="0"/>
              <a:t>işgörenin</a:t>
            </a:r>
            <a:r>
              <a:rPr lang="tr-TR" dirty="0" smtClean="0"/>
              <a:t> performansını artırarak örgütün verimliliğini yükseltmektir.</a:t>
            </a:r>
          </a:p>
          <a:p>
            <a:r>
              <a:rPr lang="tr-TR" dirty="0" smtClean="0"/>
              <a:t>Kuram adını, Taylor’un 1911’de yayımladığı Bilimsel Yönetimin İlkeleri adlı kitabından alır.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Bilimsel Yönetim</a:t>
            </a:r>
          </a:p>
          <a:p>
            <a:r>
              <a:rPr lang="tr-TR" dirty="0" smtClean="0"/>
              <a:t>Bilimsel yönetimin basamakları:</a:t>
            </a:r>
          </a:p>
          <a:p>
            <a:pPr>
              <a:buNone/>
            </a:pPr>
            <a:r>
              <a:rPr lang="tr-TR" dirty="0" smtClean="0"/>
              <a:t>	i)İş analizi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ii</a:t>
            </a:r>
            <a:r>
              <a:rPr lang="tr-TR" dirty="0" smtClean="0"/>
              <a:t>)Araçların standartlaştırılması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iii</a:t>
            </a:r>
            <a:r>
              <a:rPr lang="tr-TR" dirty="0" smtClean="0"/>
              <a:t>)</a:t>
            </a:r>
            <a:r>
              <a:rPr lang="tr-TR" dirty="0" err="1" smtClean="0"/>
              <a:t>İşgören</a:t>
            </a:r>
            <a:r>
              <a:rPr lang="tr-TR" dirty="0" smtClean="0"/>
              <a:t> seçme ve yetiştirme</a:t>
            </a:r>
          </a:p>
          <a:p>
            <a:pPr>
              <a:buNone/>
            </a:pPr>
            <a:r>
              <a:rPr lang="tr-TR" dirty="0" smtClean="0"/>
              <a:t>	iv)Planlama ve denetim</a:t>
            </a:r>
          </a:p>
          <a:p>
            <a:pPr>
              <a:buNone/>
            </a:pPr>
            <a:r>
              <a:rPr lang="tr-TR" dirty="0" smtClean="0"/>
              <a:t>	v)Adaletli ödeme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Bilimsel Yönetim</a:t>
            </a:r>
          </a:p>
          <a:p>
            <a:r>
              <a:rPr lang="tr-TR" dirty="0" err="1" smtClean="0"/>
              <a:t>İşgörenler</a:t>
            </a:r>
            <a:r>
              <a:rPr lang="tr-TR" dirty="0" smtClean="0"/>
              <a:t>, örgütsel amaçlardan sapmayan programlanmış kişiler gibi algılanmıştır.</a:t>
            </a:r>
          </a:p>
          <a:p>
            <a:r>
              <a:rPr lang="tr-TR" dirty="0" smtClean="0"/>
              <a:t>Örgütün değişen çevreye uyumu düşünülmemiştir.</a:t>
            </a:r>
          </a:p>
          <a:p>
            <a:r>
              <a:rPr lang="tr-TR" dirty="0" smtClean="0"/>
              <a:t>Ussallığa değer veren, ekonomik özendiricilere çok güvenen bir kuramdır.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Bürokrasi</a:t>
            </a:r>
          </a:p>
          <a:p>
            <a:r>
              <a:rPr lang="tr-TR" dirty="0" smtClean="0"/>
              <a:t>Öncüsü </a:t>
            </a:r>
            <a:r>
              <a:rPr lang="tr-TR" dirty="0" err="1" smtClean="0"/>
              <a:t>Max</a:t>
            </a:r>
            <a:r>
              <a:rPr lang="tr-TR" dirty="0" smtClean="0"/>
              <a:t> </a:t>
            </a:r>
            <a:r>
              <a:rPr lang="tr-TR" dirty="0" err="1" smtClean="0"/>
              <a:t>Weber</a:t>
            </a:r>
            <a:r>
              <a:rPr lang="tr-TR" dirty="0" smtClean="0"/>
              <a:t>. (1864-1930).</a:t>
            </a:r>
          </a:p>
          <a:p>
            <a:r>
              <a:rPr lang="tr-TR" dirty="0" smtClean="0"/>
              <a:t>Bürokrasi, dağınık işleri ve eylemleri ussal ve nesnel kurallara göre düzenleme sürecidir.</a:t>
            </a:r>
          </a:p>
          <a:p>
            <a:r>
              <a:rPr lang="tr-TR" dirty="0" smtClean="0"/>
              <a:t>Bürokrasinin çoğunlukla devletin yönetim biçimi olması, devlet ve bürokrasi sözcüklerinin birbirinin yerine kullanılmasına yol açar.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Bürokrasi</a:t>
            </a:r>
          </a:p>
          <a:p>
            <a:r>
              <a:rPr lang="tr-TR" dirty="0" smtClean="0"/>
              <a:t>Bürokrasinin 5 öğesi vardır:</a:t>
            </a:r>
          </a:p>
          <a:p>
            <a:pPr>
              <a:buNone/>
            </a:pPr>
            <a:r>
              <a:rPr lang="tr-TR" dirty="0" smtClean="0"/>
              <a:t>	i)Yetke </a:t>
            </a:r>
            <a:r>
              <a:rPr lang="tr-TR" dirty="0" err="1" smtClean="0"/>
              <a:t>sıradizini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ii</a:t>
            </a:r>
            <a:r>
              <a:rPr lang="tr-TR" dirty="0" smtClean="0"/>
              <a:t>)İşlevsel uzmanlaşma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iii</a:t>
            </a:r>
            <a:r>
              <a:rPr lang="tr-TR" dirty="0" smtClean="0"/>
              <a:t>)Yönergeli yeterlik</a:t>
            </a:r>
          </a:p>
          <a:p>
            <a:pPr>
              <a:buNone/>
            </a:pPr>
            <a:r>
              <a:rPr lang="tr-TR" dirty="0" smtClean="0"/>
              <a:t>	iv)Kayıt ve dosyalar</a:t>
            </a:r>
          </a:p>
          <a:p>
            <a:pPr>
              <a:buNone/>
            </a:pPr>
            <a:r>
              <a:rPr lang="tr-TR" dirty="0" smtClean="0"/>
              <a:t>	v)Davranış kuralları</a:t>
            </a:r>
          </a:p>
          <a:p>
            <a:endParaRPr lang="tr-TR" u="sng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Bürokrasi</a:t>
            </a:r>
          </a:p>
          <a:p>
            <a:r>
              <a:rPr lang="tr-TR" dirty="0" smtClean="0"/>
              <a:t>Bürokrasinin kendine özgü anlaşılmayan bir dil kullanması, kapalı kapılar ardında çalışması, her işleme gizlilik damgası vurması, kimi kez ussal olmayan kurallar koyarak bunları kutsallaştırması , siyasal erkin hırsının aracı olması, hizmet yerine gerilim ve kaygı vermesi yurttaşların gözünde bürokrasiyi sevimsiz yapar.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Yönetsel Kuram (Genel Yönetim Akımı/Yönetim Süreçleri)</a:t>
            </a:r>
          </a:p>
          <a:p>
            <a:r>
              <a:rPr lang="tr-TR" dirty="0" smtClean="0"/>
              <a:t>Öncüsü </a:t>
            </a:r>
            <a:r>
              <a:rPr lang="tr-TR" dirty="0" err="1" smtClean="0"/>
              <a:t>Henri</a:t>
            </a:r>
            <a:r>
              <a:rPr lang="tr-TR" dirty="0" smtClean="0"/>
              <a:t> </a:t>
            </a:r>
            <a:r>
              <a:rPr lang="tr-TR" dirty="0" err="1" smtClean="0"/>
              <a:t>Fayol</a:t>
            </a:r>
            <a:r>
              <a:rPr lang="tr-TR" dirty="0" smtClean="0"/>
              <a:t>. (1841-1925).</a:t>
            </a:r>
          </a:p>
          <a:p>
            <a:r>
              <a:rPr lang="tr-TR" dirty="0" smtClean="0"/>
              <a:t>Taylor’un iş ve işçilerden beklediğini, </a:t>
            </a:r>
            <a:r>
              <a:rPr lang="tr-TR" dirty="0" err="1" smtClean="0"/>
              <a:t>Fayol</a:t>
            </a:r>
            <a:r>
              <a:rPr lang="tr-TR" dirty="0" smtClean="0"/>
              <a:t> yönetim ve yöneticilerden beklemiştir. Yönetim süreçlerini ilk kez sıralayan </a:t>
            </a:r>
            <a:r>
              <a:rPr lang="tr-TR" dirty="0" err="1" smtClean="0"/>
              <a:t>Fayol</a:t>
            </a:r>
            <a:r>
              <a:rPr lang="tr-TR" dirty="0" smtClean="0"/>
              <a:t>, yönetilenden çok yöneticiye güvenmiştir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Yönetsel Kuram (Genel Yönetim Akımı/Yönetim Süreçleri)</a:t>
            </a:r>
          </a:p>
          <a:p>
            <a:r>
              <a:rPr lang="tr-TR" dirty="0" smtClean="0"/>
              <a:t>14 Yönetim ilkesi:</a:t>
            </a:r>
          </a:p>
          <a:p>
            <a:pPr>
              <a:buNone/>
            </a:pPr>
            <a:r>
              <a:rPr lang="tr-TR" dirty="0" smtClean="0"/>
              <a:t>	1)İşbölümü</a:t>
            </a:r>
          </a:p>
          <a:p>
            <a:pPr>
              <a:buNone/>
            </a:pPr>
            <a:r>
              <a:rPr lang="tr-TR" dirty="0" smtClean="0"/>
              <a:t>	2)Yetki ve sorumluluk</a:t>
            </a:r>
          </a:p>
          <a:p>
            <a:pPr>
              <a:buNone/>
            </a:pPr>
            <a:r>
              <a:rPr lang="tr-TR" dirty="0" smtClean="0"/>
              <a:t>	3)Disiplin</a:t>
            </a:r>
          </a:p>
          <a:p>
            <a:pPr>
              <a:buNone/>
            </a:pPr>
            <a:r>
              <a:rPr lang="tr-TR" dirty="0" smtClean="0"/>
              <a:t>	4)Emir komuta birliği</a:t>
            </a:r>
          </a:p>
          <a:p>
            <a:pPr>
              <a:buNone/>
            </a:pPr>
            <a:r>
              <a:rPr lang="tr-TR" dirty="0" smtClean="0"/>
              <a:t>	5)Amaç birliği</a:t>
            </a:r>
          </a:p>
          <a:p>
            <a:pPr>
              <a:buNone/>
            </a:pPr>
            <a:r>
              <a:rPr lang="tr-TR" dirty="0" smtClean="0"/>
              <a:t>	6)Genel çıkarların bireysel çıkarlardan üstün olması</a:t>
            </a: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Yönetsel Kuram (Genel Yönetim Akımı/Yönetim Süreçleri)</a:t>
            </a:r>
          </a:p>
          <a:p>
            <a:pPr>
              <a:buNone/>
            </a:pPr>
            <a:r>
              <a:rPr lang="tr-TR" dirty="0" smtClean="0"/>
              <a:t>	7)</a:t>
            </a:r>
            <a:r>
              <a:rPr lang="tr-TR" dirty="0" err="1" smtClean="0"/>
              <a:t>Ücretleme</a:t>
            </a:r>
            <a:r>
              <a:rPr lang="tr-TR" dirty="0" smtClean="0"/>
              <a:t>-bedel ödeme</a:t>
            </a:r>
          </a:p>
          <a:p>
            <a:pPr>
              <a:buNone/>
            </a:pPr>
            <a:r>
              <a:rPr lang="tr-TR" dirty="0" smtClean="0"/>
              <a:t>	8)Merkeziyet</a:t>
            </a:r>
          </a:p>
          <a:p>
            <a:pPr>
              <a:buNone/>
            </a:pPr>
            <a:r>
              <a:rPr lang="tr-TR" dirty="0" smtClean="0"/>
              <a:t>	9)Hiyerarşik yapı</a:t>
            </a:r>
          </a:p>
          <a:p>
            <a:pPr>
              <a:buNone/>
            </a:pPr>
            <a:r>
              <a:rPr lang="tr-TR" dirty="0" smtClean="0"/>
              <a:t>	10)Düzen</a:t>
            </a:r>
          </a:p>
          <a:p>
            <a:pPr>
              <a:buNone/>
            </a:pPr>
            <a:r>
              <a:rPr lang="tr-TR" dirty="0" smtClean="0"/>
              <a:t>	11)Hakkaniyet</a:t>
            </a:r>
          </a:p>
          <a:p>
            <a:pPr>
              <a:buNone/>
            </a:pPr>
            <a:r>
              <a:rPr lang="tr-TR" dirty="0" smtClean="0"/>
              <a:t>	12)İş güvenliğinde denge (memurlarda istikrar)</a:t>
            </a:r>
          </a:p>
          <a:p>
            <a:pPr>
              <a:buNone/>
            </a:pPr>
            <a:r>
              <a:rPr lang="tr-TR" dirty="0" smtClean="0"/>
              <a:t>	13)İnisiyatif (teşebbüs fikri)</a:t>
            </a:r>
          </a:p>
          <a:p>
            <a:pPr>
              <a:buNone/>
            </a:pPr>
            <a:r>
              <a:rPr lang="tr-TR" dirty="0" smtClean="0"/>
              <a:t>	14)Moral güç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b)</a:t>
            </a:r>
            <a:r>
              <a:rPr lang="tr-TR" dirty="0" err="1" smtClean="0">
                <a:solidFill>
                  <a:srgbClr val="FF0000"/>
                </a:solidFill>
              </a:rPr>
              <a:t>Neoklasik</a:t>
            </a:r>
            <a:r>
              <a:rPr lang="tr-TR" dirty="0" smtClean="0">
                <a:solidFill>
                  <a:srgbClr val="FF0000"/>
                </a:solidFill>
              </a:rPr>
              <a:t> Örgüt Kuramı</a:t>
            </a:r>
          </a:p>
          <a:p>
            <a:r>
              <a:rPr lang="tr-TR" dirty="0" smtClean="0"/>
              <a:t>Davranışsal yönetim kuramlarına göre </a:t>
            </a:r>
            <a:r>
              <a:rPr lang="tr-TR" dirty="0" err="1" smtClean="0"/>
              <a:t>işgörenler</a:t>
            </a:r>
            <a:r>
              <a:rPr lang="tr-TR" dirty="0" smtClean="0"/>
              <a:t>, gereksinmeleri doyurulduğunda etkili çalışırlar.</a:t>
            </a:r>
          </a:p>
          <a:p>
            <a:r>
              <a:rPr lang="tr-TR" dirty="0" smtClean="0"/>
              <a:t>İnsanlar, örgütlerin gereksinmelerini karşılamak için değil; örgütler, insanların gereksinmelerini karşılamak için vardır.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Belli amaçları gerçekleştirmek üzere kasti olarak yapılandırılmış planlı birimler.</a:t>
            </a:r>
          </a:p>
          <a:p>
            <a:r>
              <a:rPr lang="tr-TR" dirty="0" smtClean="0"/>
              <a:t>Toplumsal gereksinmelerin bir kesimini karşılamak üzere, önceden belirlenmiş amaçları gerçekleştirecek düzenli işleri yapmak için güçlerini gönüllü </a:t>
            </a:r>
            <a:r>
              <a:rPr lang="tr-TR" dirty="0" err="1" smtClean="0"/>
              <a:t>eşgüdümleyen</a:t>
            </a:r>
            <a:r>
              <a:rPr lang="tr-TR" dirty="0" smtClean="0"/>
              <a:t> insanlardan oluşan toplumsal açık bir sistem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b)</a:t>
            </a:r>
            <a:r>
              <a:rPr lang="tr-TR" dirty="0" err="1" smtClean="0">
                <a:solidFill>
                  <a:srgbClr val="FF0000"/>
                </a:solidFill>
              </a:rPr>
              <a:t>Neoklasik</a:t>
            </a:r>
            <a:r>
              <a:rPr lang="tr-TR" dirty="0" smtClean="0">
                <a:solidFill>
                  <a:srgbClr val="FF0000"/>
                </a:solidFill>
              </a:rPr>
              <a:t> Örgüt Kuramı</a:t>
            </a:r>
          </a:p>
          <a:p>
            <a:r>
              <a:rPr lang="tr-TR" dirty="0" smtClean="0"/>
              <a:t>Örgütler, insanların sağlayacağı bilişsel, duygusal ve devinimsel güçlere ihtiyaç duyarken insanlar da örgütlerin sağlayacağı işlere, çalışma ortamına ve ödemeye gereksinim duyarlar.</a:t>
            </a:r>
          </a:p>
          <a:p>
            <a:r>
              <a:rPr lang="tr-TR" dirty="0" err="1" smtClean="0"/>
              <a:t>İşgörenlerle</a:t>
            </a:r>
            <a:r>
              <a:rPr lang="tr-TR" dirty="0" smtClean="0"/>
              <a:t> örgütler birbirlerine uymadıklarında zarar; uyduklarında ise yarar görürler.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b)</a:t>
            </a:r>
            <a:r>
              <a:rPr lang="tr-TR" dirty="0" err="1" smtClean="0">
                <a:solidFill>
                  <a:srgbClr val="FF0000"/>
                </a:solidFill>
              </a:rPr>
              <a:t>Neoklasik</a:t>
            </a:r>
            <a:r>
              <a:rPr lang="tr-TR" dirty="0" smtClean="0">
                <a:solidFill>
                  <a:srgbClr val="FF0000"/>
                </a:solidFill>
              </a:rPr>
              <a:t> Örgüt Kuramı</a:t>
            </a:r>
            <a:endParaRPr lang="tr-TR" dirty="0" smtClean="0"/>
          </a:p>
          <a:p>
            <a:r>
              <a:rPr lang="tr-TR" dirty="0" smtClean="0"/>
              <a:t>Bu yaklaşımın temelinde </a:t>
            </a:r>
            <a:r>
              <a:rPr lang="tr-TR" dirty="0" err="1" smtClean="0"/>
              <a:t>Hawthorne</a:t>
            </a:r>
            <a:r>
              <a:rPr lang="tr-TR" dirty="0" smtClean="0"/>
              <a:t> araştırmaları olarak bilinen ve klasikleşen bir dizi araştırmanın bulguları görülmektedir. Bu araştırmaların yürütücüsü </a:t>
            </a:r>
            <a:r>
              <a:rPr lang="tr-TR" dirty="0" err="1" smtClean="0"/>
              <a:t>Elton</a:t>
            </a:r>
            <a:r>
              <a:rPr lang="tr-TR" dirty="0" smtClean="0"/>
              <a:t> Mayo’dur.</a:t>
            </a:r>
          </a:p>
          <a:p>
            <a:r>
              <a:rPr lang="tr-TR" dirty="0" smtClean="0"/>
              <a:t>Mayo, denemelerinin sonunda geliştirilen çalışma koşullarının yerine, </a:t>
            </a:r>
            <a:r>
              <a:rPr lang="tr-TR" dirty="0" err="1" smtClean="0"/>
              <a:t>işgörenlerle</a:t>
            </a:r>
            <a:r>
              <a:rPr lang="tr-TR" dirty="0" smtClean="0"/>
              <a:t> ilgilenmenin verimi daha çok artırdığını gördü.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b)</a:t>
            </a:r>
            <a:r>
              <a:rPr lang="tr-TR" dirty="0" err="1" smtClean="0">
                <a:solidFill>
                  <a:srgbClr val="FF0000"/>
                </a:solidFill>
              </a:rPr>
              <a:t>Neoklasik</a:t>
            </a:r>
            <a:r>
              <a:rPr lang="tr-TR" dirty="0" smtClean="0">
                <a:solidFill>
                  <a:srgbClr val="FF0000"/>
                </a:solidFill>
              </a:rPr>
              <a:t> Örgüt Kuramı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İnsan İlişkileri Kuramı</a:t>
            </a:r>
          </a:p>
          <a:p>
            <a:r>
              <a:rPr lang="tr-TR" dirty="0" smtClean="0"/>
              <a:t>Öncüsü </a:t>
            </a:r>
            <a:r>
              <a:rPr lang="tr-TR" dirty="0" err="1" smtClean="0"/>
              <a:t>Elton</a:t>
            </a:r>
            <a:r>
              <a:rPr lang="tr-TR" dirty="0" smtClean="0"/>
              <a:t> Mayo. (1880-1949).</a:t>
            </a:r>
          </a:p>
          <a:p>
            <a:r>
              <a:rPr lang="tr-TR" dirty="0" smtClean="0"/>
              <a:t>Kuramın savunduğu örgüt ve yönetim ilkeleri:</a:t>
            </a:r>
          </a:p>
          <a:p>
            <a:pPr>
              <a:buNone/>
            </a:pPr>
            <a:r>
              <a:rPr lang="tr-TR" dirty="0" smtClean="0"/>
              <a:t>	1)Örgüt, toplumsal bir yapıdır.</a:t>
            </a:r>
          </a:p>
          <a:p>
            <a:pPr>
              <a:buNone/>
            </a:pPr>
            <a:r>
              <a:rPr lang="tr-TR" dirty="0" smtClean="0"/>
              <a:t>	2)Örgütün en üstün varlığı </a:t>
            </a:r>
            <a:r>
              <a:rPr lang="tr-TR" dirty="0" err="1" smtClean="0"/>
              <a:t>işgörendir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	3)</a:t>
            </a:r>
            <a:r>
              <a:rPr lang="tr-TR" dirty="0" err="1" smtClean="0"/>
              <a:t>İşgören</a:t>
            </a:r>
            <a:r>
              <a:rPr lang="tr-TR" dirty="0" smtClean="0"/>
              <a:t> bir makine değildir.</a:t>
            </a:r>
          </a:p>
          <a:p>
            <a:pPr>
              <a:buNone/>
            </a:pPr>
            <a:r>
              <a:rPr lang="tr-TR" dirty="0" smtClean="0"/>
              <a:t>	4)</a:t>
            </a:r>
            <a:r>
              <a:rPr lang="tr-TR" dirty="0" err="1" smtClean="0"/>
              <a:t>İşgörenlerin</a:t>
            </a:r>
            <a:r>
              <a:rPr lang="tr-TR" dirty="0" smtClean="0"/>
              <a:t> kümeleşmesi doğaldır.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b)</a:t>
            </a:r>
            <a:r>
              <a:rPr lang="tr-TR" dirty="0" err="1" smtClean="0">
                <a:solidFill>
                  <a:srgbClr val="FF0000"/>
                </a:solidFill>
              </a:rPr>
              <a:t>Neoklasik</a:t>
            </a:r>
            <a:r>
              <a:rPr lang="tr-TR" dirty="0" smtClean="0">
                <a:solidFill>
                  <a:srgbClr val="FF0000"/>
                </a:solidFill>
              </a:rPr>
              <a:t> Örgüt Kuramı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İnsan İlişkileri Kuramı</a:t>
            </a:r>
            <a:endParaRPr lang="tr-TR" dirty="0" smtClean="0"/>
          </a:p>
          <a:p>
            <a:r>
              <a:rPr lang="tr-TR" dirty="0" smtClean="0"/>
              <a:t>Kuramın savunduğu örgüt ve yönetim ilkeleri:</a:t>
            </a:r>
          </a:p>
          <a:p>
            <a:pPr>
              <a:buNone/>
            </a:pPr>
            <a:r>
              <a:rPr lang="tr-TR" dirty="0" smtClean="0"/>
              <a:t>	5)Küme, üyesini katı bir biçimde etkiler.</a:t>
            </a:r>
          </a:p>
          <a:p>
            <a:pPr>
              <a:buNone/>
            </a:pPr>
            <a:r>
              <a:rPr lang="tr-TR" dirty="0" smtClean="0"/>
              <a:t>	6)Destekleyici kılavuzluk yapıldığında </a:t>
            </a:r>
            <a:r>
              <a:rPr lang="tr-TR" dirty="0" err="1" smtClean="0"/>
              <a:t>işgörenin</a:t>
            </a:r>
            <a:r>
              <a:rPr lang="tr-TR" dirty="0" smtClean="0"/>
              <a:t> verimi artar.</a:t>
            </a:r>
          </a:p>
          <a:p>
            <a:pPr>
              <a:buNone/>
            </a:pPr>
            <a:r>
              <a:rPr lang="tr-TR" dirty="0" smtClean="0"/>
              <a:t>	7)</a:t>
            </a:r>
            <a:r>
              <a:rPr lang="tr-TR" dirty="0" err="1" smtClean="0"/>
              <a:t>İşgörenin</a:t>
            </a:r>
            <a:r>
              <a:rPr lang="tr-TR" dirty="0" smtClean="0"/>
              <a:t> güdülenmesinde parasal özendiricilerden başka özendiriciler de vardır.</a:t>
            </a:r>
          </a:p>
          <a:p>
            <a:pPr>
              <a:buNone/>
            </a:pPr>
            <a:r>
              <a:rPr lang="tr-TR" dirty="0" smtClean="0"/>
              <a:t>	8)</a:t>
            </a:r>
            <a:r>
              <a:rPr lang="tr-TR" dirty="0" err="1" smtClean="0"/>
              <a:t>İşgöreni</a:t>
            </a:r>
            <a:r>
              <a:rPr lang="tr-TR" dirty="0" smtClean="0"/>
              <a:t> etkileyen pek çok değişken vardır (örgüt ortamı, çevre koşulları, öteki </a:t>
            </a:r>
            <a:r>
              <a:rPr lang="tr-TR" dirty="0" err="1" smtClean="0"/>
              <a:t>işgörenler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b)</a:t>
            </a:r>
            <a:r>
              <a:rPr lang="tr-TR" dirty="0" err="1" smtClean="0">
                <a:solidFill>
                  <a:srgbClr val="FF0000"/>
                </a:solidFill>
              </a:rPr>
              <a:t>Neoklasik</a:t>
            </a:r>
            <a:r>
              <a:rPr lang="tr-TR" dirty="0" smtClean="0">
                <a:solidFill>
                  <a:srgbClr val="FF0000"/>
                </a:solidFill>
              </a:rPr>
              <a:t> Örgüt Kuramı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u="sng" dirty="0" smtClean="0">
                <a:solidFill>
                  <a:srgbClr val="FF0000"/>
                </a:solidFill>
              </a:rPr>
              <a:t>İnsan İlişkileri Kuramı</a:t>
            </a:r>
            <a:endParaRPr lang="tr-TR" dirty="0" smtClean="0"/>
          </a:p>
          <a:p>
            <a:r>
              <a:rPr lang="tr-TR" dirty="0" err="1" smtClean="0"/>
              <a:t>Neoklasik</a:t>
            </a:r>
            <a:r>
              <a:rPr lang="tr-TR" dirty="0" smtClean="0"/>
              <a:t> yaklaşımın belki de en zayıf yönü, sistem görüşünü önemsememiş ve örgüte getirmemiş olmasıdır.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Balcı, A. (2016). </a:t>
            </a:r>
            <a:r>
              <a:rPr lang="tr-TR" i="1" dirty="0" smtClean="0"/>
              <a:t>Açıklamalı eğitim yönetimi terimleri sözlüğü. </a:t>
            </a:r>
            <a:r>
              <a:rPr lang="tr-TR" dirty="0" smtClean="0"/>
              <a:t>(Genişletilmiş 3. Baskı). Ankara: </a:t>
            </a:r>
            <a:r>
              <a:rPr lang="tr-TR" dirty="0" err="1" smtClean="0"/>
              <a:t>Pegem</a:t>
            </a:r>
            <a:r>
              <a:rPr lang="tr-TR" dirty="0" smtClean="0"/>
              <a:t> Akademi.</a:t>
            </a:r>
          </a:p>
          <a:p>
            <a:r>
              <a:rPr lang="tr-TR" dirty="0" smtClean="0"/>
              <a:t>Balcı, A. ve Aydın, İ. (2003). </a:t>
            </a:r>
            <a:r>
              <a:rPr lang="tr-TR" i="1" dirty="0" smtClean="0"/>
              <a:t>Anadolu öğretmen liseleri için eğitim yönetimi</a:t>
            </a:r>
            <a:r>
              <a:rPr lang="tr-TR" dirty="0" smtClean="0"/>
              <a:t>. İstanbul: Milli Eğitim Basımevi.</a:t>
            </a:r>
          </a:p>
          <a:p>
            <a:r>
              <a:rPr lang="tr-TR" dirty="0" smtClean="0"/>
              <a:t>Başaran, İ. E. (2000). </a:t>
            </a:r>
            <a:r>
              <a:rPr lang="tr-TR" i="1" dirty="0" smtClean="0"/>
              <a:t>Yönetim</a:t>
            </a:r>
            <a:r>
              <a:rPr lang="tr-TR" dirty="0" smtClean="0"/>
              <a:t>. Ankara: </a:t>
            </a:r>
            <a:r>
              <a:rPr lang="tr-TR" dirty="0" err="1" smtClean="0"/>
              <a:t>Feryal</a:t>
            </a:r>
            <a:r>
              <a:rPr lang="tr-TR" dirty="0" smtClean="0"/>
              <a:t> Matbaası.</a:t>
            </a:r>
          </a:p>
          <a:p>
            <a:r>
              <a:rPr lang="tr-TR" dirty="0" err="1" smtClean="0"/>
              <a:t>Bursalıoğlu</a:t>
            </a:r>
            <a:r>
              <a:rPr lang="tr-TR" dirty="0" smtClean="0"/>
              <a:t>, Z. (2008). </a:t>
            </a:r>
            <a:r>
              <a:rPr lang="tr-TR" i="1" dirty="0" smtClean="0"/>
              <a:t>Okul yönetiminde yeni yapı ve davranış</a:t>
            </a:r>
            <a:r>
              <a:rPr lang="tr-TR" dirty="0" smtClean="0"/>
              <a:t>. (14. Basım). Ankara: </a:t>
            </a:r>
            <a:r>
              <a:rPr lang="tr-TR" dirty="0" err="1" smtClean="0"/>
              <a:t>Pegem</a:t>
            </a:r>
            <a:r>
              <a:rPr lang="tr-TR" dirty="0" smtClean="0"/>
              <a:t> Akademi.</a:t>
            </a:r>
          </a:p>
          <a:p>
            <a:r>
              <a:rPr lang="tr-TR" dirty="0" err="1" smtClean="0"/>
              <a:t>Koçel</a:t>
            </a:r>
            <a:r>
              <a:rPr lang="tr-TR" dirty="0" smtClean="0"/>
              <a:t>, T. (2011). </a:t>
            </a:r>
            <a:r>
              <a:rPr lang="tr-TR" i="1" dirty="0" smtClean="0"/>
              <a:t>İşletme yöneticiliği</a:t>
            </a:r>
            <a:r>
              <a:rPr lang="tr-TR" dirty="0" smtClean="0"/>
              <a:t>. (13. Baskı). İstanbul: Beta Basım.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Örgütün 2 yanı: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Formal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Örgütün yapısını yansıtır, </a:t>
            </a:r>
            <a:r>
              <a:rPr lang="tr-TR" dirty="0" err="1" smtClean="0"/>
              <a:t>formal</a:t>
            </a:r>
            <a:r>
              <a:rPr lang="tr-TR" dirty="0" smtClean="0"/>
              <a:t> iletişim yoluyla işler, kesinlik ve verim gösterir. Amaçlardan çok araçlara önem verilir. 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İnformal</a:t>
            </a:r>
            <a:r>
              <a:rPr lang="tr-TR" dirty="0" smtClean="0">
                <a:solidFill>
                  <a:srgbClr val="FF0000"/>
                </a:solidFill>
              </a:rPr>
              <a:t>:</a:t>
            </a:r>
            <a:r>
              <a:rPr lang="tr-TR" dirty="0" smtClean="0"/>
              <a:t> Örgütteki kişiler arası ilişkilerden meydana gelir, </a:t>
            </a:r>
            <a:r>
              <a:rPr lang="tr-TR" dirty="0" err="1" smtClean="0"/>
              <a:t>informal</a:t>
            </a:r>
            <a:r>
              <a:rPr lang="tr-TR" dirty="0" smtClean="0"/>
              <a:t> iletişim yoluyla işler. Bu yön araştırma değişme ve bireyin doyumunu yansıtır.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YÖNETİM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örgütün amaçlarına ulaştıracak işleri yapmak için bir araya gelen insanları örgütleyip </a:t>
            </a:r>
            <a:r>
              <a:rPr lang="tr-TR" dirty="0" err="1" smtClean="0"/>
              <a:t>eşgüdümleyerek</a:t>
            </a:r>
            <a:r>
              <a:rPr lang="tr-TR" dirty="0" smtClean="0"/>
              <a:t> eyleme geçirme süreci.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Kuram: </a:t>
            </a:r>
            <a:r>
              <a:rPr lang="tr-TR" dirty="0" smtClean="0"/>
              <a:t>Sistemli biçimde ilişkilendirilmiş genel hipotezler dizisidir. </a:t>
            </a:r>
          </a:p>
          <a:p>
            <a:r>
              <a:rPr lang="tr-TR" dirty="0" smtClean="0"/>
              <a:t>Kuramın temeli olan hipotezlerin doğruluğu kanıtlanmış ve gerçekliği genellikle benimsenmiş olmalıdır.</a:t>
            </a:r>
          </a:p>
          <a:p>
            <a:r>
              <a:rPr lang="tr-TR" dirty="0" smtClean="0"/>
              <a:t>Bir kuram, deney ve araştırmalarla tersi kanıtlanıncaya kadar doğru sayılır.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Örgüt ve yönetim kuramlarını 3 grupta toplamak mümkündür:</a:t>
            </a:r>
          </a:p>
          <a:p>
            <a:pPr>
              <a:buNone/>
            </a:pPr>
            <a:r>
              <a:rPr lang="tr-TR" dirty="0" smtClean="0"/>
              <a:t>	a)Klasik Kuram</a:t>
            </a:r>
          </a:p>
          <a:p>
            <a:pPr>
              <a:buNone/>
            </a:pPr>
            <a:r>
              <a:rPr lang="tr-TR" dirty="0" smtClean="0"/>
              <a:t>	b)</a:t>
            </a:r>
            <a:r>
              <a:rPr lang="tr-TR" dirty="0" err="1" smtClean="0"/>
              <a:t>Neo</a:t>
            </a:r>
            <a:r>
              <a:rPr lang="tr-TR" dirty="0" smtClean="0"/>
              <a:t>-klasik Kuram</a:t>
            </a:r>
          </a:p>
          <a:p>
            <a:pPr>
              <a:buNone/>
            </a:pPr>
            <a:r>
              <a:rPr lang="tr-TR" dirty="0" smtClean="0"/>
              <a:t>	c)Modern Kuram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a)Klasik Kuram</a:t>
            </a:r>
          </a:p>
          <a:p>
            <a:r>
              <a:rPr lang="tr-TR" dirty="0" smtClean="0"/>
              <a:t>Yapısal ve süreçsel yönetim kuramları, örgütün yapısı ve süreçleri ile uğraştığı için mekanik, en eski kuramlar olduğu için de klasik adını alırlar.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r>
              <a:rPr lang="tr-TR" dirty="0" smtClean="0"/>
              <a:t>İlkeleri:</a:t>
            </a:r>
          </a:p>
          <a:p>
            <a:pPr>
              <a:buNone/>
            </a:pPr>
            <a:r>
              <a:rPr lang="tr-TR" dirty="0" smtClean="0"/>
              <a:t>	1)Emir (komuta birliği)</a:t>
            </a:r>
          </a:p>
          <a:p>
            <a:pPr>
              <a:buNone/>
            </a:pPr>
            <a:r>
              <a:rPr lang="tr-TR" dirty="0" smtClean="0"/>
              <a:t>	2)Yetkiye yetecek sorumluluk</a:t>
            </a:r>
          </a:p>
          <a:p>
            <a:pPr>
              <a:buNone/>
            </a:pPr>
            <a:r>
              <a:rPr lang="tr-TR" dirty="0" smtClean="0"/>
              <a:t>	3)Denetim alanı</a:t>
            </a:r>
          </a:p>
          <a:p>
            <a:pPr>
              <a:buNone/>
            </a:pPr>
            <a:r>
              <a:rPr lang="tr-TR" dirty="0" smtClean="0"/>
              <a:t>	4)Yetki devri</a:t>
            </a:r>
          </a:p>
          <a:p>
            <a:pPr>
              <a:buNone/>
            </a:pPr>
            <a:r>
              <a:rPr lang="tr-TR" dirty="0" smtClean="0"/>
              <a:t>	5)Uzmanlaşma</a:t>
            </a:r>
          </a:p>
          <a:p>
            <a:pPr>
              <a:buNone/>
            </a:pPr>
            <a:r>
              <a:rPr lang="tr-TR" dirty="0" smtClean="0"/>
              <a:t>	6)Görevin standartlaştırılması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ÖRGÜT VE YÖNETİM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a)Klasik Kuram</a:t>
            </a:r>
          </a:p>
          <a:p>
            <a:r>
              <a:rPr lang="tr-TR" dirty="0" smtClean="0"/>
              <a:t>İlkeleri:</a:t>
            </a:r>
          </a:p>
          <a:p>
            <a:pPr>
              <a:buNone/>
            </a:pPr>
            <a:r>
              <a:rPr lang="tr-TR" dirty="0" smtClean="0"/>
              <a:t>	7)Kararın merkezîleştirilmesi</a:t>
            </a:r>
          </a:p>
          <a:p>
            <a:pPr>
              <a:buNone/>
            </a:pPr>
            <a:r>
              <a:rPr lang="tr-TR" dirty="0" smtClean="0"/>
              <a:t>	8)Görevlerin </a:t>
            </a:r>
            <a:r>
              <a:rPr lang="tr-TR" dirty="0" err="1" smtClean="0"/>
              <a:t>eşörnekleştirilmesi</a:t>
            </a:r>
            <a:r>
              <a:rPr lang="tr-TR" dirty="0" smtClean="0"/>
              <a:t> (Aynı işi yapan </a:t>
            </a:r>
            <a:r>
              <a:rPr lang="tr-TR" dirty="0" err="1" smtClean="0"/>
              <a:t>işgörenlerin</a:t>
            </a:r>
            <a:r>
              <a:rPr lang="tr-TR" dirty="0" smtClean="0"/>
              <a:t> görevleri </a:t>
            </a:r>
            <a:r>
              <a:rPr lang="tr-TR" dirty="0" err="1" smtClean="0"/>
              <a:t>eşörnek</a:t>
            </a:r>
            <a:r>
              <a:rPr lang="tr-TR" dirty="0" smtClean="0"/>
              <a:t> olmalı)</a:t>
            </a:r>
          </a:p>
          <a:p>
            <a:pPr>
              <a:buNone/>
            </a:pPr>
            <a:r>
              <a:rPr lang="tr-TR" dirty="0" smtClean="0"/>
              <a:t>	9)Belirgin işbölümü</a:t>
            </a:r>
          </a:p>
          <a:p>
            <a:pPr>
              <a:buNone/>
            </a:pPr>
            <a:r>
              <a:rPr lang="tr-TR" dirty="0" smtClean="0"/>
              <a:t>	10)</a:t>
            </a:r>
            <a:r>
              <a:rPr lang="tr-TR" dirty="0" err="1" smtClean="0"/>
              <a:t>İşgöreni</a:t>
            </a:r>
            <a:r>
              <a:rPr lang="tr-TR" dirty="0" smtClean="0"/>
              <a:t> özendirme (Para ya da makam yükseltme)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292</Words>
  <Application>Microsoft Office PowerPoint</Application>
  <PresentationFormat>Ekran Gösterisi (4:3)</PresentationFormat>
  <Paragraphs>146</Paragraphs>
  <Slides>25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8" baseType="lpstr">
      <vt:lpstr>Arial</vt:lpstr>
      <vt:lpstr>Calibri</vt:lpstr>
      <vt:lpstr>Ofis Teması</vt:lpstr>
      <vt:lpstr>ÖRGÜT VE YÖNETİM KURAMLARI</vt:lpstr>
      <vt:lpstr>ÖRGÜT</vt:lpstr>
      <vt:lpstr>ÖRGÜT</vt:lpstr>
      <vt:lpstr>YÖNETİM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ÖRGÜT VE YÖNETİM KURAMLARI</vt:lpstr>
      <vt:lpstr>Yararlanılan 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inci �z</dc:creator>
  <cp:lastModifiedBy>msi</cp:lastModifiedBy>
  <cp:revision>85</cp:revision>
  <dcterms:created xsi:type="dcterms:W3CDTF">2017-02-06T02:29:28Z</dcterms:created>
  <dcterms:modified xsi:type="dcterms:W3CDTF">2021-03-19T16:55:56Z</dcterms:modified>
</cp:coreProperties>
</file>