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32FE62F-ADD7-4367-8302-4096068D2C5B}"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1464513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2FE62F-ADD7-4367-8302-4096068D2C5B}"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1361545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2FE62F-ADD7-4367-8302-4096068D2C5B}"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3333257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2FE62F-ADD7-4367-8302-4096068D2C5B}"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3468557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32FE62F-ADD7-4367-8302-4096068D2C5B}"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3865010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2FE62F-ADD7-4367-8302-4096068D2C5B}"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646505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2FE62F-ADD7-4367-8302-4096068D2C5B}"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1647027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2FE62F-ADD7-4367-8302-4096068D2C5B}"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173788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2FE62F-ADD7-4367-8302-4096068D2C5B}"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214692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32FE62F-ADD7-4367-8302-4096068D2C5B}"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2661136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32FE62F-ADD7-4367-8302-4096068D2C5B}"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39DE1E-88E7-444D-94CC-8588B6CED74F}" type="slidenum">
              <a:rPr lang="tr-TR" smtClean="0"/>
              <a:t>‹#›</a:t>
            </a:fld>
            <a:endParaRPr lang="tr-TR"/>
          </a:p>
        </p:txBody>
      </p:sp>
    </p:spTree>
    <p:extLst>
      <p:ext uri="{BB962C8B-B14F-4D97-AF65-F5344CB8AC3E}">
        <p14:creationId xmlns:p14="http://schemas.microsoft.com/office/powerpoint/2010/main" val="141255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FE62F-ADD7-4367-8302-4096068D2C5B}"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9DE1E-88E7-444D-94CC-8588B6CED74F}" type="slidenum">
              <a:rPr lang="tr-TR" smtClean="0"/>
              <a:t>‹#›</a:t>
            </a:fld>
            <a:endParaRPr lang="tr-TR"/>
          </a:p>
        </p:txBody>
      </p:sp>
    </p:spTree>
    <p:extLst>
      <p:ext uri="{BB962C8B-B14F-4D97-AF65-F5344CB8AC3E}">
        <p14:creationId xmlns:p14="http://schemas.microsoft.com/office/powerpoint/2010/main" val="2969696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387007"/>
          </a:xfrm>
        </p:spPr>
        <p:txBody>
          <a:bodyPr/>
          <a:lstStyle/>
          <a:p>
            <a:r>
              <a:rPr lang="tr-TR" b="1" dirty="0" smtClean="0"/>
              <a:t>Latin Edebiyatı ve Dönemleri</a:t>
            </a:r>
            <a:endParaRPr lang="tr-TR" b="1" dirty="0"/>
          </a:p>
        </p:txBody>
      </p:sp>
    </p:spTree>
    <p:extLst>
      <p:ext uri="{BB962C8B-B14F-4D97-AF65-F5344CB8AC3E}">
        <p14:creationId xmlns:p14="http://schemas.microsoft.com/office/powerpoint/2010/main" val="401119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28836"/>
            <a:ext cx="6096000" cy="2468368"/>
          </a:xfrm>
          <a:prstGeom prst="rect">
            <a:avLst/>
          </a:prstGeom>
        </p:spPr>
        <p:txBody>
          <a:bodyPr>
            <a:spAutoFit/>
          </a:bodyPr>
          <a:lstStyle/>
          <a:p>
            <a:pPr algn="just">
              <a:lnSpc>
                <a:spcPct val="200000"/>
              </a:lnSpc>
            </a:pPr>
            <a:r>
              <a:rPr lang="tr-TR" sz="2000" dirty="0">
                <a:solidFill>
                  <a:srgbClr val="000000"/>
                </a:solidFill>
                <a:latin typeface="Calibri" panose="020F0502020204030204" pitchFamily="34" charset="0"/>
                <a:ea typeface="Calibri" panose="020F0502020204030204" pitchFamily="34" charset="0"/>
                <a:cs typeface="Arial" panose="020B0604020202020204" pitchFamily="34" charset="0"/>
              </a:rPr>
              <a:t>M.Ö. </a:t>
            </a:r>
            <a:r>
              <a:rPr lang="tr-TR" sz="2000"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II- M.S. </a:t>
            </a:r>
            <a:r>
              <a:rPr lang="tr-TR" sz="2000" u="sng"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I</a:t>
            </a:r>
            <a:r>
              <a:rPr lang="tr-TR" sz="2000" dirty="0">
                <a:solidFill>
                  <a:srgbClr val="000000"/>
                </a:solidFill>
                <a:latin typeface="Calibri" panose="020F0502020204030204" pitchFamily="34" charset="0"/>
                <a:ea typeface="Calibri" panose="020F0502020204030204" pitchFamily="34" charset="0"/>
                <a:cs typeface="Arial" panose="020B0604020202020204" pitchFamily="34" charset="0"/>
              </a:rPr>
              <a:t>I. yüzyılları kapsayan dönemde Roma’nın egemenliği altındaki Yunanistan, kültür ve sanatıyla Roma’yı hâkimiyeti altına almıştır. Yunan-Latin Çağı denilen bu dönemi kendi içinde üçe ayırmak </a:t>
            </a:r>
            <a:r>
              <a:rPr lang="tr-TR" sz="2000" dirty="0" smtClean="0">
                <a:solidFill>
                  <a:srgbClr val="000000"/>
                </a:solidFill>
                <a:latin typeface="Calibri" panose="020F0502020204030204" pitchFamily="34" charset="0"/>
                <a:ea typeface="Calibri" panose="020F0502020204030204" pitchFamily="34" charset="0"/>
                <a:cs typeface="Arial" panose="020B0604020202020204" pitchFamily="34" charset="0"/>
              </a:rPr>
              <a:t>mümkündür.</a:t>
            </a:r>
            <a:endParaRPr lang="tr-TR" sz="2000" dirty="0"/>
          </a:p>
        </p:txBody>
      </p:sp>
    </p:spTree>
    <p:extLst>
      <p:ext uri="{BB962C8B-B14F-4D97-AF65-F5344CB8AC3E}">
        <p14:creationId xmlns:p14="http://schemas.microsoft.com/office/powerpoint/2010/main" val="3234594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8773" y="3223559"/>
            <a:ext cx="6474465" cy="2783839"/>
          </a:xfrm>
          <a:prstGeom prst="rect">
            <a:avLst/>
          </a:prstGeom>
        </p:spPr>
        <p:txBody>
          <a:bodyPr wrap="none">
            <a:spAutoFit/>
          </a:bodyPr>
          <a:lstStyle/>
          <a:p>
            <a:pPr indent="450215" algn="just">
              <a:lnSpc>
                <a:spcPct val="115000"/>
              </a:lnSpc>
              <a:spcBef>
                <a:spcPts val="600"/>
              </a:spcBef>
              <a:spcAft>
                <a:spcPts val="0"/>
              </a:spcAft>
            </a:pPr>
            <a:r>
              <a:rPr lang="tr-TR" b="1" dirty="0">
                <a:solidFill>
                  <a:srgbClr val="000000"/>
                </a:solidFill>
                <a:latin typeface="Calibri" panose="020F0502020204030204" pitchFamily="34" charset="0"/>
                <a:ea typeface="Calibri" panose="020F0502020204030204" pitchFamily="34" charset="0"/>
                <a:cs typeface="Arial" panose="020B0604020202020204" pitchFamily="34" charset="0"/>
              </a:rPr>
              <a:t> 1. Hazırlık Dönemi (M.Ö. 242-78</a:t>
            </a: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a:t>
            </a:r>
          </a:p>
          <a:p>
            <a:pPr indent="450215" algn="just">
              <a:lnSpc>
                <a:spcPct val="115000"/>
              </a:lnSpc>
              <a:spcBef>
                <a:spcPts val="600"/>
              </a:spcBef>
              <a:spcAft>
                <a:spcPts val="0"/>
              </a:spcAft>
            </a:pP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Bu dönem edebiyatını şekillendiren belli başlı adlar şunlardır:</a:t>
            </a: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Andronikos</a:t>
            </a:r>
            <a:endPar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Ennius</a:t>
            </a:r>
            <a:endPar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Plautus</a:t>
            </a:r>
            <a:endPar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Terentius</a:t>
            </a:r>
            <a:endPar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Cato</a:t>
            </a: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b="1"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Caton</a:t>
            </a: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159283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80362" y="1741119"/>
            <a:ext cx="6421437" cy="3574825"/>
          </a:xfrm>
          <a:prstGeom prst="rect">
            <a:avLst/>
          </a:prstGeom>
        </p:spPr>
        <p:txBody>
          <a:bodyPr wrap="square">
            <a:spAutoFit/>
          </a:bodyPr>
          <a:lstStyle/>
          <a:p>
            <a:pPr indent="450215" algn="just">
              <a:lnSpc>
                <a:spcPct val="115000"/>
              </a:lnSpc>
              <a:spcBef>
                <a:spcPts val="600"/>
              </a:spcBef>
              <a:spcAft>
                <a:spcPts val="0"/>
              </a:spcAft>
            </a:pPr>
            <a:r>
              <a:rPr lang="tr-TR" b="1" dirty="0">
                <a:solidFill>
                  <a:srgbClr val="000000"/>
                </a:solidFill>
                <a:latin typeface="Calibri" panose="020F0502020204030204" pitchFamily="34" charset="0"/>
                <a:ea typeface="Calibri" panose="020F0502020204030204" pitchFamily="34" charset="0"/>
                <a:cs typeface="Arial" panose="020B0604020202020204" pitchFamily="34" charset="0"/>
              </a:rPr>
              <a:t>2. Klasik Dönem (M.Ö. 78—M.S. 14</a:t>
            </a: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a:t>
            </a:r>
          </a:p>
          <a:p>
            <a:pPr indent="450215" algn="just">
              <a:lnSpc>
                <a:spcPct val="115000"/>
              </a:lnSpc>
              <a:spcBef>
                <a:spcPts val="600"/>
              </a:spcBef>
              <a:spcAft>
                <a:spcPts val="0"/>
              </a:spcAft>
            </a:pP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Klasik Dönem için sayılabilecek önemli adlar şunlardır:</a:t>
            </a:r>
          </a:p>
          <a:p>
            <a:pPr marL="285750" indent="-285750" algn="just">
              <a:lnSpc>
                <a:spcPct val="115000"/>
              </a:lnSpc>
              <a:spcBef>
                <a:spcPts val="600"/>
              </a:spcBef>
              <a:spcAft>
                <a:spcPts val="0"/>
              </a:spcAft>
              <a:buFont typeface="Arial" panose="020B0604020202020204" pitchFamily="34" charset="0"/>
              <a:buChar char="•"/>
            </a:pPr>
            <a:r>
              <a:rPr lang="tr-TR" b="1" dirty="0" err="1" smtClean="0"/>
              <a:t>Lucretius</a:t>
            </a:r>
            <a:r>
              <a:rPr lang="tr-TR" dirty="0" smtClean="0"/>
              <a:t> </a:t>
            </a:r>
          </a:p>
          <a:p>
            <a:pPr marL="285750" indent="-285750" algn="just">
              <a:lnSpc>
                <a:spcPct val="115000"/>
              </a:lnSpc>
              <a:spcBef>
                <a:spcPts val="600"/>
              </a:spcBef>
              <a:spcAft>
                <a:spcPts val="0"/>
              </a:spcAft>
              <a:buFont typeface="Arial" panose="020B0604020202020204" pitchFamily="34" charset="0"/>
              <a:buChar char="•"/>
            </a:pPr>
            <a:r>
              <a:rPr lang="tr-TR" b="1" dirty="0" err="1" smtClean="0"/>
              <a:t>Catullus</a:t>
            </a:r>
            <a:endParaRPr lang="tr-TR" b="1" dirty="0" smtClean="0"/>
          </a:p>
          <a:p>
            <a:pPr marL="285750" indent="-285750" algn="just">
              <a:lnSpc>
                <a:spcPct val="115000"/>
              </a:lnSpc>
              <a:spcBef>
                <a:spcPts val="600"/>
              </a:spcBef>
              <a:spcAft>
                <a:spcPts val="0"/>
              </a:spcAft>
              <a:buFont typeface="Arial" panose="020B0604020202020204" pitchFamily="34" charset="0"/>
              <a:buChar char="•"/>
            </a:pPr>
            <a:r>
              <a:rPr lang="tr-TR" b="1" dirty="0" smtClean="0"/>
              <a:t>G</a:t>
            </a:r>
            <a:r>
              <a:rPr lang="tr-TR" b="1" dirty="0"/>
              <a:t>. Julius </a:t>
            </a:r>
            <a:r>
              <a:rPr lang="tr-TR" b="1" dirty="0" err="1" smtClean="0"/>
              <a:t>Caesar</a:t>
            </a:r>
            <a:endParaRPr lang="tr-TR" dirty="0" smtClean="0"/>
          </a:p>
          <a:p>
            <a:pPr marL="285750" indent="-285750" algn="just">
              <a:lnSpc>
                <a:spcPct val="115000"/>
              </a:lnSpc>
              <a:spcBef>
                <a:spcPts val="600"/>
              </a:spcBef>
              <a:spcAft>
                <a:spcPts val="0"/>
              </a:spcAft>
              <a:buFont typeface="Arial" panose="020B0604020202020204" pitchFamily="34" charset="0"/>
              <a:buChar char="•"/>
            </a:pPr>
            <a:r>
              <a:rPr lang="tr-TR" b="1" dirty="0" err="1" smtClean="0"/>
              <a:t>Vergilius</a:t>
            </a:r>
            <a:endParaRPr lang="tr-TR" b="1" dirty="0" smtClean="0"/>
          </a:p>
          <a:p>
            <a:pPr marL="285750" indent="-285750" algn="just">
              <a:lnSpc>
                <a:spcPct val="115000"/>
              </a:lnSpc>
              <a:spcBef>
                <a:spcPts val="600"/>
              </a:spcBef>
              <a:spcAft>
                <a:spcPts val="0"/>
              </a:spcAft>
              <a:buFont typeface="Arial" panose="020B0604020202020204" pitchFamily="34" charset="0"/>
              <a:buChar char="•"/>
            </a:pPr>
            <a:r>
              <a:rPr lang="tr-TR" b="1" dirty="0" smtClean="0">
                <a:latin typeface="Calibri" panose="020F0502020204030204" pitchFamily="34" charset="0"/>
                <a:ea typeface="Calibri" panose="020F0502020204030204" pitchFamily="34" charset="0"/>
                <a:cs typeface="Arial" panose="020B0604020202020204" pitchFamily="34" charset="0"/>
              </a:rPr>
              <a:t>Horatius</a:t>
            </a:r>
          </a:p>
          <a:p>
            <a:pPr marL="285750" indent="-285750" algn="just">
              <a:lnSpc>
                <a:spcPct val="115000"/>
              </a:lnSpc>
              <a:spcBef>
                <a:spcPts val="600"/>
              </a:spcBef>
              <a:spcAft>
                <a:spcPts val="0"/>
              </a:spcAft>
              <a:buFont typeface="Arial" panose="020B0604020202020204" pitchFamily="34" charset="0"/>
              <a:buChar char="•"/>
            </a:pPr>
            <a:r>
              <a:rPr lang="tr-TR" b="1" dirty="0" err="1" smtClean="0">
                <a:latin typeface="Calibri" panose="020F0502020204030204" pitchFamily="34" charset="0"/>
                <a:ea typeface="Calibri" panose="020F0502020204030204" pitchFamily="34" charset="0"/>
                <a:cs typeface="Arial" panose="020B0604020202020204" pitchFamily="34" charset="0"/>
              </a:rPr>
              <a:t>Ovidius</a:t>
            </a:r>
            <a:r>
              <a:rPr lang="tr-TR" b="1" dirty="0" smtClean="0">
                <a:latin typeface="Calibri" panose="020F0502020204030204" pitchFamily="34" charset="0"/>
                <a:ea typeface="Calibri" panose="020F0502020204030204" pitchFamily="34" charset="0"/>
                <a:cs typeface="Arial" panose="020B0604020202020204" pitchFamily="34" charset="0"/>
              </a:rPr>
              <a:t> </a:t>
            </a:r>
          </a:p>
          <a:p>
            <a:pPr marL="285750" indent="-285750" algn="just">
              <a:lnSpc>
                <a:spcPct val="115000"/>
              </a:lnSpc>
              <a:spcBef>
                <a:spcPts val="600"/>
              </a:spcBef>
              <a:spcAft>
                <a:spcPts val="0"/>
              </a:spcAft>
              <a:buFont typeface="Arial" panose="020B0604020202020204" pitchFamily="34" charset="0"/>
              <a:buChar char="•"/>
            </a:pPr>
            <a:endParaRPr lang="tr-TR"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5551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53644" y="1841327"/>
            <a:ext cx="9006214" cy="3113160"/>
          </a:xfrm>
          <a:prstGeom prst="rect">
            <a:avLst/>
          </a:prstGeom>
        </p:spPr>
        <p:txBody>
          <a:bodyPr wrap="square">
            <a:spAutoFit/>
          </a:bodyPr>
          <a:lstStyle/>
          <a:p>
            <a:pPr indent="450215" algn="just">
              <a:lnSpc>
                <a:spcPct val="115000"/>
              </a:lnSpc>
              <a:spcBef>
                <a:spcPts val="600"/>
              </a:spcBef>
              <a:spcAft>
                <a:spcPts val="0"/>
              </a:spcAft>
            </a:pPr>
            <a:r>
              <a:rPr lang="tr-TR" b="1" dirty="0">
                <a:solidFill>
                  <a:srgbClr val="000000"/>
                </a:solidFill>
                <a:latin typeface="Calibri" panose="020F0502020204030204" pitchFamily="34" charset="0"/>
                <a:ea typeface="Calibri" panose="020F0502020204030204" pitchFamily="34" charset="0"/>
                <a:cs typeface="Arial" panose="020B0604020202020204" pitchFamily="34" charset="0"/>
              </a:rPr>
              <a:t>3. Gerileme Dönemi ( M.S. 14-M.S. 313</a:t>
            </a:r>
            <a:r>
              <a:rPr lang="tr-TR" b="1" dirty="0" smtClean="0">
                <a:solidFill>
                  <a:srgbClr val="000000"/>
                </a:solidFill>
                <a:latin typeface="Calibri" panose="020F0502020204030204" pitchFamily="34" charset="0"/>
                <a:ea typeface="Calibri" panose="020F0502020204030204" pitchFamily="34" charset="0"/>
                <a:cs typeface="Arial" panose="020B0604020202020204" pitchFamily="34" charset="0"/>
              </a:rPr>
              <a:t>)</a:t>
            </a:r>
          </a:p>
          <a:p>
            <a:pPr indent="450215" algn="just">
              <a:lnSpc>
                <a:spcPct val="115000"/>
              </a:lnSpc>
              <a:spcBef>
                <a:spcPts val="600"/>
              </a:spcBef>
            </a:pPr>
            <a:r>
              <a:rPr lang="tr-TR" dirty="0"/>
              <a:t>Roma’nın yükselişi ile çöküşü aynı hızla gerçekleşmiştir. </a:t>
            </a:r>
            <a:r>
              <a:rPr lang="tr-TR" dirty="0" err="1"/>
              <a:t>Augustus’ün</a:t>
            </a:r>
            <a:r>
              <a:rPr lang="tr-TR" dirty="0"/>
              <a:t> parlak döneminden sonra gerileme ve çöküş dönemine girildi. İmparatorluğun sınırlarının genişlemesi Latin dilinin bozulmasına neden oldu. Sanat ve edebiyatta bir düzeysizlik hâkim olmaya başladı. </a:t>
            </a:r>
            <a:r>
              <a:rPr lang="tr-TR" dirty="0" err="1"/>
              <a:t>Neron’un</a:t>
            </a:r>
            <a:r>
              <a:rPr lang="tr-TR" dirty="0"/>
              <a:t> sıra dışı devlet yönetimi bu gerilemenin nedenlerindendir. Bununla birlikte bu dönemde de birçok güzel eser verilmiştir. Bu çağın eserlerindeki genel eğilim, şiir olsun, düzyazı olsun fazla özentili, tumturaklı söyleyiş biçiminin rağbet kazanmasıdır. Bu da özellikle düzyazıyı yapaylaştırmıştır. Ancak </a:t>
            </a:r>
            <a:r>
              <a:rPr lang="es-ES" dirty="0"/>
              <a:t>Tacitus </a:t>
            </a:r>
            <a:r>
              <a:rPr lang="tr-TR" dirty="0"/>
              <a:t>gibi bu eğilime yenilmeyen düzyazı ustaları da çıkmıştır.</a:t>
            </a:r>
          </a:p>
          <a:p>
            <a:pPr indent="450215" algn="just">
              <a:lnSpc>
                <a:spcPct val="115000"/>
              </a:lnSpc>
              <a:spcBef>
                <a:spcPts val="600"/>
              </a:spcBef>
              <a:spcAft>
                <a:spcPts val="0"/>
              </a:spcAft>
            </a:pPr>
            <a:endParaRPr lang="tr-T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5992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Gerileme döneminin önemli adları arasında şunlar sayılabilir:</a:t>
            </a:r>
          </a:p>
          <a:p>
            <a:r>
              <a:rPr lang="tr-TR" dirty="0" err="1" smtClean="0"/>
              <a:t>Persius</a:t>
            </a:r>
            <a:endParaRPr lang="tr-TR" dirty="0" smtClean="0"/>
          </a:p>
          <a:p>
            <a:r>
              <a:rPr lang="tr-TR" dirty="0" err="1" smtClean="0"/>
              <a:t>Phedrus</a:t>
            </a:r>
            <a:endParaRPr lang="tr-TR" dirty="0" smtClean="0"/>
          </a:p>
          <a:p>
            <a:r>
              <a:rPr lang="tr-TR" dirty="0" smtClean="0"/>
              <a:t>Seneca</a:t>
            </a:r>
          </a:p>
          <a:p>
            <a:r>
              <a:rPr lang="tr-TR" dirty="0" err="1" smtClean="0"/>
              <a:t>Tacitus</a:t>
            </a:r>
            <a:endParaRPr lang="tr-TR" dirty="0" smtClean="0"/>
          </a:p>
          <a:p>
            <a:r>
              <a:rPr lang="tr-TR" dirty="0" err="1" smtClean="0"/>
              <a:t>Apeleus</a:t>
            </a:r>
            <a:endParaRPr lang="tr-TR" dirty="0" smtClean="0"/>
          </a:p>
          <a:p>
            <a:r>
              <a:rPr lang="tr-TR" dirty="0" err="1" smtClean="0"/>
              <a:t>Plutharkos</a:t>
            </a:r>
            <a:endParaRPr lang="tr-TR" dirty="0"/>
          </a:p>
        </p:txBody>
      </p:sp>
    </p:spTree>
    <p:extLst>
      <p:ext uri="{BB962C8B-B14F-4D97-AF65-F5344CB8AC3E}">
        <p14:creationId xmlns:p14="http://schemas.microsoft.com/office/powerpoint/2010/main" val="3475286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55101" y="2592889"/>
            <a:ext cx="6688899" cy="1938992"/>
          </a:xfrm>
          <a:prstGeom prst="rect">
            <a:avLst/>
          </a:prstGeom>
        </p:spPr>
        <p:txBody>
          <a:bodyPr wrap="square">
            <a:spAutoFit/>
          </a:bodyPr>
          <a:lstStyle/>
          <a:p>
            <a:pPr indent="450215" algn="just">
              <a:lnSpc>
                <a:spcPct val="200000"/>
              </a:lnSpc>
              <a:spcBef>
                <a:spcPts val="600"/>
              </a:spcBef>
              <a:spcAft>
                <a:spcPts val="0"/>
              </a:spcAft>
            </a:pPr>
            <a:r>
              <a:rPr lang="tr-TR" sz="2000" dirty="0">
                <a:solidFill>
                  <a:srgbClr val="000000"/>
                </a:solidFill>
                <a:latin typeface="Calibri" panose="020F0502020204030204" pitchFamily="34" charset="0"/>
                <a:ea typeface="Calibri" panose="020F0502020204030204" pitchFamily="34" charset="0"/>
                <a:cs typeface="Arial" panose="020B0604020202020204" pitchFamily="34" charset="0"/>
              </a:rPr>
              <a:t>Eski Yunan ve onun devamı sayılan Roma edebiyatlarının en belirgin niteliğinin </a:t>
            </a:r>
            <a:r>
              <a:rPr lang="tr-TR" sz="2000" i="1" dirty="0">
                <a:solidFill>
                  <a:srgbClr val="000000"/>
                </a:solidFill>
                <a:latin typeface="Calibri" panose="020F0502020204030204" pitchFamily="34" charset="0"/>
                <a:ea typeface="Calibri" panose="020F0502020204030204" pitchFamily="34" charset="0"/>
                <a:cs typeface="Arial" panose="020B0604020202020204" pitchFamily="34" charset="0"/>
              </a:rPr>
              <a:t>insanla doğayı kaynaştırarak gerçekliğin sanatsal yansımasını sunmak</a:t>
            </a:r>
            <a:r>
              <a:rPr lang="tr-TR" sz="2000" dirty="0">
                <a:solidFill>
                  <a:srgbClr val="000000"/>
                </a:solidFill>
                <a:latin typeface="Calibri" panose="020F0502020204030204" pitchFamily="34" charset="0"/>
                <a:ea typeface="Calibri" panose="020F0502020204030204" pitchFamily="34" charset="0"/>
                <a:cs typeface="Arial" panose="020B0604020202020204" pitchFamily="34" charset="0"/>
              </a:rPr>
              <a:t> olduğunu söyleyebiliriz</a:t>
            </a:r>
            <a:r>
              <a:rPr lang="tr-TR" sz="2000" dirty="0" smtClean="0">
                <a:solidFill>
                  <a:srgbClr val="000000"/>
                </a:solidFill>
                <a:latin typeface="Calibri" panose="020F0502020204030204" pitchFamily="34" charset="0"/>
                <a:ea typeface="Calibri" panose="020F0502020204030204" pitchFamily="34" charset="0"/>
                <a:cs typeface="Arial" panose="020B0604020202020204" pitchFamily="34" charset="0"/>
              </a:rPr>
              <a:t>. </a:t>
            </a:r>
            <a:endParaRPr lang="tr-T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508170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231</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Latin Edebiyatı ve Dönemleri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Latin Edebiyatı ve Dönemleri</dc:title>
  <dc:creator>w7</dc:creator>
  <cp:lastModifiedBy>w7</cp:lastModifiedBy>
  <cp:revision>4</cp:revision>
  <dcterms:created xsi:type="dcterms:W3CDTF">2019-02-15T22:21:32Z</dcterms:created>
  <dcterms:modified xsi:type="dcterms:W3CDTF">2019-02-18T19:54:03Z</dcterms:modified>
</cp:coreProperties>
</file>