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2673729" y="1190201"/>
            <a:ext cx="5350597" cy="36907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000" b="1" spc="-30" dirty="0">
                <a:solidFill>
                  <a:srgbClr val="552112"/>
                </a:solidFill>
                <a:latin typeface="Arial"/>
                <a:ea typeface="Arial"/>
              </a:rPr>
              <a:t>MUKAVEMET</a:t>
            </a:r>
            <a:r>
              <a:rPr lang="en-US" altLang="zh-CN" sz="4000" b="1" spc="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4000" b="1" spc="-25" dirty="0">
                <a:solidFill>
                  <a:srgbClr val="552112"/>
                </a:solidFill>
                <a:latin typeface="Arial"/>
                <a:ea typeface="Arial"/>
              </a:rPr>
              <a:t>DERSİ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35"/>
              </a:lnSpc>
            </a:pPr>
            <a:endParaRPr lang="en-US" dirty="0" smtClean="0"/>
          </a:p>
          <a:p>
            <a:pPr marL="0" indent="680592">
              <a:lnSpc>
                <a:spcPct val="100000"/>
              </a:lnSpc>
            </a:pPr>
            <a:r>
              <a:rPr lang="en-US" altLang="zh-CN" sz="3600" b="1" dirty="0">
                <a:solidFill>
                  <a:srgbClr val="BF0000"/>
                </a:solidFill>
                <a:latin typeface="Arial"/>
                <a:ea typeface="Arial"/>
              </a:rPr>
              <a:t>(Gerilme</a:t>
            </a:r>
            <a:r>
              <a:rPr lang="en-US" altLang="zh-CN" sz="3600" b="1" spc="-1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BF0000"/>
                </a:solidFill>
                <a:latin typeface="Arial"/>
                <a:ea typeface="Arial"/>
              </a:rPr>
              <a:t>Analizi)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60"/>
              </a:lnSpc>
            </a:pPr>
            <a:endParaRPr lang="en-US" dirty="0" smtClean="0"/>
          </a:p>
          <a:p>
            <a:pPr indent="344042"/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95297" y="573435"/>
            <a:ext cx="2022309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Ders</a:t>
            </a:r>
            <a:r>
              <a:rPr lang="en-US" altLang="zh-CN" sz="32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Planı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97253" y="1118362"/>
          <a:ext cx="7298308" cy="5054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9058"/>
                <a:gridCol w="6199251"/>
              </a:tblGrid>
              <a:tr h="463550"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116459">
                        <a:lnSpc>
                          <a:spcPct val="100000"/>
                        </a:lnSpc>
                      </a:pPr>
                      <a:r>
                        <a:rPr lang="en-US" altLang="zh-CN" sz="2000" b="1" spc="-5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HA</a:t>
                      </a:r>
                      <a:r>
                        <a:rPr lang="en-US" altLang="zh-CN" sz="2000" b="1" spc="-4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FTA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b="1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KO</a:t>
                      </a:r>
                      <a:r>
                        <a:rPr lang="en-US" altLang="zh-CN" sz="2000" b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NU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Giriş,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tanımı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ve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genel</a:t>
                      </a:r>
                      <a:r>
                        <a:rPr lang="en-US" altLang="zh-CN" sz="2000" spc="-16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ilkeleri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temel</a:t>
                      </a:r>
                      <a:r>
                        <a:rPr lang="en-US" altLang="zh-CN" sz="2000" spc="-11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kavramları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55727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3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Normal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kuvvet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55727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5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6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Gerilme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7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Şekil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değiştirme</a:t>
                      </a:r>
                      <a:r>
                        <a:rPr lang="en-US" altLang="zh-CN" sz="2000" spc="-1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8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Aras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ınavı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84099">
                        <a:lnSpc>
                          <a:spcPct val="100000"/>
                        </a:lnSpc>
                      </a:pP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9</a:t>
                      </a: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3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10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Kesme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407543">
                        <a:lnSpc>
                          <a:spcPct val="100000"/>
                        </a:lnSpc>
                      </a:pPr>
                      <a:r>
                        <a:rPr lang="en-US" altLang="zh-CN" sz="2000" spc="-1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1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Kirişlerde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kesit</a:t>
                      </a:r>
                      <a:r>
                        <a:rPr lang="en-US" altLang="zh-CN" sz="2000" spc="-104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tesirleri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25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13995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12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13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1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Eğilme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13995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14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15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Burkulma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6"/>
          <p:cNvSpPr txBox="1"/>
          <p:nvPr/>
        </p:nvSpPr>
        <p:spPr>
          <a:xfrm>
            <a:off x="1432813" y="584321"/>
            <a:ext cx="7509335" cy="2817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93980">
              <a:lnSpc>
                <a:spcPct val="100000"/>
              </a:lnSpc>
            </a:pPr>
            <a:r>
              <a:rPr lang="en-US" altLang="zh-CN" sz="3600" spc="-10" dirty="0">
                <a:solidFill>
                  <a:srgbClr val="BF0000"/>
                </a:solidFill>
                <a:latin typeface="Arial"/>
                <a:ea typeface="Arial"/>
              </a:rPr>
              <a:t>Yararlanılan</a:t>
            </a:r>
            <a:r>
              <a:rPr lang="en-US" altLang="zh-CN" sz="36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spc="-15" dirty="0">
                <a:solidFill>
                  <a:srgbClr val="BF0000"/>
                </a:solidFill>
                <a:latin typeface="Arial"/>
                <a:ea typeface="Arial"/>
              </a:rPr>
              <a:t>Kaynaklar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5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Girgin,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Beyribey,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1990.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Mukavemet.</a:t>
            </a:r>
            <a:r>
              <a:rPr lang="en-US" altLang="zh-CN" sz="2400" i="1" spc="1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A.Ü.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Ziraat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Fakültesi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Yayınları: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1191,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Ders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Kitabı: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341,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Ankara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Omurtag,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2012.,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i="1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I.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Birsen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yayınevi,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İstanbul,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472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8"/>
          <p:cNvSpPr txBox="1"/>
          <p:nvPr/>
        </p:nvSpPr>
        <p:spPr>
          <a:xfrm>
            <a:off x="1361566" y="159330"/>
            <a:ext cx="7579832" cy="21177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979931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1.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Bir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eksenli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2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durumu</a:t>
            </a:r>
          </a:p>
          <a:p>
            <a:pPr>
              <a:lnSpc>
                <a:spcPts val="1305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2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eksenli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çekme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-9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basınca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maruz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prizmatik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normali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ekseni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α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açısı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yapan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eğik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düzlemler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söz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konusudur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61566" y="2353122"/>
            <a:ext cx="761133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306322" algn="l"/>
                <a:tab pos="3400679" algn="l"/>
                <a:tab pos="5084953" algn="l"/>
                <a:tab pos="6261480" algn="l"/>
              </a:tabLst>
            </a:pPr>
            <a:r>
              <a:rPr lang="en-US" altLang="zh-CN" sz="1900" spc="-3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215" dirty="0">
                <a:solidFill>
                  <a:srgbClr val="000000"/>
                </a:solidFill>
                <a:latin typeface="Arial"/>
                <a:ea typeface="Arial"/>
              </a:rPr>
              <a:t>Eğik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düzlemlerde	meydana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gelen	gerilmeyi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45030" y="2719247"/>
            <a:ext cx="6776739" cy="15489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hesaplamak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aşağıdaki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göz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önüne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alalım;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950"/>
              </a:lnSpc>
            </a:pPr>
            <a:endParaRPr lang="en-US" dirty="0" smtClean="0"/>
          </a:p>
          <a:p>
            <a:pPr marL="0" indent="4502150">
              <a:lnSpc>
                <a:spcPct val="100000"/>
              </a:lnSpc>
            </a:pPr>
            <a:r>
              <a:rPr lang="en-US" altLang="zh-CN" sz="1000" b="1" spc="-15" dirty="0">
                <a:solidFill>
                  <a:srgbClr val="000000"/>
                </a:solidFill>
                <a:latin typeface="Arial"/>
                <a:ea typeface="Arial"/>
              </a:rPr>
              <a:t>n</a:t>
            </a:r>
          </a:p>
          <a:p>
            <a:pPr>
              <a:lnSpc>
                <a:spcPts val="1960"/>
              </a:lnSpc>
            </a:pPr>
            <a:endParaRPr lang="en-US" dirty="0" smtClean="0"/>
          </a:p>
          <a:p>
            <a:pPr marL="0" indent="3263772">
              <a:lnSpc>
                <a:spcPct val="100000"/>
              </a:lnSpc>
            </a:pPr>
            <a:r>
              <a:rPr lang="en-US" altLang="zh-CN" sz="1000" b="1" spc="-15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727325" y="4268190"/>
            <a:ext cx="3912582" cy="311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204166"/>
              </a:lnSpc>
              <a:tabLst>
                <a:tab pos="295401" algn="l"/>
                <a:tab pos="3505580" algn="l"/>
              </a:tabLst>
            </a:pPr>
            <a:r>
              <a:rPr lang="en-US" altLang="zh-CN" sz="1000" b="1" spc="-5" dirty="0">
                <a:solidFill>
                  <a:srgbClr val="000000"/>
                </a:solidFill>
                <a:latin typeface="Arial"/>
                <a:ea typeface="Arial"/>
              </a:rPr>
              <a:t>x	P	</a:t>
            </a:r>
            <a:r>
              <a:rPr lang="en-US" altLang="zh-CN" sz="1000" b="1" dirty="0">
                <a:solidFill>
                  <a:srgbClr val="000000"/>
                </a:solidFill>
                <a:latin typeface="Arial"/>
                <a:ea typeface="Arial"/>
              </a:rPr>
              <a:t>N</a:t>
            </a:r>
            <a:r>
              <a:rPr lang="en-US" altLang="zh-CN" sz="1000" b="1" spc="1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000" b="1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975605" y="4875656"/>
            <a:ext cx="1301131" cy="3138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47083"/>
              </a:lnSpc>
              <a:tabLst>
                <a:tab pos="600075" algn="l"/>
                <a:tab pos="1038352" algn="l"/>
              </a:tabLst>
            </a:pPr>
            <a:r>
              <a:rPr lang="en-US" altLang="zh-CN" sz="1000" b="1" spc="-5" dirty="0">
                <a:solidFill>
                  <a:srgbClr val="000000"/>
                </a:solidFill>
                <a:latin typeface="Arial"/>
                <a:ea typeface="Arial"/>
              </a:rPr>
              <a:t>B	C	</a:t>
            </a:r>
            <a:r>
              <a:rPr lang="en-US" altLang="zh-CN" sz="1400" spc="-34" dirty="0">
                <a:solidFill>
                  <a:srgbClr val="000000"/>
                </a:solidFill>
                <a:latin typeface="Arial"/>
                <a:ea typeface="Arial"/>
              </a:rPr>
              <a:t>τ</a:t>
            </a:r>
            <a:r>
              <a:rPr lang="en-US" altLang="zh-CN" sz="950" spc="-40" dirty="0">
                <a:solidFill>
                  <a:srgbClr val="000000"/>
                </a:solidFill>
                <a:latin typeface="Arial"/>
                <a:ea typeface="Arial"/>
              </a:rPr>
              <a:t>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4"/>
          <p:cNvSpPr txBox="1"/>
          <p:nvPr/>
        </p:nvSpPr>
        <p:spPr>
          <a:xfrm>
            <a:off x="1433449" y="192114"/>
            <a:ext cx="7507726" cy="16425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908049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1.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Bir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eksenli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2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durumu</a:t>
            </a:r>
          </a:p>
          <a:p>
            <a:pPr>
              <a:lnSpc>
                <a:spcPts val="509"/>
              </a:lnSpc>
            </a:pPr>
            <a:endParaRPr lang="en-US" dirty="0" smtClean="0"/>
          </a:p>
          <a:p>
            <a:pPr marL="283844" indent="-283844" hangingPunct="0">
              <a:lnSpc>
                <a:spcPct val="9916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1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Eğik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kesitteki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gerilmelerin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bileşkesini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n</a:t>
            </a:r>
            <a:r>
              <a:rPr lang="en-US" altLang="zh-CN" sz="16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gerilmesinin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bileşkesini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τ</a:t>
            </a:r>
            <a:r>
              <a:rPr lang="en-US" altLang="zh-CN" sz="1600" spc="30" dirty="0">
                <a:solidFill>
                  <a:srgbClr val="000000"/>
                </a:solidFill>
                <a:latin typeface="Arial"/>
                <a:ea typeface="Arial"/>
              </a:rPr>
              <a:t>α</a:t>
            </a:r>
            <a:r>
              <a:rPr lang="en-US" altLang="zh-CN" sz="1600" spc="1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gösterelim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Buna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α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açısı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yapan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düzlemde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17294" y="1838756"/>
            <a:ext cx="725257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gerilmeyi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veren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17294" y="2204770"/>
            <a:ext cx="139740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formüller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;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131669" y="2941817"/>
            <a:ext cx="479254" cy="4038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1739"/>
              </a:lnSpc>
            </a:pPr>
            <a:r>
              <a:rPr lang="en-US" altLang="zh-CN" sz="2000" spc="209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marL="0" indent="345330">
              <a:lnSpc>
                <a:spcPct val="100000"/>
              </a:lnSpc>
            </a:pPr>
            <a:r>
              <a:rPr lang="en-US" altLang="zh-CN" sz="1200" i="1" spc="340" dirty="0">
                <a:solidFill>
                  <a:srgbClr val="000000"/>
                </a:solidFill>
                <a:latin typeface="Times New Roman"/>
                <a:ea typeface="Times New Roman"/>
              </a:rPr>
              <a:t>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770808" y="2941817"/>
            <a:ext cx="240951" cy="3152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479"/>
              </a:lnSpc>
            </a:pPr>
            <a:r>
              <a:rPr lang="en-US" altLang="zh-CN" sz="2000" spc="684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82145" y="2773425"/>
            <a:ext cx="476613" cy="692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1739"/>
              </a:lnSpc>
            </a:pPr>
            <a:r>
              <a:rPr lang="en-US" altLang="zh-CN" sz="2000" spc="209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marL="0" indent="356267">
              <a:lnSpc>
                <a:spcPct val="91250"/>
              </a:lnSpc>
            </a:pPr>
            <a:r>
              <a:rPr lang="en-US" altLang="zh-CN" sz="1200" i="1" spc="300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  <a:p>
            <a:pPr marL="0" indent="193785">
              <a:lnSpc>
                <a:spcPct val="100000"/>
              </a:lnSpc>
            </a:pPr>
            <a:r>
              <a:rPr lang="en-US" altLang="zh-CN" sz="2000" spc="62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728021" y="2941817"/>
            <a:ext cx="240951" cy="3152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479"/>
              </a:lnSpc>
            </a:pPr>
            <a:r>
              <a:rPr lang="en-US" altLang="zh-CN" sz="2000" spc="684" dirty="0">
                <a:solidFill>
                  <a:srgbClr val="000000"/>
                </a:solidFill>
                <a:latin typeface="Symbol"/>
                <a:ea typeface="Symbol"/>
              </a:rPr>
              <a:t>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019174" y="2773425"/>
            <a:ext cx="477460" cy="692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1739"/>
              </a:lnSpc>
            </a:pPr>
            <a:r>
              <a:rPr lang="en-US" altLang="zh-CN" sz="2000" spc="209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marL="0" indent="357113">
              <a:lnSpc>
                <a:spcPct val="91250"/>
              </a:lnSpc>
            </a:pPr>
            <a:r>
              <a:rPr lang="en-US" altLang="zh-CN" sz="1200" i="1" spc="300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  <a:p>
            <a:pPr marL="0" indent="193785">
              <a:lnSpc>
                <a:spcPct val="100000"/>
              </a:lnSpc>
            </a:pPr>
            <a:r>
              <a:rPr lang="en-US" altLang="zh-CN" sz="2000" spc="62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639787" y="2941817"/>
            <a:ext cx="240951" cy="3152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479"/>
              </a:lnSpc>
            </a:pPr>
            <a:r>
              <a:rPr lang="en-US" altLang="zh-CN" sz="2000" spc="684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933595" y="2958438"/>
            <a:ext cx="569566" cy="304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000" spc="565" dirty="0">
                <a:solidFill>
                  <a:srgbClr val="000000"/>
                </a:solidFill>
                <a:latin typeface="Times New Roman"/>
                <a:ea typeface="Times New Roman"/>
              </a:rPr>
              <a:t>cos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541293" y="2941817"/>
            <a:ext cx="594587" cy="3149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3333"/>
              </a:lnSpc>
            </a:pPr>
            <a:r>
              <a:rPr lang="en-US" altLang="zh-CN" sz="2000" spc="1019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000" spc="1289" dirty="0">
                <a:solidFill>
                  <a:srgbClr val="000000"/>
                </a:solidFill>
                <a:latin typeface="Symbol"/>
                <a:ea typeface="Symbol"/>
              </a:rPr>
              <a:t>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284468" y="3706774"/>
            <a:ext cx="330109" cy="494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3895"/>
              </a:lnSpc>
            </a:pPr>
            <a:r>
              <a:rPr lang="en-US" altLang="zh-CN" sz="2850" spc="104" dirty="0">
                <a:solidFill>
                  <a:srgbClr val="000000"/>
                </a:solidFill>
                <a:latin typeface="Symbol"/>
                <a:ea typeface="Symbol"/>
              </a:rPr>
              <a:t></a:t>
            </a:r>
            <a:r>
              <a:rPr lang="en-US" altLang="zh-CN" sz="1650" spc="89" dirty="0">
                <a:solidFill>
                  <a:srgbClr val="000000"/>
                </a:solidFill>
                <a:latin typeface="Symbol"/>
                <a:ea typeface="Symbol"/>
              </a:rPr>
              <a:t>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737871" y="3706774"/>
            <a:ext cx="213539" cy="4403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3465"/>
              </a:lnSpc>
            </a:pPr>
            <a:r>
              <a:rPr lang="en-US" altLang="zh-CN" sz="2850" spc="5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095444" y="3565654"/>
            <a:ext cx="308493" cy="7221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1839"/>
              </a:lnSpc>
            </a:pPr>
            <a:r>
              <a:rPr lang="en-US" altLang="zh-CN" sz="2100" spc="819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marL="0" indent="227530">
              <a:lnSpc>
                <a:spcPct val="92083"/>
              </a:lnSpc>
            </a:pPr>
            <a:r>
              <a:rPr lang="en-US" altLang="zh-CN" sz="1200" i="1" spc="-10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  <a:p>
            <a:pPr marL="0" indent="122885">
              <a:lnSpc>
                <a:spcPct val="100000"/>
              </a:lnSpc>
            </a:pPr>
            <a:r>
              <a:rPr lang="en-US" altLang="zh-CN" sz="2100" spc="-2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487945" y="3739266"/>
            <a:ext cx="157443" cy="3279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579"/>
              </a:lnSpc>
            </a:pPr>
            <a:r>
              <a:rPr lang="en-US" altLang="zh-CN" sz="2100" spc="-55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669450" y="3755104"/>
            <a:ext cx="296731" cy="320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100" spc="-75" dirty="0">
                <a:solidFill>
                  <a:srgbClr val="000000"/>
                </a:solidFill>
                <a:latin typeface="Times New Roman"/>
                <a:ea typeface="Times New Roman"/>
              </a:rPr>
              <a:t>sin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024473" y="3739266"/>
            <a:ext cx="383309" cy="326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2083"/>
              </a:lnSpc>
            </a:pPr>
            <a:r>
              <a:rPr lang="en-US" altLang="zh-CN" sz="2100" spc="234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100" spc="295" dirty="0">
                <a:solidFill>
                  <a:srgbClr val="000000"/>
                </a:solidFill>
                <a:latin typeface="Symbol"/>
                <a:ea typeface="Symbol"/>
              </a:rPr>
              <a:t>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33449" y="4658553"/>
            <a:ext cx="7538903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işaretleri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gerilmede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çekme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717294" y="5024805"/>
            <a:ext cx="725349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halinde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(+)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pozitif,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basınç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halinde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-)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negatiftir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717294" y="5390565"/>
            <a:ext cx="725227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318260" algn="l"/>
                <a:tab pos="3606291" algn="l"/>
                <a:tab pos="4449064" algn="l"/>
                <a:tab pos="5717412" algn="l"/>
              </a:tabLst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Kayma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gerilmelerinde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ise,	kayma	gerilmeleri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717294" y="5756447"/>
            <a:ext cx="7222408" cy="7312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elemanı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saat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ibresi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yönünde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çevirmeye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çalışıyorsa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pozitif,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aksi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spc="-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negatiftir.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36"/>
          <p:cNvSpPr txBox="1"/>
          <p:nvPr/>
        </p:nvSpPr>
        <p:spPr>
          <a:xfrm>
            <a:off x="1609089" y="425395"/>
            <a:ext cx="7330196" cy="24932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788797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1.Bir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eksenli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200" b="1" spc="-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durumu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94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6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5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89" dirty="0">
                <a:solidFill>
                  <a:srgbClr val="BF0000"/>
                </a:solidFill>
                <a:latin typeface="Arial"/>
                <a:ea typeface="Arial"/>
              </a:rPr>
              <a:t>Grafik</a:t>
            </a:r>
            <a:r>
              <a:rPr lang="en-US" altLang="zh-CN" sz="2400" spc="-6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120" dirty="0">
                <a:solidFill>
                  <a:srgbClr val="BF0000"/>
                </a:solidFill>
                <a:latin typeface="Arial"/>
                <a:ea typeface="Arial"/>
              </a:rPr>
              <a:t>çözüm</a:t>
            </a:r>
            <a:r>
              <a:rPr lang="en-US" altLang="zh-CN" sz="2400" spc="-60" dirty="0">
                <a:solidFill>
                  <a:srgbClr val="BF0000"/>
                </a:solidFill>
                <a:latin typeface="Arial"/>
                <a:ea typeface="Arial"/>
              </a:rPr>
              <a:t>;</a:t>
            </a:r>
          </a:p>
          <a:p>
            <a:pPr>
              <a:lnSpc>
                <a:spcPts val="1319"/>
              </a:lnSpc>
            </a:pPr>
            <a:endParaRPr lang="en-US" dirty="0" smtClean="0"/>
          </a:p>
          <a:p>
            <a:pPr marL="283464" indent="-283464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1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Analitik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yolla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hesaplanan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grafik</a:t>
            </a:r>
            <a:r>
              <a:rPr lang="en-US" altLang="zh-CN" sz="2400" spc="-4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yolla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hesaplamak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çözümler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bulunmaktadır.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609089" y="3086531"/>
            <a:ext cx="735870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2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basit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grafik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gösterimi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MOHR</a:t>
            </a:r>
            <a:r>
              <a:rPr lang="en-US" altLang="zh-CN" sz="2400" spc="80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tarafından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609089" y="3635171"/>
            <a:ext cx="7332940" cy="2728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4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verilmiştir</a:t>
            </a:r>
            <a:r>
              <a:rPr lang="en-US" altLang="zh-CN" sz="2400" spc="-3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1319"/>
              </a:lnSpc>
            </a:pPr>
            <a:endParaRPr lang="en-US" dirty="0" smtClean="0"/>
          </a:p>
          <a:p>
            <a:pPr marL="283464" indent="-283464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7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yöntemde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esas;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kesitteki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gerilmelerini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anılan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noktanın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apsis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ordinatı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etmek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açısı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değiştikçe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noktanın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geometrik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yerini</a:t>
            </a:r>
            <a:r>
              <a:rPr lang="en-US" altLang="zh-CN" sz="2400" spc="-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aramaktır.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40"/>
          <p:cNvSpPr txBox="1"/>
          <p:nvPr/>
        </p:nvSpPr>
        <p:spPr>
          <a:xfrm>
            <a:off x="1433449" y="271471"/>
            <a:ext cx="7509250" cy="61124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964437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1.Bir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eksenli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200" b="1" spc="-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durumu</a:t>
            </a:r>
          </a:p>
          <a:p>
            <a:pPr>
              <a:lnSpc>
                <a:spcPts val="1555"/>
              </a:lnSpc>
            </a:pPr>
            <a:endParaRPr lang="en-US" dirty="0" smtClean="0"/>
          </a:p>
          <a:p>
            <a:pPr marL="283844" indent="-283844" hangingPunct="0">
              <a:lnSpc>
                <a:spcPct val="100000"/>
              </a:lnSpc>
              <a:tabLst>
                <a:tab pos="4670425" algn="l"/>
                <a:tab pos="6833361" algn="l"/>
              </a:tabLst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7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denklemlerinde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α’yı</a:t>
            </a:r>
            <a:r>
              <a:rPr lang="en-US" altLang="zh-CN" sz="240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yok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etmek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denklemin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kareleri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alınıp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taraf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tarafa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toplanırsa,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apsisi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n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ordinatı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τ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α	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</a:p>
          <a:p>
            <a:pPr marL="283844" hangingPunct="0">
              <a:lnSpc>
                <a:spcPct val="100416"/>
              </a:lnSpc>
            </a:pP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noktaların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geometrik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yeri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daireyi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verir.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daireye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Mohr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dairesi</a:t>
            </a:r>
            <a:r>
              <a:rPr lang="en-US" altLang="zh-CN" sz="2400" spc="-12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  <a:p>
            <a:pPr>
              <a:lnSpc>
                <a:spcPts val="58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75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6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ea typeface="Arial"/>
              </a:rPr>
              <a:t>Mohr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dairesi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şu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ea typeface="Arial"/>
              </a:rPr>
              <a:t>aşamalarda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çizilir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0" indent="337184">
              <a:lnSpc>
                <a:spcPct val="100000"/>
              </a:lnSpc>
            </a:pP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Önce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spc="5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16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;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0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b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0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;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0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noktalarını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çap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</a:p>
          <a:p>
            <a:pPr marL="0" indent="283844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daire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çizilir.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844" indent="53339" hangingPunct="0">
              <a:lnSpc>
                <a:spcPct val="99583"/>
              </a:lnSpc>
            </a:pP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noktasının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yerini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bulmak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Mohr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dairesinde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bilinen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düzlemini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düzlemine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çakıştırmak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saat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ibresinin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tersi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yönünde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2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α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açısı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kadar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döndürmek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gerekir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50"/>
              </a:lnSpc>
            </a:pPr>
            <a:endParaRPr lang="en-US" dirty="0" smtClean="0"/>
          </a:p>
          <a:p>
            <a:pPr marL="0" indent="337184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Bulunan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noktasının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apsisi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noktasındaki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</a:p>
          <a:p>
            <a:pPr marL="0" indent="283844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gerilmeyi,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ordinatı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42"/>
          <p:cNvSpPr txBox="1"/>
          <p:nvPr/>
        </p:nvSpPr>
        <p:spPr>
          <a:xfrm>
            <a:off x="2454275" y="181386"/>
            <a:ext cx="5588454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2.İki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eksenli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200" b="1" spc="-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durumu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433449" y="711504"/>
            <a:ext cx="753673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132710" algn="l"/>
                <a:tab pos="4982845" algn="l"/>
                <a:tab pos="6400545" algn="l"/>
              </a:tabLst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6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1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	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içindeki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elemana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birbirine	dik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717294" y="1263969"/>
            <a:ext cx="7253363" cy="4099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12083"/>
              </a:lnSpc>
              <a:tabLst>
                <a:tab pos="2353309" algn="l"/>
                <a:tab pos="3638296" algn="l"/>
              </a:tabLst>
            </a:pP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doğrultuda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spc="34" dirty="0">
                <a:solidFill>
                  <a:srgbClr val="000000"/>
                </a:solidFill>
                <a:latin typeface="Arial"/>
                <a:ea typeface="Arial"/>
              </a:rPr>
              <a:t>x	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spc="80" dirty="0">
                <a:solidFill>
                  <a:srgbClr val="000000"/>
                </a:solidFill>
                <a:latin typeface="Arial"/>
                <a:ea typeface="Arial"/>
              </a:rPr>
              <a:t>y	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gerilmeleri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433449" y="1809165"/>
            <a:ext cx="7423949" cy="990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844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edebilir.Buna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iki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eksenli</a:t>
            </a:r>
            <a:r>
              <a:rPr lang="en-US" altLang="zh-CN" sz="2400" spc="-4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durumu</a:t>
            </a:r>
            <a:r>
              <a:rPr lang="en-US" altLang="zh-CN" sz="2400" spc="-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3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gerilmesiz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hal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717294" y="2982899"/>
            <a:ext cx="725409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hal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olmak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433449" y="3531539"/>
            <a:ext cx="7509226" cy="21796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844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incelenebilir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1314"/>
              </a:lnSpc>
            </a:pPr>
            <a:endParaRPr lang="en-US" dirty="0" smtClean="0"/>
          </a:p>
          <a:p>
            <a:pPr marL="283844" indent="-283844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durumunda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gerilmeleri,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eksenleri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ayrı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ayrı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elde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denklemlerin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süperpozisyon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ilkesi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uyarınca,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(tek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717294" y="5802934"/>
            <a:ext cx="7253183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341120" algn="l"/>
                <a:tab pos="2021077" algn="l"/>
                <a:tab pos="3412490" algn="l"/>
                <a:tab pos="4938267" algn="l"/>
                <a:tab pos="6820788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eksenli	iki	gerilme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durumu)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toplanması	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717294" y="6351575"/>
            <a:ext cx="207431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hesaplanabilir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51"/>
          <p:cNvSpPr txBox="1"/>
          <p:nvPr/>
        </p:nvSpPr>
        <p:spPr>
          <a:xfrm>
            <a:off x="1505711" y="275874"/>
            <a:ext cx="6422717" cy="9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948563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2.İki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eksenli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200" b="1" spc="-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durumu</a:t>
            </a:r>
          </a:p>
          <a:p>
            <a:pPr>
              <a:lnSpc>
                <a:spcPts val="100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56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Buna</a:t>
            </a:r>
            <a:r>
              <a:rPr lang="en-US" altLang="zh-CN" sz="240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gerilmesiz</a:t>
            </a:r>
            <a:r>
              <a:rPr lang="en-US" altLang="zh-CN" sz="240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</a:t>
            </a:r>
            <a:r>
              <a:rPr lang="en-US" altLang="zh-CN" sz="2400" spc="-2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için;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2740115" y="1765677"/>
            <a:ext cx="196807" cy="361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850"/>
              </a:lnSpc>
            </a:pPr>
            <a:r>
              <a:rPr lang="en-US" altLang="zh-CN" sz="2300" spc="20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2941650" y="1971777"/>
            <a:ext cx="101766" cy="2057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350" spc="15" dirty="0">
                <a:solidFill>
                  <a:srgbClr val="000000"/>
                </a:solidFill>
                <a:latin typeface="Times New Roman"/>
                <a:ea typeface="Times New Roman"/>
              </a:rPr>
              <a:t>n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3144395" y="1765677"/>
            <a:ext cx="180260" cy="361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850"/>
              </a:lnSpc>
            </a:pPr>
            <a:r>
              <a:rPr lang="en-US" altLang="zh-CN" sz="2300" spc="44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3390903" y="1534328"/>
            <a:ext cx="311107" cy="361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850"/>
              </a:lnSpc>
            </a:pPr>
            <a:r>
              <a:rPr lang="en-US" altLang="zh-CN" sz="2300" spc="20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3594246" y="1740440"/>
            <a:ext cx="101766" cy="2057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350" spc="15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3797566" y="1534328"/>
            <a:ext cx="180260" cy="8280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850"/>
              </a:lnSpc>
            </a:pPr>
            <a:r>
              <a:rPr lang="en-US" altLang="zh-CN" sz="2300" spc="44" dirty="0">
                <a:solidFill>
                  <a:srgbClr val="000000"/>
                </a:solidFill>
                <a:latin typeface="Symbol"/>
                <a:ea typeface="Symbol"/>
              </a:rPr>
              <a:t></a:t>
            </a:r>
          </a:p>
          <a:p>
            <a:pPr>
              <a:lnSpc>
                <a:spcPts val="91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300" spc="4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4024916" y="1534328"/>
            <a:ext cx="311107" cy="361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850"/>
              </a:lnSpc>
            </a:pPr>
            <a:r>
              <a:rPr lang="en-US" altLang="zh-CN" sz="2300" spc="20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4230649" y="1740440"/>
            <a:ext cx="101766" cy="2057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350" spc="15" dirty="0">
                <a:solidFill>
                  <a:srgbClr val="000000"/>
                </a:solidFill>
                <a:latin typeface="Times New Roman"/>
                <a:ea typeface="Times New Roman"/>
              </a:rPr>
              <a:t>y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4451968" y="1765677"/>
            <a:ext cx="180260" cy="361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850"/>
              </a:lnSpc>
            </a:pPr>
            <a:r>
              <a:rPr lang="en-US" altLang="zh-CN" sz="2300" spc="44" dirty="0">
                <a:solidFill>
                  <a:srgbClr val="000000"/>
                </a:solidFill>
                <a:latin typeface="Symbol"/>
                <a:ea typeface="Symbol"/>
              </a:rPr>
              <a:t>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4703300" y="1534328"/>
            <a:ext cx="311107" cy="361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850"/>
              </a:lnSpc>
            </a:pPr>
            <a:r>
              <a:rPr lang="en-US" altLang="zh-CN" sz="2300" spc="20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4907223" y="1740440"/>
            <a:ext cx="101766" cy="2057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350" spc="15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5110567" y="1534328"/>
            <a:ext cx="180260" cy="8280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850"/>
              </a:lnSpc>
            </a:pPr>
            <a:r>
              <a:rPr lang="en-US" altLang="zh-CN" sz="2300" spc="44" dirty="0">
                <a:solidFill>
                  <a:srgbClr val="000000"/>
                </a:solidFill>
                <a:latin typeface="Symbol"/>
                <a:ea typeface="Symbol"/>
              </a:rPr>
              <a:t></a:t>
            </a:r>
          </a:p>
          <a:p>
            <a:pPr>
              <a:lnSpc>
                <a:spcPts val="91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300" spc="4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5332561" y="1534328"/>
            <a:ext cx="311107" cy="361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850"/>
              </a:lnSpc>
            </a:pPr>
            <a:r>
              <a:rPr lang="en-US" altLang="zh-CN" sz="2300" spc="20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5538125" y="1740440"/>
            <a:ext cx="101766" cy="2057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350" spc="15" dirty="0">
                <a:solidFill>
                  <a:srgbClr val="000000"/>
                </a:solidFill>
                <a:latin typeface="Times New Roman"/>
                <a:ea typeface="Times New Roman"/>
              </a:rPr>
              <a:t>y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5741517" y="1765677"/>
            <a:ext cx="180260" cy="361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850"/>
              </a:lnSpc>
            </a:pPr>
            <a:r>
              <a:rPr lang="en-US" altLang="zh-CN" sz="2300" spc="44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5955043" y="1784500"/>
            <a:ext cx="412032" cy="3505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300" spc="10" dirty="0">
                <a:solidFill>
                  <a:srgbClr val="000000"/>
                </a:solidFill>
                <a:latin typeface="Times New Roman"/>
                <a:ea typeface="Times New Roman"/>
              </a:rPr>
              <a:t>cos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6389332" y="1765677"/>
            <a:ext cx="350551" cy="3607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2916"/>
              </a:lnSpc>
            </a:pPr>
            <a:r>
              <a:rPr lang="en-US" altLang="zh-CN" sz="2300" spc="2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300" spc="25" dirty="0">
                <a:solidFill>
                  <a:srgbClr val="000000"/>
                </a:solidFill>
                <a:latin typeface="Symbol"/>
                <a:ea typeface="Symbol"/>
              </a:rPr>
              <a:t>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2756945" y="2654766"/>
            <a:ext cx="513339" cy="5077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535"/>
              </a:lnSpc>
            </a:pPr>
            <a:r>
              <a:rPr lang="en-US" altLang="zh-CN" sz="2950" spc="1614" dirty="0">
                <a:solidFill>
                  <a:srgbClr val="000000"/>
                </a:solidFill>
                <a:latin typeface="Symbol"/>
                <a:ea typeface="Symbol"/>
              </a:rPr>
              <a:t></a:t>
            </a:r>
          </a:p>
          <a:p>
            <a:pPr marL="0" indent="234669">
              <a:lnSpc>
                <a:spcPts val="1460"/>
              </a:lnSpc>
            </a:pPr>
            <a:r>
              <a:rPr lang="en-US" altLang="zh-CN" sz="1700" spc="1010" dirty="0">
                <a:solidFill>
                  <a:srgbClr val="000000"/>
                </a:solidFill>
                <a:latin typeface="Symbol"/>
                <a:ea typeface="Symbol"/>
              </a:rPr>
              <a:t>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3343180" y="2476812"/>
            <a:ext cx="550760" cy="637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42275">
              <a:lnSpc>
                <a:spcPts val="1400"/>
              </a:lnSpc>
            </a:pPr>
            <a:r>
              <a:rPr lang="en-US" altLang="zh-CN" sz="2100" spc="900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marL="0">
              <a:lnSpc>
                <a:spcPts val="3615"/>
              </a:lnSpc>
            </a:pPr>
            <a:r>
              <a:rPr lang="en-US" altLang="zh-CN" sz="2950" spc="254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  <a:r>
              <a:rPr lang="en-US" altLang="zh-CN" sz="2950" spc="114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125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3967879" y="2476812"/>
            <a:ext cx="470187" cy="747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910"/>
              </a:lnSpc>
            </a:pPr>
            <a:r>
              <a:rPr lang="en-US" altLang="zh-CN" sz="2100" spc="234" dirty="0">
                <a:solidFill>
                  <a:srgbClr val="000000"/>
                </a:solidFill>
                <a:latin typeface="Symbol"/>
                <a:ea typeface="Symbol"/>
              </a:rPr>
              <a:t></a:t>
            </a:r>
            <a:r>
              <a:rPr lang="en-US" altLang="zh-CN" sz="2100" spc="26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  <a:r>
              <a:rPr lang="en-US" altLang="zh-CN" sz="125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y</a:t>
            </a:r>
          </a:p>
          <a:p>
            <a:pPr>
              <a:lnSpc>
                <a:spcPts val="455"/>
              </a:lnSpc>
            </a:pPr>
            <a:endParaRPr lang="en-US" dirty="0" smtClean="0"/>
          </a:p>
          <a:p>
            <a:pPr marL="0" indent="12912">
              <a:lnSpc>
                <a:spcPct val="100000"/>
              </a:lnSpc>
            </a:pPr>
            <a:r>
              <a:rPr lang="en-US" altLang="zh-CN" sz="2100" spc="1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4520072" y="2682560"/>
            <a:ext cx="162900" cy="329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589"/>
              </a:lnSpc>
            </a:pPr>
            <a:r>
              <a:rPr lang="en-US" altLang="zh-CN" sz="2100" spc="-10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4699105" y="2699049"/>
            <a:ext cx="301144" cy="320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100" spc="-65" dirty="0">
                <a:solidFill>
                  <a:srgbClr val="000000"/>
                </a:solidFill>
                <a:latin typeface="Times New Roman"/>
                <a:ea typeface="Times New Roman"/>
              </a:rPr>
              <a:t>sin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5049123" y="2682560"/>
            <a:ext cx="391054" cy="328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2499"/>
              </a:lnSpc>
            </a:pPr>
            <a:r>
              <a:rPr lang="en-US" altLang="zh-CN" sz="2100" spc="259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100" spc="329" dirty="0">
                <a:solidFill>
                  <a:srgbClr val="000000"/>
                </a:solidFill>
                <a:latin typeface="Symbol"/>
                <a:ea typeface="Symbol"/>
              </a:rPr>
              <a:t>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505711" y="3537635"/>
            <a:ext cx="611265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54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-1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gerilmeli</a:t>
            </a:r>
            <a:r>
              <a:rPr lang="en-US" altLang="zh-CN" sz="2400" spc="-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asal</a:t>
            </a:r>
            <a:r>
              <a:rPr lang="en-US" altLang="zh-CN" sz="2400" spc="-1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gerilmeler: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2242525" y="4547462"/>
            <a:ext cx="598791" cy="490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120"/>
              </a:lnSpc>
            </a:pPr>
            <a:r>
              <a:rPr lang="en-US" altLang="zh-CN" sz="2450" spc="103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marL="0" indent="260245">
              <a:lnSpc>
                <a:spcPct val="100000"/>
              </a:lnSpc>
            </a:pPr>
            <a:r>
              <a:rPr lang="en-US" altLang="zh-CN" sz="1450" spc="-90" dirty="0">
                <a:solidFill>
                  <a:srgbClr val="000000"/>
                </a:solidFill>
                <a:latin typeface="Times New Roman"/>
                <a:ea typeface="Times New Roman"/>
              </a:rPr>
              <a:t>ma</a:t>
            </a:r>
            <a:r>
              <a:rPr lang="en-US" altLang="zh-CN" sz="1450" spc="-80" dirty="0">
                <a:solidFill>
                  <a:srgbClr val="000000"/>
                </a:solidFill>
                <a:latin typeface="Times New Roman"/>
                <a:ea typeface="Times New Roman"/>
              </a:rPr>
              <a:t>x,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2864106" y="4763137"/>
            <a:ext cx="283926" cy="220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50" spc="-45" dirty="0">
                <a:solidFill>
                  <a:srgbClr val="000000"/>
                </a:solidFill>
                <a:latin typeface="Times New Roman"/>
                <a:ea typeface="Times New Roman"/>
              </a:rPr>
              <a:t>min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3513535" y="4307029"/>
            <a:ext cx="363468" cy="490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120"/>
              </a:lnSpc>
            </a:pPr>
            <a:r>
              <a:rPr lang="en-US" altLang="zh-CN" sz="2450" spc="103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marL="0" indent="268571">
              <a:lnSpc>
                <a:spcPct val="100000"/>
              </a:lnSpc>
            </a:pPr>
            <a:r>
              <a:rPr lang="en-US" altLang="zh-CN" sz="1450" i="1" spc="-10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3973674" y="4307029"/>
            <a:ext cx="189183" cy="870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3004"/>
              </a:lnSpc>
            </a:pPr>
            <a:r>
              <a:rPr lang="en-US" altLang="zh-CN" sz="2450" spc="-15" dirty="0">
                <a:solidFill>
                  <a:srgbClr val="000000"/>
                </a:solidFill>
                <a:latin typeface="Symbol"/>
                <a:ea typeface="Symbol"/>
              </a:rPr>
              <a:t></a:t>
            </a:r>
          </a:p>
          <a:p>
            <a:pPr>
              <a:lnSpc>
                <a:spcPts val="905"/>
              </a:lnSpc>
            </a:pPr>
            <a:endParaRPr lang="en-US" dirty="0" smtClean="0"/>
          </a:p>
          <a:p>
            <a:pPr marL="0" indent="17935">
              <a:lnSpc>
                <a:spcPct val="100000"/>
              </a:lnSpc>
            </a:pPr>
            <a:r>
              <a:rPr lang="en-US" altLang="zh-CN" sz="2450" spc="-2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4166963" y="4307029"/>
            <a:ext cx="371173" cy="490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120"/>
              </a:lnSpc>
            </a:pPr>
            <a:r>
              <a:rPr lang="en-US" altLang="zh-CN" sz="2450" spc="103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marL="0" indent="276276">
              <a:lnSpc>
                <a:spcPct val="100000"/>
              </a:lnSpc>
            </a:pPr>
            <a:r>
              <a:rPr lang="en-US" altLang="zh-CN" sz="1450" i="1" spc="-10" dirty="0">
                <a:solidFill>
                  <a:srgbClr val="000000"/>
                </a:solidFill>
                <a:latin typeface="Times New Roman"/>
                <a:ea typeface="Times New Roman"/>
              </a:rPr>
              <a:t>y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4664262" y="4547462"/>
            <a:ext cx="186741" cy="3817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3004"/>
              </a:lnSpc>
            </a:pPr>
            <a:r>
              <a:rPr lang="en-US" altLang="zh-CN" sz="2450" spc="15" dirty="0">
                <a:solidFill>
                  <a:srgbClr val="000000"/>
                </a:solidFill>
                <a:latin typeface="Symbol"/>
                <a:ea typeface="Symbol"/>
              </a:rPr>
              <a:t>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5104476" y="4307029"/>
            <a:ext cx="496380" cy="936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120"/>
              </a:lnSpc>
            </a:pPr>
            <a:r>
              <a:rPr lang="en-US" altLang="zh-CN" sz="2450" spc="444" dirty="0">
                <a:solidFill>
                  <a:srgbClr val="000000"/>
                </a:solidFill>
                <a:latin typeface="Symbol"/>
                <a:ea typeface="Symbol"/>
              </a:rPr>
              <a:t></a:t>
            </a:r>
            <a:r>
              <a:rPr lang="en-US" altLang="zh-CN" sz="2450" spc="70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marL="0">
              <a:lnSpc>
                <a:spcPts val="2850"/>
              </a:lnSpc>
            </a:pPr>
            <a:r>
              <a:rPr lang="en-US" altLang="zh-CN" sz="2450" spc="-120" dirty="0">
                <a:solidFill>
                  <a:srgbClr val="000000"/>
                </a:solidFill>
                <a:latin typeface="Symbol"/>
                <a:ea typeface="Symbol"/>
              </a:rPr>
              <a:t></a:t>
            </a:r>
            <a:r>
              <a:rPr lang="en-US" altLang="zh-CN" sz="2450" spc="-125" dirty="0">
                <a:solidFill>
                  <a:srgbClr val="000000"/>
                </a:solidFill>
                <a:latin typeface="Symbol"/>
                <a:ea typeface="Symbol"/>
              </a:rPr>
              <a:t></a:t>
            </a:r>
            <a:r>
              <a:rPr lang="en-US" altLang="zh-CN" sz="2450" spc="-80" dirty="0">
                <a:solidFill>
                  <a:srgbClr val="000000"/>
                </a:solidFill>
                <a:latin typeface="Symbol"/>
                <a:cs typeface="Symbol"/>
              </a:rPr>
              <a:t>   </a:t>
            </a:r>
            <a:r>
              <a:rPr lang="en-US" altLang="zh-CN" sz="1450" i="1" spc="-80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  <a:p>
            <a:pPr marL="0">
              <a:lnSpc>
                <a:spcPts val="2400"/>
              </a:lnSpc>
            </a:pPr>
            <a:r>
              <a:rPr lang="en-US" altLang="zh-CN" sz="2450" spc="5" dirty="0">
                <a:solidFill>
                  <a:srgbClr val="000000"/>
                </a:solidFill>
                <a:latin typeface="Symbol"/>
                <a:ea typeface="Symbol"/>
              </a:rPr>
              <a:t>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5698198" y="4307029"/>
            <a:ext cx="186741" cy="870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3004"/>
              </a:lnSpc>
            </a:pPr>
            <a:r>
              <a:rPr lang="en-US" altLang="zh-CN" sz="2450" spc="-15" dirty="0">
                <a:solidFill>
                  <a:srgbClr val="000000"/>
                </a:solidFill>
                <a:latin typeface="Symbol"/>
                <a:ea typeface="Symbol"/>
              </a:rPr>
              <a:t></a:t>
            </a:r>
          </a:p>
          <a:p>
            <a:pPr>
              <a:lnSpc>
                <a:spcPts val="905"/>
              </a:lnSpc>
            </a:pPr>
            <a:endParaRPr lang="en-US" dirty="0" smtClean="0"/>
          </a:p>
          <a:p>
            <a:pPr marL="0" indent="15461">
              <a:lnSpc>
                <a:spcPct val="100000"/>
              </a:lnSpc>
            </a:pPr>
            <a:r>
              <a:rPr lang="en-US" altLang="zh-CN" sz="2450" spc="-2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5886538" y="4307029"/>
            <a:ext cx="371174" cy="490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120"/>
              </a:lnSpc>
            </a:pPr>
            <a:r>
              <a:rPr lang="en-US" altLang="zh-CN" sz="2450" spc="103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marL="0" indent="276277">
              <a:lnSpc>
                <a:spcPct val="100000"/>
              </a:lnSpc>
            </a:pPr>
            <a:r>
              <a:rPr lang="en-US" altLang="zh-CN" sz="1450" i="1" spc="-10" dirty="0">
                <a:solidFill>
                  <a:srgbClr val="000000"/>
                </a:solidFill>
                <a:latin typeface="Times New Roman"/>
                <a:ea typeface="Times New Roman"/>
              </a:rPr>
              <a:t>y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6346549" y="4329163"/>
            <a:ext cx="134405" cy="9145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400"/>
              </a:lnSpc>
            </a:pPr>
            <a:r>
              <a:rPr lang="en-US" altLang="zh-CN" sz="2450" spc="-25" dirty="0">
                <a:solidFill>
                  <a:srgbClr val="000000"/>
                </a:solidFill>
                <a:latin typeface="Symbol"/>
                <a:ea typeface="Symbol"/>
              </a:rPr>
              <a:t></a:t>
            </a:r>
          </a:p>
          <a:p>
            <a:pPr marL="0">
              <a:lnSpc>
                <a:spcPts val="2400"/>
              </a:lnSpc>
            </a:pPr>
            <a:r>
              <a:rPr lang="en-US" altLang="zh-CN" sz="2450" spc="-480" dirty="0">
                <a:solidFill>
                  <a:srgbClr val="000000"/>
                </a:solidFill>
                <a:latin typeface="Symbol"/>
                <a:ea typeface="Symbol"/>
              </a:rPr>
              <a:t></a:t>
            </a:r>
            <a:r>
              <a:rPr lang="en-US" altLang="zh-CN" sz="2450" spc="-485" dirty="0">
                <a:solidFill>
                  <a:srgbClr val="000000"/>
                </a:solidFill>
                <a:latin typeface="Symbol"/>
                <a:ea typeface="Symbol"/>
              </a:rPr>
              <a:t></a:t>
            </a:r>
          </a:p>
          <a:p>
            <a:pPr marL="0">
              <a:lnSpc>
                <a:spcPts val="2400"/>
              </a:lnSpc>
            </a:pPr>
            <a:r>
              <a:rPr lang="en-US" altLang="zh-CN" sz="2450" spc="-25" dirty="0">
                <a:solidFill>
                  <a:srgbClr val="000000"/>
                </a:solidFill>
                <a:latin typeface="Symbol"/>
                <a:ea typeface="Symbol"/>
              </a:rPr>
              <a:t>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6490599" y="4262567"/>
            <a:ext cx="219564" cy="220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450" spc="-1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6688763" y="4547463"/>
            <a:ext cx="517830" cy="3817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3004"/>
              </a:lnSpc>
            </a:pPr>
            <a:r>
              <a:rPr lang="en-US" altLang="zh-CN" sz="2450" spc="350" dirty="0">
                <a:solidFill>
                  <a:srgbClr val="000000"/>
                </a:solidFill>
                <a:latin typeface="Symbol"/>
                <a:ea typeface="Symbol"/>
              </a:rPr>
              <a:t></a:t>
            </a:r>
            <a:r>
              <a:rPr lang="en-US" altLang="zh-CN" sz="2450" spc="279" dirty="0">
                <a:solidFill>
                  <a:srgbClr val="000000"/>
                </a:solidFill>
                <a:latin typeface="Symbol"/>
                <a:ea typeface="Symbol"/>
              </a:rPr>
              <a:t></a:t>
            </a:r>
            <a:r>
              <a:rPr lang="en-US" altLang="zh-CN" sz="1450" spc="189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2255507" y="5753761"/>
            <a:ext cx="613993" cy="5480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395"/>
              </a:lnSpc>
            </a:pPr>
            <a:r>
              <a:rPr lang="en-US" altLang="zh-CN" sz="2750" spc="1200" dirty="0">
                <a:solidFill>
                  <a:srgbClr val="000000"/>
                </a:solidFill>
                <a:latin typeface="Symbol"/>
                <a:ea typeface="Symbol"/>
              </a:rPr>
              <a:t></a:t>
            </a:r>
          </a:p>
          <a:p>
            <a:pPr marL="0" indent="232832">
              <a:lnSpc>
                <a:spcPct val="100000"/>
              </a:lnSpc>
            </a:pPr>
            <a:r>
              <a:rPr lang="en-US" altLang="zh-CN" sz="1600" spc="-69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1600" spc="-64" dirty="0">
                <a:solidFill>
                  <a:srgbClr val="000000"/>
                </a:solidFill>
                <a:latin typeface="Times New Roman"/>
                <a:ea typeface="Times New Roman"/>
              </a:rPr>
              <a:t>ax,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2896545" y="5997731"/>
            <a:ext cx="321160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600" spc="-25" dirty="0">
                <a:solidFill>
                  <a:srgbClr val="000000"/>
                </a:solidFill>
                <a:latin typeface="Times New Roman"/>
                <a:ea typeface="Times New Roman"/>
              </a:rPr>
              <a:t>min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3360806" y="5753761"/>
            <a:ext cx="211875" cy="4287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3375"/>
              </a:lnSpc>
            </a:pPr>
            <a:r>
              <a:rPr lang="en-US" altLang="zh-CN" sz="2750" spc="44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3645375" y="5753761"/>
            <a:ext cx="211875" cy="4287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3375"/>
              </a:lnSpc>
            </a:pPr>
            <a:r>
              <a:rPr lang="en-US" altLang="zh-CN" sz="2750" spc="15" dirty="0">
                <a:solidFill>
                  <a:srgbClr val="000000"/>
                </a:solidFill>
                <a:latin typeface="Symbol"/>
                <a:ea typeface="Symbol"/>
              </a:rPr>
              <a:t>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3863861" y="5775844"/>
            <a:ext cx="234424" cy="419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750" i="1" spc="55" dirty="0">
                <a:solidFill>
                  <a:srgbClr val="000000"/>
                </a:solidFill>
                <a:latin typeface="Times New Roman"/>
                <a:ea typeface="Times New Roman"/>
              </a:rPr>
              <a:t>R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4175026" y="5753761"/>
            <a:ext cx="211875" cy="4287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3375"/>
              </a:lnSpc>
            </a:pPr>
            <a:r>
              <a:rPr lang="en-US" altLang="zh-CN" sz="2750" spc="44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4837010" y="5478046"/>
            <a:ext cx="407337" cy="7862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1775"/>
              </a:lnSpc>
            </a:pPr>
            <a:r>
              <a:rPr lang="en-US" altLang="zh-CN" sz="2050" spc="329" dirty="0">
                <a:solidFill>
                  <a:srgbClr val="000000"/>
                </a:solidFill>
                <a:latin typeface="Symbol"/>
                <a:ea typeface="Symbol"/>
              </a:rPr>
              <a:t></a:t>
            </a:r>
            <a:r>
              <a:rPr lang="en-US" altLang="zh-CN" sz="2050" spc="52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marL="0">
              <a:lnSpc>
                <a:spcPts val="2395"/>
              </a:lnSpc>
            </a:pPr>
            <a:r>
              <a:rPr lang="en-US" altLang="zh-CN" sz="2050" spc="-119" dirty="0">
                <a:solidFill>
                  <a:srgbClr val="000000"/>
                </a:solidFill>
                <a:latin typeface="Symbol"/>
                <a:ea typeface="Symbol"/>
              </a:rPr>
              <a:t></a:t>
            </a:r>
            <a:r>
              <a:rPr lang="en-US" altLang="zh-CN" sz="2050" spc="-114" dirty="0">
                <a:solidFill>
                  <a:srgbClr val="000000"/>
                </a:solidFill>
                <a:latin typeface="Symbol"/>
                <a:ea typeface="Symbol"/>
              </a:rPr>
              <a:t></a:t>
            </a:r>
            <a:r>
              <a:rPr lang="en-US" altLang="zh-CN" sz="2050" spc="-80" dirty="0">
                <a:solidFill>
                  <a:srgbClr val="000000"/>
                </a:solidFill>
                <a:latin typeface="Symbol"/>
                <a:cs typeface="Symbol"/>
              </a:rPr>
              <a:t>   </a:t>
            </a:r>
            <a:r>
              <a:rPr lang="en-US" altLang="zh-CN" sz="1200" i="1" spc="-80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  <a:p>
            <a:pPr marL="0">
              <a:lnSpc>
                <a:spcPts val="2014"/>
              </a:lnSpc>
            </a:pPr>
            <a:r>
              <a:rPr lang="en-US" altLang="zh-CN" sz="2050" spc="-30" dirty="0">
                <a:solidFill>
                  <a:srgbClr val="000000"/>
                </a:solidFill>
                <a:latin typeface="Symbol"/>
                <a:ea typeface="Symbol"/>
              </a:rPr>
              <a:t>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5325844" y="5478046"/>
            <a:ext cx="152791" cy="7290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504"/>
              </a:lnSpc>
            </a:pPr>
            <a:r>
              <a:rPr lang="en-US" altLang="zh-CN" sz="2050" spc="-65" dirty="0">
                <a:solidFill>
                  <a:srgbClr val="000000"/>
                </a:solidFill>
                <a:latin typeface="Symbol"/>
                <a:ea typeface="Symbol"/>
              </a:rPr>
              <a:t></a:t>
            </a:r>
          </a:p>
          <a:p>
            <a:pPr>
              <a:lnSpc>
                <a:spcPts val="775"/>
              </a:lnSpc>
            </a:pPr>
            <a:endParaRPr lang="en-US" dirty="0" smtClean="0"/>
          </a:p>
          <a:p>
            <a:pPr marL="0" indent="12383">
              <a:lnSpc>
                <a:spcPct val="100000"/>
              </a:lnSpc>
            </a:pPr>
            <a:r>
              <a:rPr lang="en-US" altLang="zh-CN" sz="2050" spc="-6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5481967" y="5478046"/>
            <a:ext cx="305373" cy="4083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1775"/>
              </a:lnSpc>
            </a:pPr>
            <a:r>
              <a:rPr lang="en-US" altLang="zh-CN" sz="2050" spc="784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marL="0" indent="226510">
              <a:lnSpc>
                <a:spcPct val="100000"/>
              </a:lnSpc>
            </a:pPr>
            <a:r>
              <a:rPr lang="en-US" altLang="zh-CN" sz="1200" i="1" spc="-25" dirty="0">
                <a:solidFill>
                  <a:srgbClr val="000000"/>
                </a:solidFill>
                <a:latin typeface="Times New Roman"/>
                <a:ea typeface="Times New Roman"/>
              </a:rPr>
              <a:t>y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5859564" y="5496543"/>
            <a:ext cx="110663" cy="767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014"/>
              </a:lnSpc>
            </a:pPr>
            <a:r>
              <a:rPr lang="en-US" altLang="zh-CN" sz="2050" spc="-60" dirty="0">
                <a:solidFill>
                  <a:srgbClr val="000000"/>
                </a:solidFill>
                <a:latin typeface="Symbol"/>
                <a:ea typeface="Symbol"/>
              </a:rPr>
              <a:t></a:t>
            </a:r>
          </a:p>
          <a:p>
            <a:pPr marL="0">
              <a:lnSpc>
                <a:spcPts val="2014"/>
              </a:lnSpc>
            </a:pPr>
            <a:r>
              <a:rPr lang="en-US" altLang="zh-CN" sz="2050" spc="-419" dirty="0">
                <a:solidFill>
                  <a:srgbClr val="000000"/>
                </a:solidFill>
                <a:latin typeface="Symbol"/>
                <a:ea typeface="Symbol"/>
              </a:rPr>
              <a:t></a:t>
            </a:r>
            <a:r>
              <a:rPr lang="en-US" altLang="zh-CN" sz="2050" spc="-425" dirty="0">
                <a:solidFill>
                  <a:srgbClr val="000000"/>
                </a:solidFill>
                <a:latin typeface="Symbol"/>
                <a:ea typeface="Symbol"/>
              </a:rPr>
              <a:t></a:t>
            </a:r>
          </a:p>
          <a:p>
            <a:pPr marL="0">
              <a:lnSpc>
                <a:spcPts val="2014"/>
              </a:lnSpc>
            </a:pPr>
            <a:r>
              <a:rPr lang="en-US" altLang="zh-CN" sz="2050" spc="-60" dirty="0">
                <a:solidFill>
                  <a:srgbClr val="000000"/>
                </a:solidFill>
                <a:latin typeface="Symbol"/>
                <a:ea typeface="Symbol"/>
              </a:rPr>
              <a:t></a:t>
            </a:r>
          </a:p>
        </p:txBody>
      </p:sp>
      <p:sp>
        <p:nvSpPr>
          <p:cNvPr id="98" name="TextBox 98"/>
          <p:cNvSpPr txBox="1"/>
          <p:nvPr/>
        </p:nvSpPr>
        <p:spPr>
          <a:xfrm>
            <a:off x="5978687" y="5441742"/>
            <a:ext cx="201507" cy="182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00" spc="-2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99" name="TextBox 99"/>
          <p:cNvSpPr txBox="1"/>
          <p:nvPr/>
        </p:nvSpPr>
        <p:spPr>
          <a:xfrm>
            <a:off x="6143692" y="5680811"/>
            <a:ext cx="427547" cy="3186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504"/>
              </a:lnSpc>
            </a:pPr>
            <a:r>
              <a:rPr lang="en-US" altLang="zh-CN" sz="2050" spc="270" dirty="0">
                <a:solidFill>
                  <a:srgbClr val="000000"/>
                </a:solidFill>
                <a:latin typeface="Symbol"/>
                <a:ea typeface="Symbol"/>
              </a:rPr>
              <a:t></a:t>
            </a:r>
            <a:r>
              <a:rPr lang="en-US" altLang="zh-CN" sz="2050" spc="215" dirty="0">
                <a:solidFill>
                  <a:srgbClr val="000000"/>
                </a:solidFill>
                <a:latin typeface="Symbol"/>
                <a:ea typeface="Symbol"/>
              </a:rPr>
              <a:t></a:t>
            </a:r>
            <a:r>
              <a:rPr lang="en-US" altLang="zh-CN" sz="1200" spc="14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100" name="TextBox 100"/>
          <p:cNvSpPr txBox="1"/>
          <p:nvPr/>
        </p:nvSpPr>
        <p:spPr>
          <a:xfrm>
            <a:off x="3279866" y="4547462"/>
            <a:ext cx="301041" cy="3817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2254"/>
              </a:lnSpc>
            </a:pPr>
            <a:r>
              <a:rPr lang="en-US" altLang="zh-CN" sz="2450" spc="-15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101" name="TextBox 101"/>
          <p:cNvSpPr txBox="1"/>
          <p:nvPr/>
        </p:nvSpPr>
        <p:spPr>
          <a:xfrm>
            <a:off x="4476047" y="5680811"/>
            <a:ext cx="267091" cy="3186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2007"/>
              </a:lnSpc>
            </a:pPr>
            <a:r>
              <a:rPr lang="en-US" altLang="zh-CN" sz="2050" spc="-60" dirty="0">
                <a:solidFill>
                  <a:srgbClr val="000000"/>
                </a:solidFill>
                <a:latin typeface="Symbol"/>
                <a:ea typeface="Symbol"/>
              </a:rPr>
              <a:t>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485</Words>
  <Application>Microsoft Office PowerPoint</Application>
  <PresentationFormat>Ekran Gösterisi (4:3)</PresentationFormat>
  <Paragraphs>231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宋体</vt:lpstr>
      <vt:lpstr>Arial</vt:lpstr>
      <vt:lpstr>Calibri</vt:lpstr>
      <vt:lpstr>Symbol</vt:lpstr>
      <vt:lpstr>Times New Roman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Eylem</dc:creator>
  <cp:lastModifiedBy>Eylem</cp:lastModifiedBy>
  <cp:revision>3</cp:revision>
  <dcterms:created xsi:type="dcterms:W3CDTF">2011-01-21T15:00:27Z</dcterms:created>
  <dcterms:modified xsi:type="dcterms:W3CDTF">2020-01-07T11:58:10Z</dcterms:modified>
</cp:coreProperties>
</file>