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 id="285" r:id="rId30"/>
    <p:sldId id="286" r:id="rId31"/>
    <p:sldId id="287" r:id="rId32"/>
    <p:sldId id="288" r:id="rId33"/>
    <p:sldId id="289" r:id="rId34"/>
    <p:sldId id="290" r:id="rId35"/>
    <p:sldId id="291" r:id="rId36"/>
    <p:sldId id="292" r:id="rId37"/>
    <p:sldId id="293" r:id="rId3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16" autoAdjust="0"/>
    <p:restoredTop sz="94660"/>
  </p:normalViewPr>
  <p:slideViewPr>
    <p:cSldViewPr snapToGrid="0">
      <p:cViewPr varScale="1">
        <p:scale>
          <a:sx n="76" d="100"/>
          <a:sy n="76" d="100"/>
        </p:scale>
        <p:origin x="126" y="82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242851"/>
            <a:ext cx="8968084" cy="275942"/>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11716" y="4243845"/>
            <a:ext cx="3077108" cy="276940"/>
          </a:xfrm>
          <a:prstGeom prst="rect">
            <a:avLst/>
          </a:prstGeom>
        </p:spPr>
      </p:pic>
      <p:sp>
        <p:nvSpPr>
          <p:cNvPr id="9" name="Rectangle 8"/>
          <p:cNvSpPr/>
          <p:nvPr/>
        </p:nvSpPr>
        <p:spPr>
          <a:xfrm>
            <a:off x="0" y="2590078"/>
            <a:ext cx="8968085"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9111715" y="2590078"/>
            <a:ext cx="3077109"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80322" y="2733709"/>
            <a:ext cx="8144134" cy="1373070"/>
          </a:xfrm>
        </p:spPr>
        <p:txBody>
          <a:bodyPr anchor="b">
            <a:noAutofit/>
          </a:bodyPr>
          <a:lstStyle>
            <a:lvl1pPr algn="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680322" y="4394039"/>
            <a:ext cx="8144134" cy="1117687"/>
          </a:xfrm>
        </p:spPr>
        <p:txBody>
          <a:bodyPr>
            <a:normAutofit/>
          </a:bodyPr>
          <a:lstStyle>
            <a:lvl1pPr marL="0" indent="0" algn="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397E0307-B85C-446A-8EF0-0407D435D787}" type="datetimeFigureOut">
              <a:rPr lang="en-US" dirty="0"/>
              <a:t>4/25/2018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9255346" y="2750337"/>
            <a:ext cx="1171888" cy="1356442"/>
          </a:xfrm>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4711616"/>
            <a:ext cx="9613859" cy="453051"/>
          </a:xfrm>
        </p:spPr>
        <p:txBody>
          <a:bodyPr anchor="b">
            <a:normAutofit/>
          </a:bodyPr>
          <a:lstStyle>
            <a:lvl1pPr>
              <a:defRPr sz="240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680322" y="609597"/>
            <a:ext cx="9613859" cy="3589575"/>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680319" y="5169583"/>
            <a:ext cx="9613862" cy="62297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8BD862E7-95FA-4FC4-9EC5-DDBFA8DC7417}" type="datetimeFigureOut">
              <a:rPr lang="en-US" dirty="0"/>
              <a:t>4/25/2018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11309"/>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609597"/>
            <a:ext cx="9613858" cy="3592750"/>
          </a:xfrm>
        </p:spPr>
        <p:txBody>
          <a:bodyPr anchor="ctr"/>
          <a:lstStyle>
            <a:lvl1pPr>
              <a:defRPr sz="320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680322" y="4711615"/>
            <a:ext cx="9613859" cy="1090789"/>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8DB987F2-A784-4F72-BB57-0E9EACDE722E}" type="datetimeFigureOut">
              <a:rPr lang="en-US" dirty="0"/>
              <a:t>4/25/2018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11615"/>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pic>
        <p:nvPicPr>
          <p:cNvPr id="11" name="Picture 10"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3" name="Picture 12"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4" name="Rectangle 13"/>
          <p:cNvSpPr/>
          <p:nvPr/>
        </p:nvSpPr>
        <p:spPr>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127856" y="609598"/>
            <a:ext cx="8718877" cy="3036061"/>
          </a:xfrm>
        </p:spPr>
        <p:txBody>
          <a:bodyPr anchor="ctr"/>
          <a:lstStyle>
            <a:lvl1pPr>
              <a:defRPr sz="3200"/>
            </a:lvl1pPr>
          </a:lstStyle>
          <a:p>
            <a:r>
              <a:rPr lang="tr-TR" smtClean="0"/>
              <a:t>Asıl başlık stili için tıklatın</a:t>
            </a:r>
            <a:endParaRPr lang="en-US" dirty="0"/>
          </a:p>
        </p:txBody>
      </p:sp>
      <p:sp>
        <p:nvSpPr>
          <p:cNvPr id="12" name="Text Placeholder 3"/>
          <p:cNvSpPr>
            <a:spLocks noGrp="1"/>
          </p:cNvSpPr>
          <p:nvPr>
            <p:ph type="body" sz="half" idx="13"/>
          </p:nvPr>
        </p:nvSpPr>
        <p:spPr>
          <a:xfrm>
            <a:off x="1402288" y="3653379"/>
            <a:ext cx="815657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4" name="Text Placeholder 3"/>
          <p:cNvSpPr>
            <a:spLocks noGrp="1"/>
          </p:cNvSpPr>
          <p:nvPr>
            <p:ph type="body" sz="half" idx="2"/>
          </p:nvPr>
        </p:nvSpPr>
        <p:spPr>
          <a:xfrm>
            <a:off x="680322" y="4711615"/>
            <a:ext cx="9613859" cy="1090789"/>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0BBD51E-4B19-444E-85C0-DBD7EB6263F4}" type="datetimeFigureOut">
              <a:rPr lang="en-US" dirty="0"/>
              <a:t>4/25/2018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09925"/>
            <a:ext cx="1154151" cy="1090789"/>
          </a:xfrm>
        </p:spPr>
        <p:txBody>
          <a:bodyPr/>
          <a:lstStyle/>
          <a:p>
            <a:fld id="{6D22F896-40B5-4ADD-8801-0D06FADFA095}" type="slidenum">
              <a:rPr lang="en-US" dirty="0"/>
              <a:t>‹#›</a:t>
            </a:fld>
            <a:endParaRPr lang="en-US" dirty="0"/>
          </a:p>
        </p:txBody>
      </p:sp>
      <p:sp>
        <p:nvSpPr>
          <p:cNvPr id="16" name="TextBox 15"/>
          <p:cNvSpPr txBox="1"/>
          <p:nvPr/>
        </p:nvSpPr>
        <p:spPr>
          <a:xfrm>
            <a:off x="583572" y="74811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7200" dirty="0">
                <a:solidFill>
                  <a:schemeClr val="tx1"/>
                </a:solidFill>
                <a:effectLst/>
              </a:rPr>
              <a:t>“</a:t>
            </a:r>
          </a:p>
        </p:txBody>
      </p:sp>
      <p:sp>
        <p:nvSpPr>
          <p:cNvPr id="17" name="TextBox 16"/>
          <p:cNvSpPr txBox="1"/>
          <p:nvPr/>
        </p:nvSpPr>
        <p:spPr>
          <a:xfrm>
            <a:off x="9662809" y="30335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72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pic>
        <p:nvPicPr>
          <p:cNvPr id="9" name="Picture 8"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0" name="Picture 9"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1" name="Rectangle 10"/>
          <p:cNvSpPr/>
          <p:nvPr/>
        </p:nvSpPr>
        <p:spPr>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4711615"/>
            <a:ext cx="9613862" cy="588535"/>
          </a:xfrm>
        </p:spPr>
        <p:txBody>
          <a:bodyPr anchor="b"/>
          <a:lstStyle>
            <a:lvl1pPr>
              <a:defRPr sz="320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680320" y="5300149"/>
            <a:ext cx="9613862" cy="50225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F0D7255A-4AD5-4D3E-9A0A-689DA3BA976C}" type="datetimeFigureOut">
              <a:rPr lang="en-US" dirty="0"/>
              <a:t>4/25/2018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09925"/>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pic>
        <p:nvPicPr>
          <p:cNvPr id="13" name="Picture 12"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4" name="Picture 13"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6" name="Rectangle 15"/>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Rectangle 16"/>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Title 1"/>
          <p:cNvSpPr>
            <a:spLocks noGrp="1"/>
          </p:cNvSpPr>
          <p:nvPr>
            <p:ph type="title"/>
          </p:nvPr>
        </p:nvSpPr>
        <p:spPr>
          <a:xfrm>
            <a:off x="669222" y="753228"/>
            <a:ext cx="9624960" cy="1080938"/>
          </a:xfrm>
        </p:spPr>
        <p:txBody>
          <a:bodyPr/>
          <a:lstStyle/>
          <a:p>
            <a:r>
              <a:rPr lang="tr-TR" smtClean="0"/>
              <a:t>Asıl başlık stili için tıklatın</a:t>
            </a:r>
            <a:endParaRPr lang="en-US" dirty="0"/>
          </a:p>
        </p:txBody>
      </p:sp>
      <p:sp>
        <p:nvSpPr>
          <p:cNvPr id="7" name="Text Placeholder 2"/>
          <p:cNvSpPr>
            <a:spLocks noGrp="1"/>
          </p:cNvSpPr>
          <p:nvPr>
            <p:ph type="body" idx="1"/>
          </p:nvPr>
        </p:nvSpPr>
        <p:spPr>
          <a:xfrm>
            <a:off x="660946" y="2336873"/>
            <a:ext cx="3070034"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8" name="Text Placeholder 3"/>
          <p:cNvSpPr>
            <a:spLocks noGrp="1"/>
          </p:cNvSpPr>
          <p:nvPr>
            <p:ph type="body" sz="half" idx="15"/>
          </p:nvPr>
        </p:nvSpPr>
        <p:spPr>
          <a:xfrm>
            <a:off x="680322" y="3022673"/>
            <a:ext cx="3049702"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9" name="Text Placeholder 4"/>
          <p:cNvSpPr>
            <a:spLocks noGrp="1"/>
          </p:cNvSpPr>
          <p:nvPr>
            <p:ph type="body" sz="quarter" idx="3"/>
          </p:nvPr>
        </p:nvSpPr>
        <p:spPr>
          <a:xfrm>
            <a:off x="3956025" y="233687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0" name="Text Placeholder 3"/>
          <p:cNvSpPr>
            <a:spLocks noGrp="1"/>
          </p:cNvSpPr>
          <p:nvPr>
            <p:ph type="body" sz="half" idx="16"/>
          </p:nvPr>
        </p:nvSpPr>
        <p:spPr>
          <a:xfrm>
            <a:off x="3945470" y="3022673"/>
            <a:ext cx="306324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1" name="Text Placeholder 4"/>
          <p:cNvSpPr>
            <a:spLocks noGrp="1"/>
          </p:cNvSpPr>
          <p:nvPr>
            <p:ph type="body" sz="quarter" idx="13"/>
          </p:nvPr>
        </p:nvSpPr>
        <p:spPr>
          <a:xfrm>
            <a:off x="7224156" y="2336873"/>
            <a:ext cx="307002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2" name="Text Placeholder 3"/>
          <p:cNvSpPr>
            <a:spLocks noGrp="1"/>
          </p:cNvSpPr>
          <p:nvPr>
            <p:ph type="body" sz="half" idx="17"/>
          </p:nvPr>
        </p:nvSpPr>
        <p:spPr>
          <a:xfrm>
            <a:off x="7224156" y="3022673"/>
            <a:ext cx="3070025"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3" name="Date Placeholder 2"/>
          <p:cNvSpPr>
            <a:spLocks noGrp="1"/>
          </p:cNvSpPr>
          <p:nvPr>
            <p:ph type="dt" sz="half" idx="10"/>
          </p:nvPr>
        </p:nvSpPr>
        <p:spPr/>
        <p:txBody>
          <a:bodyPr/>
          <a:lstStyle/>
          <a:p>
            <a:fld id="{3EE0AD15-87AC-45B2-9EE5-8D165AF83CD7}" type="datetimeFigureOut">
              <a:rPr lang="en-US" dirty="0"/>
              <a:t>4/25/2018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Title 1"/>
          <p:cNvSpPr>
            <a:spLocks noGrp="1"/>
          </p:cNvSpPr>
          <p:nvPr>
            <p:ph type="title"/>
          </p:nvPr>
        </p:nvSpPr>
        <p:spPr>
          <a:xfrm>
            <a:off x="680322" y="753228"/>
            <a:ext cx="9613860" cy="1080938"/>
          </a:xfrm>
        </p:spPr>
        <p:txBody>
          <a:bodyPr/>
          <a:lstStyle/>
          <a:p>
            <a:r>
              <a:rPr lang="tr-TR" smtClean="0"/>
              <a:t>Asıl başlık stili için tıklatın</a:t>
            </a:r>
            <a:endParaRPr lang="en-US" dirty="0"/>
          </a:p>
        </p:txBody>
      </p:sp>
      <p:sp>
        <p:nvSpPr>
          <p:cNvPr id="19" name="Text Placeholder 2"/>
          <p:cNvSpPr>
            <a:spLocks noGrp="1"/>
          </p:cNvSpPr>
          <p:nvPr>
            <p:ph type="body" idx="1"/>
          </p:nvPr>
        </p:nvSpPr>
        <p:spPr>
          <a:xfrm>
            <a:off x="680318" y="4297503"/>
            <a:ext cx="30497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0" name="Picture Placeholder 2"/>
          <p:cNvSpPr>
            <a:spLocks noGrp="1" noChangeAspect="1"/>
          </p:cNvSpPr>
          <p:nvPr>
            <p:ph type="pic" idx="15"/>
          </p:nvPr>
        </p:nvSpPr>
        <p:spPr>
          <a:xfrm>
            <a:off x="680318" y="2336873"/>
            <a:ext cx="30497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1" name="Text Placeholder 3"/>
          <p:cNvSpPr>
            <a:spLocks noGrp="1"/>
          </p:cNvSpPr>
          <p:nvPr>
            <p:ph type="body" sz="half" idx="18"/>
          </p:nvPr>
        </p:nvSpPr>
        <p:spPr>
          <a:xfrm>
            <a:off x="680318" y="4873765"/>
            <a:ext cx="3049705"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22" name="Text Placeholder 4"/>
          <p:cNvSpPr>
            <a:spLocks noGrp="1"/>
          </p:cNvSpPr>
          <p:nvPr>
            <p:ph type="body" sz="quarter" idx="3"/>
          </p:nvPr>
        </p:nvSpPr>
        <p:spPr>
          <a:xfrm>
            <a:off x="3945471" y="429750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3" name="Picture Placeholder 2"/>
          <p:cNvSpPr>
            <a:spLocks noGrp="1" noChangeAspect="1"/>
          </p:cNvSpPr>
          <p:nvPr>
            <p:ph type="pic" idx="21"/>
          </p:nvPr>
        </p:nvSpPr>
        <p:spPr>
          <a:xfrm>
            <a:off x="3945470" y="2336873"/>
            <a:ext cx="3063240"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4" name="Text Placeholder 3"/>
          <p:cNvSpPr>
            <a:spLocks noGrp="1"/>
          </p:cNvSpPr>
          <p:nvPr>
            <p:ph type="body" sz="half" idx="19"/>
          </p:nvPr>
        </p:nvSpPr>
        <p:spPr>
          <a:xfrm>
            <a:off x="3944117" y="4873764"/>
            <a:ext cx="3067297"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25" name="Text Placeholder 4"/>
          <p:cNvSpPr>
            <a:spLocks noGrp="1"/>
          </p:cNvSpPr>
          <p:nvPr>
            <p:ph type="body" sz="quarter" idx="13"/>
          </p:nvPr>
        </p:nvSpPr>
        <p:spPr>
          <a:xfrm>
            <a:off x="7230678" y="4297503"/>
            <a:ext cx="30635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6" name="Picture Placeholder 2"/>
          <p:cNvSpPr>
            <a:spLocks noGrp="1" noChangeAspect="1"/>
          </p:cNvSpPr>
          <p:nvPr>
            <p:ph type="pic" idx="22"/>
          </p:nvPr>
        </p:nvSpPr>
        <p:spPr>
          <a:xfrm>
            <a:off x="7230677" y="2336873"/>
            <a:ext cx="30635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7" name="Text Placeholder 3"/>
          <p:cNvSpPr>
            <a:spLocks noGrp="1"/>
          </p:cNvSpPr>
          <p:nvPr>
            <p:ph type="body" sz="half" idx="20"/>
          </p:nvPr>
        </p:nvSpPr>
        <p:spPr>
          <a:xfrm>
            <a:off x="7230553" y="4873762"/>
            <a:ext cx="3067563"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3" name="Date Placeholder 2"/>
          <p:cNvSpPr>
            <a:spLocks noGrp="1"/>
          </p:cNvSpPr>
          <p:nvPr>
            <p:ph type="dt" sz="half" idx="10"/>
          </p:nvPr>
        </p:nvSpPr>
        <p:spPr/>
        <p:txBody>
          <a:bodyPr/>
          <a:lstStyle/>
          <a:p>
            <a:fld id="{FCC40CCD-F0D6-4CC2-A4C8-2D7D0D875F02}" type="datetimeFigureOut">
              <a:rPr lang="en-US" dirty="0"/>
              <a:t>4/25/2018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9" name="Rectangle 8"/>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lvl1pPr algn="r">
              <a:defRPr/>
            </a:lvl1p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3CFE2CC-454D-4466-AC55-B86DA0A87BAE}" type="datetimeFigureOut">
              <a:rPr lang="en-US" dirty="0"/>
              <a:t>4/25/2018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7" name="Rectangle 6"/>
          <p:cNvSpPr/>
          <p:nvPr/>
        </p:nvSpPr>
        <p:spPr>
          <a:xfrm rot="5400000">
            <a:off x="8116207" y="1869395"/>
            <a:ext cx="5106988"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rot="5400000">
            <a:off x="9868202" y="5372403"/>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10129231" y="609597"/>
            <a:ext cx="1073802" cy="4353760"/>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80322" y="609597"/>
            <a:ext cx="8870004" cy="5326589"/>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a:xfrm>
            <a:off x="6807126" y="5936187"/>
            <a:ext cx="2743200" cy="365125"/>
          </a:xfrm>
        </p:spPr>
        <p:txBody>
          <a:bodyPr/>
          <a:lstStyle/>
          <a:p>
            <a:fld id="{B647B1BF-4039-460D-A637-65428CBD720E}" type="datetimeFigureOut">
              <a:rPr lang="en-US" dirty="0"/>
              <a:t>4/25/2018</a:t>
            </a:fld>
            <a:endParaRPr lang="en-US" dirty="0"/>
          </a:p>
        </p:txBody>
      </p:sp>
      <p:sp>
        <p:nvSpPr>
          <p:cNvPr id="5" name="Footer Placeholder 4"/>
          <p:cNvSpPr>
            <a:spLocks noGrp="1"/>
          </p:cNvSpPr>
          <p:nvPr>
            <p:ph type="ftr" sz="quarter" idx="11"/>
          </p:nvPr>
        </p:nvSpPr>
        <p:spPr>
          <a:xfrm>
            <a:off x="680321" y="5936188"/>
            <a:ext cx="6126805" cy="365125"/>
          </a:xfrm>
        </p:spPr>
        <p:txBody>
          <a:bodyPr/>
          <a:lstStyle/>
          <a:p>
            <a:endParaRPr lang="en-US" dirty="0"/>
          </a:p>
        </p:txBody>
      </p:sp>
      <p:sp>
        <p:nvSpPr>
          <p:cNvPr id="6" name="Slide Number Placeholder 5"/>
          <p:cNvSpPr>
            <a:spLocks noGrp="1"/>
          </p:cNvSpPr>
          <p:nvPr>
            <p:ph type="sldNum" sz="quarter" idx="12"/>
          </p:nvPr>
        </p:nvSpPr>
        <p:spPr>
          <a:xfrm>
            <a:off x="10097550" y="5398633"/>
            <a:ext cx="1154151" cy="1090789"/>
          </a:xfrm>
        </p:spPr>
        <p:txBody>
          <a:bodyPr anchor="t"/>
          <a:lstStyle>
            <a:lvl1pPr algn="ctr">
              <a:defRPr/>
            </a:lvl1pPr>
          </a:lstStyle>
          <a:p>
            <a:fld id="{6D22F896-40B5-4ADD-8801-0D06FADFA09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AAA39ACE-9343-4EBE-B5CA-AEA240A1DC53}" type="datetimeFigureOut">
              <a:rPr lang="en-US" dirty="0"/>
              <a:t>4/25/2018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086907"/>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4" y="4087901"/>
            <a:ext cx="1602997" cy="144270"/>
          </a:xfrm>
          <a:prstGeom prst="rect">
            <a:avLst/>
          </a:prstGeom>
        </p:spPr>
      </p:pic>
      <p:sp>
        <p:nvSpPr>
          <p:cNvPr id="9" name="Rectangle 8"/>
          <p:cNvSpPr/>
          <p:nvPr/>
        </p:nvSpPr>
        <p:spPr>
          <a:xfrm>
            <a:off x="-2" y="2726267"/>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5" y="2726267"/>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2869895"/>
            <a:ext cx="9613860" cy="1090788"/>
          </a:xfrm>
        </p:spPr>
        <p:txBody>
          <a:bodyPr anchor="ctr">
            <a:normAutofit/>
          </a:bodyPr>
          <a:lstStyle>
            <a:lvl1pPr algn="r">
              <a:defRPr sz="3600"/>
            </a:lvl1pPr>
          </a:lstStyle>
          <a:p>
            <a:r>
              <a:rPr lang="tr-TR" smtClean="0"/>
              <a:t>Asıl başlık stili için tıklatın</a:t>
            </a:r>
            <a:endParaRPr lang="en-US" dirty="0"/>
          </a:p>
        </p:txBody>
      </p:sp>
      <p:sp>
        <p:nvSpPr>
          <p:cNvPr id="3" name="Text Placeholder 2"/>
          <p:cNvSpPr>
            <a:spLocks noGrp="1"/>
          </p:cNvSpPr>
          <p:nvPr>
            <p:ph type="body" idx="1"/>
          </p:nvPr>
        </p:nvSpPr>
        <p:spPr>
          <a:xfrm>
            <a:off x="680322" y="4232171"/>
            <a:ext cx="9613860" cy="1704017"/>
          </a:xfrm>
        </p:spPr>
        <p:txBody>
          <a:bodyPr>
            <a:normAutofit/>
          </a:bodyPr>
          <a:lstStyle>
            <a:lvl1pPr marL="0" indent="0" algn="r">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C9A00F7B-89C5-4DF7-A309-6263220147D4}" type="datetimeFigureOut">
              <a:rPr lang="en-US" dirty="0"/>
              <a:t>4/25/2018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729455" y="2869895"/>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680320" y="2336873"/>
            <a:ext cx="4698358" cy="3599316"/>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5594123" y="2336873"/>
            <a:ext cx="4700058" cy="3599316"/>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449C95DE-FD64-4606-AE61-EC1136867CC6}" type="datetimeFigureOut">
              <a:rPr lang="en-US" dirty="0"/>
              <a:t>4/25/2018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pic>
        <p:nvPicPr>
          <p:cNvPr id="10" name="Picture 9"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1" name="Picture 10"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2" name="Rectangle 11"/>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753229"/>
            <a:ext cx="9613863" cy="1080937"/>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906350" y="2336873"/>
            <a:ext cx="4472327" cy="69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680322" y="3030008"/>
            <a:ext cx="4698355" cy="2906179"/>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5820154" y="2336873"/>
            <a:ext cx="4474028" cy="69207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5594123" y="3030008"/>
            <a:ext cx="4700059" cy="2906179"/>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5DEB0BBD-30FE-4CF1-900A-0C45149F8AF8}" type="datetimeFigureOut">
              <a:rPr lang="en-US" dirty="0"/>
              <a:t>4/25/2018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pic>
        <p:nvPicPr>
          <p:cNvPr id="6" name="Picture 5"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7" name="Picture 6"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8" name="Rectangle 7"/>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B91A5F7F-3E81-4C65-A4D1-CB62D5B9DB91}" type="datetimeFigureOut">
              <a:rPr lang="en-US" dirty="0"/>
              <a:t>4/25/2018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pic>
        <p:nvPicPr>
          <p:cNvPr id="5" name="Picture 4" descr="HD-ShadowShor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6" name="Rectangle 5"/>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377ECC86-1672-4627-AEFE-EC5485C73905}" type="datetimeFigureOut">
              <a:rPr lang="en-US" dirty="0"/>
              <a:t>4/25/2018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1" y="753227"/>
            <a:ext cx="9613859" cy="1080940"/>
          </a:xfrm>
        </p:spPr>
        <p:txBody>
          <a:bodyPr anchor="ctr">
            <a:normAutofit/>
          </a:bodyPr>
          <a:lstStyle>
            <a:lvl1pPr>
              <a:defRPr sz="3600"/>
            </a:lvl1pPr>
          </a:lstStyle>
          <a:p>
            <a:r>
              <a:rPr lang="tr-TR" smtClean="0"/>
              <a:t>Asıl başlık stili için tıklatın</a:t>
            </a:r>
            <a:endParaRPr lang="en-US" dirty="0"/>
          </a:p>
        </p:txBody>
      </p:sp>
      <p:sp>
        <p:nvSpPr>
          <p:cNvPr id="3" name="Content Placeholder 2"/>
          <p:cNvSpPr>
            <a:spLocks noGrp="1"/>
          </p:cNvSpPr>
          <p:nvPr>
            <p:ph idx="1"/>
          </p:nvPr>
        </p:nvSpPr>
        <p:spPr>
          <a:xfrm>
            <a:off x="4685846" y="2336873"/>
            <a:ext cx="5608336" cy="3599313"/>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680322" y="2336872"/>
            <a:ext cx="3790078" cy="359931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3CDCB01F-D966-4C62-B900-0BE008A90C98}" type="datetimeFigureOut">
              <a:rPr lang="en-US" dirty="0"/>
              <a:t>4/25/2018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3" y="753228"/>
            <a:ext cx="9613857" cy="1080938"/>
          </a:xfrm>
        </p:spPr>
        <p:txBody>
          <a:bodyPr anchor="ctr">
            <a:normAutofit/>
          </a:bodyPr>
          <a:lstStyle>
            <a:lvl1pPr>
              <a:defRPr sz="360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4868333" y="2336874"/>
            <a:ext cx="5425849" cy="3599312"/>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680323" y="2336873"/>
            <a:ext cx="3876256" cy="3599315"/>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5E73A0EA-7DC7-4964-BB97-B173EF3B859A}" type="datetimeFigureOut">
              <a:rPr lang="en-US" dirty="0"/>
              <a:t>4/25/2018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6" descr="hashOverlay-FullResolve.png"/>
          <p:cNvPicPr>
            <a:picLocks noChangeAspect="1"/>
          </p:cNvPicPr>
          <p:nvPr/>
        </p:nvPicPr>
        <p:blipFill>
          <a:blip r:embed="rId19">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Placeholder 1"/>
          <p:cNvSpPr>
            <a:spLocks noGrp="1"/>
          </p:cNvSpPr>
          <p:nvPr>
            <p:ph type="title"/>
          </p:nvPr>
        </p:nvSpPr>
        <p:spPr>
          <a:xfrm>
            <a:off x="680321" y="753228"/>
            <a:ext cx="9613861" cy="1080938"/>
          </a:xfrm>
          <a:prstGeom prst="rect">
            <a:avLst/>
          </a:prstGeom>
        </p:spPr>
        <p:txBody>
          <a:bodyPr vert="horz" lIns="91440" tIns="45720" rIns="91440" bIns="45720" rtlCol="0" anchor="ctr">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680321" y="2336873"/>
            <a:ext cx="9613861" cy="3599316"/>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7550981" y="5936187"/>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30EF52CC-F3D9-41D4-BCE4-C208E61A3F31}" type="datetimeFigureOut">
              <a:rPr lang="en-US" dirty="0"/>
              <a:t>4/25/2018</a:t>
            </a:fld>
            <a:endParaRPr lang="en-US" dirty="0"/>
          </a:p>
        </p:txBody>
      </p:sp>
      <p:sp>
        <p:nvSpPr>
          <p:cNvPr id="5" name="Footer Placeholder 4"/>
          <p:cNvSpPr>
            <a:spLocks noGrp="1"/>
          </p:cNvSpPr>
          <p:nvPr>
            <p:ph type="ftr" sz="quarter" idx="3"/>
          </p:nvPr>
        </p:nvSpPr>
        <p:spPr>
          <a:xfrm>
            <a:off x="680321" y="5936188"/>
            <a:ext cx="687066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729455" y="753227"/>
            <a:ext cx="1154151" cy="1090789"/>
          </a:xfrm>
          <a:prstGeom prst="rect">
            <a:avLst/>
          </a:prstGeom>
        </p:spPr>
        <p:txBody>
          <a:bodyPr vert="horz" lIns="91440" tIns="45720" rIns="91440" bIns="45720" rtlCol="0" anchor="ctr"/>
          <a:lstStyle>
            <a:lvl1pPr algn="l">
              <a:defRPr sz="3600">
                <a:solidFill>
                  <a:schemeClr val="tx1">
                    <a:tint val="75000"/>
                  </a:schemeClr>
                </a:solidFill>
              </a:defRPr>
            </a:lvl1pPr>
          </a:lstStyle>
          <a:p>
            <a:fld id="{6D22F896-40B5-4ADD-8801-0D06FADFA09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hf sldNum="0" hdr="0" ftr="0" dt="0"/>
  <p:txStyles>
    <p:titleStyle>
      <a:lvl1pPr algn="l" defTabSz="91440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7.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8.jpe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9.jpe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20.jpe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2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22.jpe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23.jpe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24.jpe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25.jpe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26.jpe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27.jpe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Öğrenme Psikolojisi Kuramları: </a:t>
            </a:r>
            <a:r>
              <a:rPr lang="tr-TR" dirty="0" smtClean="0"/>
              <a:t>Davranışçı Yaklaşım </a:t>
            </a:r>
            <a:r>
              <a:rPr lang="tr-TR" dirty="0" smtClean="0"/>
              <a:t>II</a:t>
            </a:r>
            <a:endParaRPr lang="tr-TR" dirty="0"/>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183407416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p:txBody>
          <a:bodyPr/>
          <a:lstStyle/>
          <a:p>
            <a:pPr eaLnBrk="1" hangingPunct="1"/>
            <a:r>
              <a:rPr lang="en-US" altLang="tr-TR" sz="2800"/>
              <a:t>Tepkisel ve edimsel koşullanmanın arasındaki farkları ise şöyle özetleyebiliriz;</a:t>
            </a:r>
          </a:p>
        </p:txBody>
      </p:sp>
      <p:sp>
        <p:nvSpPr>
          <p:cNvPr id="60419" name="Rectangle 1"/>
          <p:cNvSpPr>
            <a:spLocks noGrp="1" noChangeArrowheads="1"/>
          </p:cNvSpPr>
          <p:nvPr>
            <p:ph idx="1"/>
          </p:nvPr>
        </p:nvSpPr>
        <p:spPr/>
        <p:txBody>
          <a:bodyPr/>
          <a:lstStyle/>
          <a:p>
            <a:pPr marL="382588" indent="-342900">
              <a:buClr>
                <a:srgbClr val="003366"/>
              </a:buClr>
              <a:buSzPct val="75000"/>
              <a:buFont typeface="Wingdings" panose="05000000000000000000" pitchFamily="2" charset="2"/>
              <a:buChar char="l"/>
            </a:pPr>
            <a:r>
              <a:rPr lang="en-US" altLang="tr-TR" smtClean="0"/>
              <a:t>Tepkisel koşullanma otonom sinir sistemi tarafından yönetilen davranışlarla (salya salgılama, kalp atışı, heyecanlanma, terleme gibi duysal refleksif tepkiler) ilgili iken, edimsel koşullanma istemli kaslarla yapılan bilinçli ve istekli davranışlarla ilgilidir.</a:t>
            </a:r>
          </a:p>
        </p:txBody>
      </p:sp>
    </p:spTree>
    <p:extLst>
      <p:ext uri="{BB962C8B-B14F-4D97-AF65-F5344CB8AC3E}">
        <p14:creationId xmlns:p14="http://schemas.microsoft.com/office/powerpoint/2010/main" val="888365971"/>
      </p:ext>
    </p:extLst>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Grp="1" noChangeArrowheads="1"/>
          </p:cNvSpPr>
          <p:nvPr>
            <p:ph type="title"/>
          </p:nvPr>
        </p:nvSpPr>
        <p:spPr/>
        <p:txBody>
          <a:bodyPr/>
          <a:lstStyle/>
          <a:p>
            <a:pPr eaLnBrk="1" hangingPunct="1"/>
            <a:r>
              <a:rPr lang="en-US" altLang="tr-TR" sz="2800"/>
              <a:t>Tepkisel ve edimsel koşullanmanın arasındaki farkları ise şöyle özetleyebiliriz;</a:t>
            </a:r>
          </a:p>
        </p:txBody>
      </p:sp>
      <p:sp>
        <p:nvSpPr>
          <p:cNvPr id="61443" name="Rectangle 1"/>
          <p:cNvSpPr>
            <a:spLocks noGrp="1" noChangeArrowheads="1"/>
          </p:cNvSpPr>
          <p:nvPr>
            <p:ph idx="1"/>
          </p:nvPr>
        </p:nvSpPr>
        <p:spPr/>
        <p:txBody>
          <a:bodyPr/>
          <a:lstStyle/>
          <a:p>
            <a:pPr marL="382588" indent="-342900">
              <a:buClr>
                <a:srgbClr val="003366"/>
              </a:buClr>
              <a:buSzPct val="75000"/>
              <a:buFont typeface="Wingdings" panose="05000000000000000000" pitchFamily="2" charset="2"/>
              <a:buChar char="l"/>
            </a:pPr>
            <a:r>
              <a:rPr lang="en-US" altLang="tr-TR" smtClean="0"/>
              <a:t>Tepkisel koşullanmada birey/organizma pasifken, edimsel koşullanmada aktiftir. Edimsel koşullanmada organizma davranışının sonucuna bakarak o davranışı devam ettirip ettiremeyeceğine karar verebilir. </a:t>
            </a:r>
          </a:p>
        </p:txBody>
      </p:sp>
    </p:spTree>
    <p:extLst>
      <p:ext uri="{BB962C8B-B14F-4D97-AF65-F5344CB8AC3E}">
        <p14:creationId xmlns:p14="http://schemas.microsoft.com/office/powerpoint/2010/main" val="2511012374"/>
      </p:ext>
    </p:extLst>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2466" name="Picture 1"/>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52600" y="1828801"/>
            <a:ext cx="8153400" cy="4765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2467" name="Rectangle 2"/>
          <p:cNvSpPr>
            <a:spLocks noGrp="1" noChangeArrowheads="1"/>
          </p:cNvSpPr>
          <p:nvPr>
            <p:ph type="title"/>
          </p:nvPr>
        </p:nvSpPr>
        <p:spPr>
          <a:xfrm>
            <a:off x="2286000" y="0"/>
            <a:ext cx="7924800" cy="1854200"/>
          </a:xfrm>
        </p:spPr>
        <p:txBody>
          <a:bodyPr/>
          <a:lstStyle/>
          <a:p>
            <a:pPr eaLnBrk="1" hangingPunct="1"/>
            <a:r>
              <a:rPr lang="en-US" altLang="tr-TR" smtClean="0"/>
              <a:t>Edimsel Koşullanma Süreci</a:t>
            </a:r>
          </a:p>
        </p:txBody>
      </p:sp>
    </p:spTree>
    <p:extLst>
      <p:ext uri="{BB962C8B-B14F-4D97-AF65-F5344CB8AC3E}">
        <p14:creationId xmlns:p14="http://schemas.microsoft.com/office/powerpoint/2010/main" val="631165473"/>
      </p:ext>
    </p:extLst>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3"/>
          <p:cNvSpPr>
            <a:spLocks noGrp="1" noChangeArrowheads="1"/>
          </p:cNvSpPr>
          <p:nvPr>
            <p:ph type="title"/>
          </p:nvPr>
        </p:nvSpPr>
        <p:spPr/>
        <p:txBody>
          <a:bodyPr/>
          <a:lstStyle/>
          <a:p>
            <a:pPr eaLnBrk="1" hangingPunct="1"/>
            <a:r>
              <a:rPr lang="en-US" altLang="tr-TR" sz="2800" u="sng"/>
              <a:t>Koşullanma ilkeleri </a:t>
            </a:r>
            <a:r>
              <a:rPr lang="en-US" altLang="tr-TR" sz="2400"/>
              <a:t/>
            </a:r>
            <a:br>
              <a:rPr lang="en-US" altLang="tr-TR" sz="2400"/>
            </a:br>
            <a:r>
              <a:rPr lang="en-US" altLang="tr-TR" sz="2400">
                <a:solidFill>
                  <a:srgbClr val="003366"/>
                </a:solidFill>
              </a:rPr>
              <a:t>Biçimlendirme/Kademeli Yaklaşım</a:t>
            </a:r>
          </a:p>
        </p:txBody>
      </p:sp>
      <p:sp>
        <p:nvSpPr>
          <p:cNvPr id="63491" name="Rectangle 1"/>
          <p:cNvSpPr>
            <a:spLocks noGrp="1" noChangeArrowheads="1"/>
          </p:cNvSpPr>
          <p:nvPr>
            <p:ph idx="1"/>
          </p:nvPr>
        </p:nvSpPr>
        <p:spPr>
          <a:xfrm>
            <a:off x="2362200" y="2362200"/>
            <a:ext cx="4419600" cy="4495800"/>
          </a:xfrm>
        </p:spPr>
        <p:txBody>
          <a:bodyPr/>
          <a:lstStyle/>
          <a:p>
            <a:pPr marL="382588" indent="-342900">
              <a:buNone/>
            </a:pPr>
            <a:r>
              <a:rPr lang="en-US" altLang="tr-TR" sz="2300"/>
              <a:t>	Skinner, yeni bir davranışı kazandırmak için biçimlendirme/kademeli yaklaşım adını verdiği yöntemi kullanmıştır.</a:t>
            </a:r>
          </a:p>
        </p:txBody>
      </p:sp>
      <p:pic>
        <p:nvPicPr>
          <p:cNvPr id="63492" name="Picture 2"/>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010401" y="2362201"/>
            <a:ext cx="3019425" cy="3724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582837304"/>
      </p:ext>
    </p:extLst>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3"/>
          <p:cNvSpPr>
            <a:spLocks noGrp="1" noChangeArrowheads="1"/>
          </p:cNvSpPr>
          <p:nvPr>
            <p:ph type="title"/>
          </p:nvPr>
        </p:nvSpPr>
        <p:spPr/>
        <p:txBody>
          <a:bodyPr/>
          <a:lstStyle/>
          <a:p>
            <a:pPr eaLnBrk="1" hangingPunct="1"/>
            <a:r>
              <a:rPr lang="en-US" altLang="tr-TR" smtClean="0"/>
              <a:t>Genelleme</a:t>
            </a:r>
          </a:p>
        </p:txBody>
      </p:sp>
      <p:sp>
        <p:nvSpPr>
          <p:cNvPr id="64515" name="Rectangle 1"/>
          <p:cNvSpPr>
            <a:spLocks noGrp="1" noChangeArrowheads="1"/>
          </p:cNvSpPr>
          <p:nvPr>
            <p:ph idx="1"/>
          </p:nvPr>
        </p:nvSpPr>
        <p:spPr>
          <a:xfrm>
            <a:off x="2362201" y="2362200"/>
            <a:ext cx="3770313" cy="4495800"/>
          </a:xfrm>
        </p:spPr>
        <p:txBody>
          <a:bodyPr/>
          <a:lstStyle/>
          <a:p>
            <a:pPr marL="382588" indent="-342900">
              <a:buClr>
                <a:srgbClr val="003366"/>
              </a:buClr>
              <a:buSzPct val="75000"/>
              <a:buFont typeface="Wingdings" panose="05000000000000000000" pitchFamily="2" charset="2"/>
              <a:buChar char="l"/>
            </a:pPr>
            <a:r>
              <a:rPr lang="en-US" altLang="tr-TR" sz="1800"/>
              <a:t>Tepkisel koşullanmada olduğu gibi Operant koşullanmada organizma bir uyarıcıya karşı gösterdiği tepkiyi o uyarıcıya benzer başka uyarıcılara da göstermeye başlar. Bu duruma genelleme denir. </a:t>
            </a:r>
            <a:r>
              <a:rPr lang="en-US" altLang="tr-TR" sz="1800">
                <a:latin typeface="Arial Italic" charset="0"/>
                <a:sym typeface="Arial Italic" charset="0"/>
              </a:rPr>
              <a:t>Örneğin</a:t>
            </a:r>
            <a:r>
              <a:rPr lang="en-US" altLang="tr-TR" sz="1800"/>
              <a:t>, bir öğrenci sınavlara hazırlanırken yazarak çalışmayı denemiş ve başarılı olmuşsa diğer sınavlarda da yazarak çalışmayı deneyecektir.</a:t>
            </a:r>
          </a:p>
        </p:txBody>
      </p:sp>
      <p:pic>
        <p:nvPicPr>
          <p:cNvPr id="64516" name="Picture 2"/>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48400" y="2341563"/>
            <a:ext cx="3657600" cy="3956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570788894"/>
      </p:ext>
    </p:extLst>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3"/>
          <p:cNvSpPr>
            <a:spLocks noGrp="1" noChangeArrowheads="1"/>
          </p:cNvSpPr>
          <p:nvPr>
            <p:ph type="title"/>
          </p:nvPr>
        </p:nvSpPr>
        <p:spPr/>
        <p:txBody>
          <a:bodyPr/>
          <a:lstStyle/>
          <a:p>
            <a:pPr eaLnBrk="1" hangingPunct="1"/>
            <a:r>
              <a:rPr lang="en-US" altLang="tr-TR" smtClean="0"/>
              <a:t>Genelleme</a:t>
            </a:r>
          </a:p>
        </p:txBody>
      </p:sp>
      <p:sp>
        <p:nvSpPr>
          <p:cNvPr id="65539" name="Rectangle 1"/>
          <p:cNvSpPr>
            <a:spLocks noGrp="1" noChangeArrowheads="1"/>
          </p:cNvSpPr>
          <p:nvPr>
            <p:ph idx="1"/>
          </p:nvPr>
        </p:nvSpPr>
        <p:spPr>
          <a:xfrm>
            <a:off x="2362201" y="2362200"/>
            <a:ext cx="3770313" cy="4495800"/>
          </a:xfrm>
        </p:spPr>
        <p:txBody>
          <a:bodyPr/>
          <a:lstStyle/>
          <a:p>
            <a:pPr marL="382588" indent="-342900">
              <a:buClr>
                <a:srgbClr val="003366"/>
              </a:buClr>
              <a:buSzPct val="75000"/>
              <a:buFont typeface="Wingdings" panose="05000000000000000000" pitchFamily="2" charset="2"/>
              <a:buChar char="l"/>
            </a:pPr>
            <a:r>
              <a:rPr lang="en-US" altLang="tr-TR" sz="2000">
                <a:latin typeface="Arial Italic" charset="0"/>
                <a:sym typeface="Arial Italic" charset="0"/>
              </a:rPr>
              <a:t>Başka bir örnek ise</a:t>
            </a:r>
            <a:r>
              <a:rPr lang="en-US" altLang="tr-TR" sz="2000"/>
              <a:t>, bir çocuk bayramda elini öptüğü bir yaşlıdan harçlık almışsa diğer yaşlıların da elini harçlık alabilmek için öpecektir. Bu durumda çocuk genelleme yapmış olur</a:t>
            </a:r>
            <a:r>
              <a:rPr lang="en-US" altLang="tr-TR" sz="2800"/>
              <a:t>. </a:t>
            </a:r>
          </a:p>
        </p:txBody>
      </p:sp>
      <p:pic>
        <p:nvPicPr>
          <p:cNvPr id="65540" name="Picture 2"/>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84913" y="2608263"/>
            <a:ext cx="3770312" cy="3232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708621999"/>
      </p:ext>
    </p:extLst>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3"/>
          <p:cNvSpPr>
            <a:spLocks noGrp="1" noChangeArrowheads="1"/>
          </p:cNvSpPr>
          <p:nvPr>
            <p:ph type="title"/>
          </p:nvPr>
        </p:nvSpPr>
        <p:spPr/>
        <p:txBody>
          <a:bodyPr/>
          <a:lstStyle/>
          <a:p>
            <a:pPr eaLnBrk="1" hangingPunct="1"/>
            <a:r>
              <a:rPr lang="en-US" altLang="tr-TR" smtClean="0"/>
              <a:t>Ayırt etme</a:t>
            </a:r>
          </a:p>
        </p:txBody>
      </p:sp>
      <p:sp>
        <p:nvSpPr>
          <p:cNvPr id="66563" name="Rectangle 1"/>
          <p:cNvSpPr>
            <a:spLocks noGrp="1" noChangeArrowheads="1"/>
          </p:cNvSpPr>
          <p:nvPr>
            <p:ph idx="1"/>
          </p:nvPr>
        </p:nvSpPr>
        <p:spPr>
          <a:xfrm>
            <a:off x="2362201" y="2362200"/>
            <a:ext cx="3770313" cy="4495800"/>
          </a:xfrm>
        </p:spPr>
        <p:txBody>
          <a:bodyPr/>
          <a:lstStyle/>
          <a:p>
            <a:pPr marL="382588" indent="-342900">
              <a:buClr>
                <a:srgbClr val="003366"/>
              </a:buClr>
              <a:buSzPct val="75000"/>
              <a:buFont typeface="Wingdings" panose="05000000000000000000" pitchFamily="2" charset="2"/>
              <a:buChar char="l"/>
            </a:pPr>
            <a:r>
              <a:rPr lang="en-US" altLang="tr-TR" sz="1800">
                <a:latin typeface="Arial Bold" charset="0"/>
                <a:sym typeface="Arial Bold" charset="0"/>
              </a:rPr>
              <a:t>Ayırt etme</a:t>
            </a:r>
            <a:r>
              <a:rPr lang="en-US" altLang="tr-TR" sz="1800"/>
              <a:t> ise genellemenin tersidir. Yukarıdaki örneklerden hareket edersek, </a:t>
            </a:r>
            <a:r>
              <a:rPr lang="en-US" altLang="tr-TR" sz="1800">
                <a:latin typeface="Arial Italic" charset="0"/>
                <a:sym typeface="Arial Italic" charset="0"/>
              </a:rPr>
              <a:t>örnek</a:t>
            </a:r>
            <a:r>
              <a:rPr lang="en-US" altLang="tr-TR" sz="1800"/>
              <a:t>teki öğrenci Türkçe sınavına yazarak çalışıp başarılı olmuş, fakat tarih dersinde başarılı olamamışsa sadece yazarak çalışmayı sadece bazı derslerin sınavlarına hazırlanırken yapacaktır. </a:t>
            </a:r>
          </a:p>
        </p:txBody>
      </p:sp>
      <p:pic>
        <p:nvPicPr>
          <p:cNvPr id="66564" name="Picture 2"/>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48400" y="2286000"/>
            <a:ext cx="3646488" cy="3913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325990407"/>
      </p:ext>
    </p:extLst>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3"/>
          <p:cNvSpPr>
            <a:spLocks noGrp="1" noChangeArrowheads="1"/>
          </p:cNvSpPr>
          <p:nvPr>
            <p:ph type="title"/>
          </p:nvPr>
        </p:nvSpPr>
        <p:spPr/>
        <p:txBody>
          <a:bodyPr/>
          <a:lstStyle/>
          <a:p>
            <a:pPr eaLnBrk="1" hangingPunct="1"/>
            <a:r>
              <a:rPr lang="en-US" altLang="tr-TR" smtClean="0"/>
              <a:t>Sönme</a:t>
            </a:r>
          </a:p>
        </p:txBody>
      </p:sp>
      <p:sp>
        <p:nvSpPr>
          <p:cNvPr id="67587" name="Rectangle 1"/>
          <p:cNvSpPr>
            <a:spLocks noGrp="1" noChangeArrowheads="1"/>
          </p:cNvSpPr>
          <p:nvPr>
            <p:ph idx="1"/>
          </p:nvPr>
        </p:nvSpPr>
        <p:spPr>
          <a:xfrm>
            <a:off x="2362201" y="2362200"/>
            <a:ext cx="3770313" cy="4495800"/>
          </a:xfrm>
        </p:spPr>
        <p:txBody>
          <a:bodyPr/>
          <a:lstStyle/>
          <a:p>
            <a:pPr marL="382588" indent="-342900">
              <a:buClr>
                <a:srgbClr val="003366"/>
              </a:buClr>
              <a:buSzPct val="75000"/>
              <a:buFont typeface="Wingdings" panose="05000000000000000000" pitchFamily="2" charset="2"/>
              <a:buChar char="l"/>
            </a:pPr>
            <a:r>
              <a:rPr lang="en-US" altLang="tr-TR" sz="2000"/>
              <a:t>Organizmanın bir süre pekiştireç  almaması sonucu yaptığı davranıştan vazgeçmesidir. Örneğin, otobüste büyüklere yer veren ama kendisine teşekkür edilmeyen bir çocuk zamanla yer verme davranışından vaz geçecektir. </a:t>
            </a:r>
          </a:p>
        </p:txBody>
      </p:sp>
      <p:pic>
        <p:nvPicPr>
          <p:cNvPr id="67588" name="Picture 2"/>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638801" y="609600"/>
            <a:ext cx="4714875" cy="1866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492893738"/>
      </p:ext>
    </p:extLst>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3"/>
          <p:cNvSpPr>
            <a:spLocks noGrp="1" noChangeArrowheads="1"/>
          </p:cNvSpPr>
          <p:nvPr>
            <p:ph type="title"/>
          </p:nvPr>
        </p:nvSpPr>
        <p:spPr>
          <a:xfrm>
            <a:off x="2463800" y="520700"/>
            <a:ext cx="7366000" cy="1727200"/>
          </a:xfrm>
        </p:spPr>
        <p:txBody>
          <a:bodyPr/>
          <a:lstStyle/>
          <a:p>
            <a:pPr eaLnBrk="1" hangingPunct="1"/>
            <a:r>
              <a:rPr lang="en-US" altLang="tr-TR" smtClean="0"/>
              <a:t>Kendiliğinden geri Gelme</a:t>
            </a:r>
          </a:p>
        </p:txBody>
      </p:sp>
      <p:sp>
        <p:nvSpPr>
          <p:cNvPr id="68611" name="Rectangle 1"/>
          <p:cNvSpPr>
            <a:spLocks noGrp="1" noChangeArrowheads="1"/>
          </p:cNvSpPr>
          <p:nvPr>
            <p:ph idx="1"/>
          </p:nvPr>
        </p:nvSpPr>
        <p:spPr>
          <a:xfrm>
            <a:off x="2362201" y="2362200"/>
            <a:ext cx="3770313" cy="4495800"/>
          </a:xfrm>
        </p:spPr>
        <p:txBody>
          <a:bodyPr/>
          <a:lstStyle/>
          <a:p>
            <a:pPr marL="382588" indent="-342900">
              <a:buClr>
                <a:srgbClr val="003366"/>
              </a:buClr>
              <a:buSzPct val="75000"/>
              <a:buFont typeface="Wingdings" panose="05000000000000000000" pitchFamily="2" charset="2"/>
              <a:buChar char="l"/>
            </a:pPr>
            <a:r>
              <a:rPr lang="en-US" altLang="tr-TR" sz="1800"/>
              <a:t>Organizmanın davranışlarında sönme meydana geldikten bir süre sonra o uyarıcıyla tekrar karşılaştığında aynı tepkileri vermeye başlar. Örneğin bir bilgisayar kursuna gittiğimizde öğrendiğimiz programların bazılarını kullanmaz ya da öğrendiklerimizi tekrar etmezsek unuturuz. Buna karşın tekrar o programın başına oturduğumuzda daha önce öğrendiğimiz komutları tekrar kullanmaya başlarız. </a:t>
            </a:r>
          </a:p>
        </p:txBody>
      </p:sp>
      <p:pic>
        <p:nvPicPr>
          <p:cNvPr id="68612" name="Picture 2"/>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24600" y="2362200"/>
            <a:ext cx="3733800" cy="3657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857113238"/>
      </p:ext>
    </p:extLst>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3"/>
          <p:cNvSpPr>
            <a:spLocks noGrp="1" noChangeArrowheads="1"/>
          </p:cNvSpPr>
          <p:nvPr>
            <p:ph type="title"/>
          </p:nvPr>
        </p:nvSpPr>
        <p:spPr>
          <a:xfrm>
            <a:off x="2463800" y="520700"/>
            <a:ext cx="7366000" cy="1701800"/>
          </a:xfrm>
        </p:spPr>
        <p:txBody>
          <a:bodyPr/>
          <a:lstStyle/>
          <a:p>
            <a:pPr eaLnBrk="1" hangingPunct="1"/>
            <a:r>
              <a:rPr lang="en-US" altLang="tr-TR" smtClean="0"/>
              <a:t>Kaçma-Kaçınma Şartlanması</a:t>
            </a:r>
          </a:p>
        </p:txBody>
      </p:sp>
      <p:sp>
        <p:nvSpPr>
          <p:cNvPr id="69635" name="Rectangle 1"/>
          <p:cNvSpPr>
            <a:spLocks noGrp="1" noChangeArrowheads="1"/>
          </p:cNvSpPr>
          <p:nvPr>
            <p:ph idx="1"/>
          </p:nvPr>
        </p:nvSpPr>
        <p:spPr>
          <a:xfrm>
            <a:off x="2362201" y="2362200"/>
            <a:ext cx="3770313" cy="4495800"/>
          </a:xfrm>
        </p:spPr>
        <p:txBody>
          <a:bodyPr/>
          <a:lstStyle/>
          <a:p>
            <a:pPr marL="382588" indent="-342900">
              <a:buClr>
                <a:srgbClr val="003366"/>
              </a:buClr>
              <a:buSzPct val="75000"/>
              <a:buFont typeface="Wingdings" panose="05000000000000000000" pitchFamily="2" charset="2"/>
              <a:buChar char="l"/>
            </a:pPr>
            <a:r>
              <a:rPr lang="en-US" altLang="tr-TR" sz="2000"/>
              <a:t>Bir kişiden ya da nesneden kaçınmayı öğrenme tepkisel ve edimsel koşullanma ilkeleriyle meydana gelmektedir. Kaçma davranışı, durum ortaya çıktıktan sonra uzaklaşmadır.  Kaçınma davranışı ise,  durum ortaya çıkmadan durumdan uzaklaşmayı ifade eder.</a:t>
            </a:r>
          </a:p>
        </p:txBody>
      </p:sp>
      <p:pic>
        <p:nvPicPr>
          <p:cNvPr id="69636" name="Picture 2"/>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542088" y="2371726"/>
            <a:ext cx="3257550" cy="3705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072207648"/>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ChangeArrowheads="1"/>
          </p:cNvSpPr>
          <p:nvPr>
            <p:ph type="title"/>
          </p:nvPr>
        </p:nvSpPr>
        <p:spPr/>
        <p:txBody>
          <a:bodyPr/>
          <a:lstStyle/>
          <a:p>
            <a:pPr eaLnBrk="1" hangingPunct="1"/>
            <a:r>
              <a:rPr lang="en-US" altLang="tr-TR" sz="3200">
                <a:latin typeface="Arial" panose="020B0604020202020204" pitchFamily="34" charset="0"/>
                <a:cs typeface="Arial" panose="020B0604020202020204" pitchFamily="34" charset="0"/>
                <a:sym typeface="Arial" panose="020B0604020202020204" pitchFamily="34" charset="0"/>
              </a:rPr>
              <a:t>Garcia</a:t>
            </a:r>
            <a:r>
              <a:rPr lang="ja-JP" altLang="en-US" sz="3200">
                <a:latin typeface="Arial" panose="020B0604020202020204" pitchFamily="34" charset="0"/>
                <a:cs typeface="Arial" panose="020B0604020202020204" pitchFamily="34" charset="0"/>
                <a:sym typeface="Arial" panose="020B0604020202020204" pitchFamily="34" charset="0"/>
              </a:rPr>
              <a:t>’</a:t>
            </a:r>
            <a:r>
              <a:rPr lang="en-US" altLang="ja-JP" sz="3200">
                <a:latin typeface="Arial" panose="020B0604020202020204" pitchFamily="34" charset="0"/>
                <a:cs typeface="Arial" panose="020B0604020202020204" pitchFamily="34" charset="0"/>
                <a:sym typeface="Arial" panose="020B0604020202020204" pitchFamily="34" charset="0"/>
              </a:rPr>
              <a:t>nın Çalışmaları</a:t>
            </a:r>
            <a:r>
              <a:rPr lang="en-US" altLang="ja-JP" sz="3200"/>
              <a:t/>
            </a:r>
            <a:br>
              <a:rPr lang="en-US" altLang="ja-JP" sz="3200"/>
            </a:br>
            <a:endParaRPr lang="en-US" altLang="tr-TR" sz="3200"/>
          </a:p>
        </p:txBody>
      </p:sp>
      <p:sp>
        <p:nvSpPr>
          <p:cNvPr id="52227" name="Rectangle 1"/>
          <p:cNvSpPr>
            <a:spLocks noGrp="1" noChangeArrowheads="1"/>
          </p:cNvSpPr>
          <p:nvPr>
            <p:ph idx="1"/>
          </p:nvPr>
        </p:nvSpPr>
        <p:spPr/>
        <p:txBody>
          <a:bodyPr/>
          <a:lstStyle/>
          <a:p>
            <a:pPr marL="382588" indent="-342900">
              <a:buClr>
                <a:srgbClr val="003366"/>
              </a:buClr>
              <a:buSzPct val="75000"/>
              <a:buFont typeface="Wingdings" panose="05000000000000000000" pitchFamily="2" charset="2"/>
              <a:buChar char="l"/>
            </a:pPr>
            <a:r>
              <a:rPr lang="en-US" altLang="tr-TR" smtClean="0"/>
              <a:t>John Garcia geleneksel klasik koşullanma çalışmalarına farklı bakış açısı getiren </a:t>
            </a:r>
            <a:r>
              <a:rPr lang="en-US" altLang="tr-TR" smtClean="0">
                <a:latin typeface="Arial Bold Italic" charset="0"/>
                <a:sym typeface="Arial Bold Italic" charset="0"/>
              </a:rPr>
              <a:t>Olumsuz Tat Koşullanması (Garcia Etkisi)</a:t>
            </a:r>
            <a:r>
              <a:rPr lang="en-US" altLang="tr-TR" smtClean="0"/>
              <a:t> dediği bir dizi çalışma gerçekleştirmiştir. Garcia yaptığı çalışmada, kendi kafeslerinde istekle su içen farelerin, radyasyon odasına konulduğunda su içmediklerini gözlemlemiştir. Bu çalışmalarda fareler radyasyonlu odada plastik bardaktan, kendi odalarında cam bardaktan su içmişlerdir. </a:t>
            </a:r>
          </a:p>
        </p:txBody>
      </p:sp>
    </p:spTree>
    <p:extLst>
      <p:ext uri="{BB962C8B-B14F-4D97-AF65-F5344CB8AC3E}">
        <p14:creationId xmlns:p14="http://schemas.microsoft.com/office/powerpoint/2010/main" val="276134395"/>
      </p:ext>
    </p:extLst>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3"/>
          <p:cNvSpPr>
            <a:spLocks noGrp="1" noChangeArrowheads="1"/>
          </p:cNvSpPr>
          <p:nvPr>
            <p:ph type="title"/>
          </p:nvPr>
        </p:nvSpPr>
        <p:spPr/>
        <p:txBody>
          <a:bodyPr/>
          <a:lstStyle/>
          <a:p>
            <a:pPr eaLnBrk="1" hangingPunct="1"/>
            <a:r>
              <a:rPr lang="en-US" altLang="tr-TR" smtClean="0">
                <a:solidFill>
                  <a:srgbClr val="003366"/>
                </a:solidFill>
              </a:rPr>
              <a:t>Zincirleme</a:t>
            </a:r>
          </a:p>
        </p:txBody>
      </p:sp>
      <p:sp>
        <p:nvSpPr>
          <p:cNvPr id="70659" name="Rectangle 1"/>
          <p:cNvSpPr>
            <a:spLocks noGrp="1" noChangeArrowheads="1"/>
          </p:cNvSpPr>
          <p:nvPr>
            <p:ph idx="1"/>
          </p:nvPr>
        </p:nvSpPr>
        <p:spPr>
          <a:xfrm>
            <a:off x="2362201" y="2362200"/>
            <a:ext cx="3770313" cy="4495800"/>
          </a:xfrm>
        </p:spPr>
        <p:txBody>
          <a:bodyPr/>
          <a:lstStyle/>
          <a:p>
            <a:pPr marL="382588" indent="-342900">
              <a:buClr>
                <a:srgbClr val="003366"/>
              </a:buClr>
              <a:buSzPct val="75000"/>
              <a:buFont typeface="Wingdings" panose="05000000000000000000" pitchFamily="2" charset="2"/>
              <a:buChar char="l"/>
            </a:pPr>
            <a:r>
              <a:rPr lang="en-US" altLang="tr-TR" sz="1800"/>
              <a:t>Skinner</a:t>
            </a:r>
            <a:r>
              <a:rPr lang="ja-JP" altLang="en-US" sz="1800">
                <a:latin typeface="Arial" panose="020B0604020202020204" pitchFamily="34" charset="0"/>
                <a:cs typeface="HGP明朝E"/>
              </a:rPr>
              <a:t>’</a:t>
            </a:r>
            <a:r>
              <a:rPr lang="en-US" altLang="ja-JP" sz="1800">
                <a:cs typeface="HGP明朝E"/>
              </a:rPr>
              <a:t>e göre tamamlanmış bir tepki, aşamalı bir etkinlik içinde, diğer bir tepkiye dönüt verecek ayırt edici uyarıcı rolü üstlenecektir. İkinci tepki üçüncü tepki için, üçüncü tepki dördüncü tepki için ayırt edici uyarıcı olarak etkinlik tamamlanıncaya kadar sürecektir. Bu sürece zincirleme adı verilmektedir </a:t>
            </a:r>
            <a:endParaRPr lang="en-US" altLang="tr-TR" sz="1800"/>
          </a:p>
        </p:txBody>
      </p:sp>
      <p:pic>
        <p:nvPicPr>
          <p:cNvPr id="70660" name="Picture 2"/>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48401" y="2362200"/>
            <a:ext cx="3933825" cy="3733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94120556"/>
      </p:ext>
    </p:extLst>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3"/>
          <p:cNvSpPr>
            <a:spLocks noGrp="1" noChangeArrowheads="1"/>
          </p:cNvSpPr>
          <p:nvPr>
            <p:ph type="title"/>
          </p:nvPr>
        </p:nvSpPr>
        <p:spPr/>
        <p:txBody>
          <a:bodyPr/>
          <a:lstStyle/>
          <a:p>
            <a:pPr eaLnBrk="1" hangingPunct="1"/>
            <a:r>
              <a:rPr lang="en-US" altLang="tr-TR" sz="2800">
                <a:solidFill>
                  <a:srgbClr val="003366"/>
                </a:solidFill>
              </a:rPr>
              <a:t>Premack İlkesi (Büyükanne Kuralı)</a:t>
            </a:r>
          </a:p>
        </p:txBody>
      </p:sp>
      <p:sp>
        <p:nvSpPr>
          <p:cNvPr id="71683" name="Rectangle 1"/>
          <p:cNvSpPr>
            <a:spLocks noGrp="1" noChangeArrowheads="1"/>
          </p:cNvSpPr>
          <p:nvPr>
            <p:ph idx="1"/>
          </p:nvPr>
        </p:nvSpPr>
        <p:spPr>
          <a:xfrm>
            <a:off x="2362201" y="2362200"/>
            <a:ext cx="3770313" cy="4495800"/>
          </a:xfrm>
        </p:spPr>
        <p:txBody>
          <a:bodyPr/>
          <a:lstStyle/>
          <a:p>
            <a:pPr marL="382588" indent="-342900">
              <a:buClr>
                <a:srgbClr val="003366"/>
              </a:buClr>
              <a:buSzPct val="75000"/>
              <a:buFont typeface="Wingdings" panose="05000000000000000000" pitchFamily="2" charset="2"/>
              <a:buChar char="l"/>
            </a:pPr>
            <a:r>
              <a:rPr lang="en-US" altLang="tr-TR" sz="2000"/>
              <a:t>Gündelik hayatta sıklıkla kullandığımız yöntemlerden birisidir. Bu ilkeye göre, bireye önce hoşuna gitmeyen bir davranış yaptırılır, ardından hoşuna giden bir davranışı yapmasına izin verilir. Örneğin bir çocuğa ıspanak yedirmek isteyen bir anne bu yöntemi deneyebilir.</a:t>
            </a:r>
          </a:p>
        </p:txBody>
      </p:sp>
      <p:pic>
        <p:nvPicPr>
          <p:cNvPr id="71684" name="Picture 2"/>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24601" y="2362200"/>
            <a:ext cx="3552825" cy="3657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43486037"/>
      </p:ext>
    </p:extLst>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3"/>
          <p:cNvSpPr>
            <a:spLocks noGrp="1" noChangeArrowheads="1"/>
          </p:cNvSpPr>
          <p:nvPr>
            <p:ph type="title"/>
          </p:nvPr>
        </p:nvSpPr>
        <p:spPr/>
        <p:txBody>
          <a:bodyPr/>
          <a:lstStyle/>
          <a:p>
            <a:pPr eaLnBrk="1" hangingPunct="1"/>
            <a:r>
              <a:rPr lang="en-US" altLang="tr-TR" smtClean="0"/>
              <a:t>Tesadüfî pekiştirme</a:t>
            </a:r>
          </a:p>
        </p:txBody>
      </p:sp>
      <p:sp>
        <p:nvSpPr>
          <p:cNvPr id="72707" name="Rectangle 1"/>
          <p:cNvSpPr>
            <a:spLocks noGrp="1" noChangeArrowheads="1"/>
          </p:cNvSpPr>
          <p:nvPr>
            <p:ph idx="1"/>
          </p:nvPr>
        </p:nvSpPr>
        <p:spPr>
          <a:xfrm>
            <a:off x="2362201" y="2362200"/>
            <a:ext cx="3770313" cy="4495800"/>
          </a:xfrm>
        </p:spPr>
        <p:txBody>
          <a:bodyPr/>
          <a:lstStyle/>
          <a:p>
            <a:pPr marL="382588" indent="-342900">
              <a:buClr>
                <a:srgbClr val="003366"/>
              </a:buClr>
              <a:buSzPct val="75000"/>
              <a:buFont typeface="Wingdings" panose="05000000000000000000" pitchFamily="2" charset="2"/>
              <a:buChar char="l"/>
            </a:pPr>
            <a:r>
              <a:rPr lang="en-US" altLang="tr-TR" sz="2000"/>
              <a:t>Bazen bir davranış tesadüfî olarak pekiştirildiğinde davranışın yapılma ihtimali artmaktadır. Skinner, bir deneyde güvercini özel bir kutuya yerleştirmiş ve herhangi bir hareketinde (başını oynatma ya da ayağını kaldırma) yiyecek vermiştir. Bir süre sonra güvercin acıktığında başını oynattığı görülmüştür</a:t>
            </a:r>
          </a:p>
        </p:txBody>
      </p:sp>
      <p:pic>
        <p:nvPicPr>
          <p:cNvPr id="72708" name="Picture 2"/>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48401" y="2362200"/>
            <a:ext cx="3952875" cy="3886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231330871"/>
      </p:ext>
    </p:extLst>
  </p:cSld>
  <p:clrMapOvr>
    <a:masterClrMapping/>
  </p:clrMapOv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3"/>
          <p:cNvSpPr>
            <a:spLocks noGrp="1" noChangeArrowheads="1"/>
          </p:cNvSpPr>
          <p:nvPr>
            <p:ph type="title"/>
          </p:nvPr>
        </p:nvSpPr>
        <p:spPr/>
        <p:txBody>
          <a:bodyPr/>
          <a:lstStyle/>
          <a:p>
            <a:pPr eaLnBrk="1" hangingPunct="1"/>
            <a:r>
              <a:rPr lang="en-US" altLang="tr-TR" smtClean="0"/>
              <a:t>Tesadüfî pekiştirme</a:t>
            </a:r>
          </a:p>
        </p:txBody>
      </p:sp>
      <p:sp>
        <p:nvSpPr>
          <p:cNvPr id="73731" name="Rectangle 1"/>
          <p:cNvSpPr>
            <a:spLocks noGrp="1" noChangeArrowheads="1"/>
          </p:cNvSpPr>
          <p:nvPr>
            <p:ph idx="1"/>
          </p:nvPr>
        </p:nvSpPr>
        <p:spPr>
          <a:xfrm>
            <a:off x="2362201" y="2362200"/>
            <a:ext cx="3770313" cy="4495800"/>
          </a:xfrm>
        </p:spPr>
        <p:txBody>
          <a:bodyPr/>
          <a:lstStyle/>
          <a:p>
            <a:pPr marL="382588" indent="-342900">
              <a:buClr>
                <a:srgbClr val="003366"/>
              </a:buClr>
              <a:buSzPct val="75000"/>
              <a:buFont typeface="Wingdings" panose="05000000000000000000" pitchFamily="2" charset="2"/>
              <a:buChar char="l"/>
            </a:pPr>
            <a:r>
              <a:rPr lang="en-US" altLang="tr-TR" sz="2000"/>
              <a:t>Gündelik hayatta da benzer durumlar bizim başımıza gelmektedir. Örneğin, giydiği bağcıklı ayakkabılarla girdiği bir sınavda yüksek not alan bir öğrenci bu başarısını bağcıklı ayakkabılara bağlarsa bundan sonraki sınavlarda da bağcıklı ayakkabısını giyecektir</a:t>
            </a:r>
          </a:p>
        </p:txBody>
      </p:sp>
      <p:pic>
        <p:nvPicPr>
          <p:cNvPr id="73732" name="Picture 2"/>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07139" y="2362201"/>
            <a:ext cx="3724275" cy="3724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106397361"/>
      </p:ext>
    </p:extLst>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3"/>
          <p:cNvSpPr>
            <a:spLocks noGrp="1" noChangeArrowheads="1"/>
          </p:cNvSpPr>
          <p:nvPr>
            <p:ph type="title"/>
          </p:nvPr>
        </p:nvSpPr>
        <p:spPr/>
        <p:txBody>
          <a:bodyPr/>
          <a:lstStyle/>
          <a:p>
            <a:pPr eaLnBrk="1" hangingPunct="1"/>
            <a:r>
              <a:rPr lang="en-US" altLang="tr-TR" smtClean="0">
                <a:solidFill>
                  <a:srgbClr val="003366"/>
                </a:solidFill>
              </a:rPr>
              <a:t>Simgesel Pekiştirme</a:t>
            </a:r>
          </a:p>
        </p:txBody>
      </p:sp>
      <p:sp>
        <p:nvSpPr>
          <p:cNvPr id="74755" name="Rectangle 1"/>
          <p:cNvSpPr>
            <a:spLocks noGrp="1" noChangeArrowheads="1"/>
          </p:cNvSpPr>
          <p:nvPr>
            <p:ph idx="1"/>
          </p:nvPr>
        </p:nvSpPr>
        <p:spPr>
          <a:xfrm>
            <a:off x="2362201" y="2362200"/>
            <a:ext cx="3770313" cy="4495800"/>
          </a:xfrm>
        </p:spPr>
        <p:txBody>
          <a:bodyPr/>
          <a:lstStyle/>
          <a:p>
            <a:pPr marL="382588" indent="-342900">
              <a:buClr>
                <a:srgbClr val="003366"/>
              </a:buClr>
              <a:buSzPct val="75000"/>
              <a:buFont typeface="Wingdings" panose="05000000000000000000" pitchFamily="2" charset="2"/>
              <a:buChar char="l"/>
            </a:pPr>
            <a:r>
              <a:rPr lang="en-US" altLang="tr-TR" sz="1800"/>
              <a:t>Çocukların her beklenen davranışının pekiştirilmesi ekonomik olmayabilir. Bu durumda simgesel pekiştirme kullanılır. Simgesel pekiştirme puan, jeton, etiket gibi biriktirilen pekiştireçlerin kullanılmasıdır. Belli sayıdaki biriktirmeler karşılığında para, dondurma, çikolata gibi pekiştireçlere ulaşılır . Buna jeton ekonomisi de denilmektedir.</a:t>
            </a:r>
          </a:p>
        </p:txBody>
      </p:sp>
      <p:pic>
        <p:nvPicPr>
          <p:cNvPr id="74756" name="Picture 2"/>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535739" y="2733676"/>
            <a:ext cx="3267075" cy="2981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763607560"/>
      </p:ext>
    </p:extLst>
  </p:cSld>
  <p:clrMapOvr>
    <a:masterClrMapping/>
  </p:clrMapOvr>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3"/>
          <p:cNvSpPr>
            <a:spLocks noGrp="1" noChangeArrowheads="1"/>
          </p:cNvSpPr>
          <p:nvPr>
            <p:ph type="title"/>
          </p:nvPr>
        </p:nvSpPr>
        <p:spPr/>
        <p:txBody>
          <a:bodyPr/>
          <a:lstStyle/>
          <a:p>
            <a:pPr eaLnBrk="1" hangingPunct="1"/>
            <a:r>
              <a:rPr lang="en-US" altLang="tr-TR" smtClean="0"/>
              <a:t>Olumlu Pekiştireç</a:t>
            </a:r>
          </a:p>
        </p:txBody>
      </p:sp>
      <p:sp>
        <p:nvSpPr>
          <p:cNvPr id="75779" name="Rectangle 1"/>
          <p:cNvSpPr>
            <a:spLocks noGrp="1" noChangeArrowheads="1"/>
          </p:cNvSpPr>
          <p:nvPr>
            <p:ph idx="1"/>
          </p:nvPr>
        </p:nvSpPr>
        <p:spPr>
          <a:xfrm>
            <a:off x="2362201" y="2362200"/>
            <a:ext cx="3770313" cy="4495800"/>
          </a:xfrm>
        </p:spPr>
        <p:txBody>
          <a:bodyPr/>
          <a:lstStyle/>
          <a:p>
            <a:pPr marL="382588" indent="-342900">
              <a:buClr>
                <a:srgbClr val="003366"/>
              </a:buClr>
              <a:buSzPct val="75000"/>
              <a:buFont typeface="Wingdings" panose="05000000000000000000" pitchFamily="2" charset="2"/>
              <a:buChar char="l"/>
            </a:pPr>
            <a:r>
              <a:rPr lang="en-US" altLang="tr-TR" sz="2000"/>
              <a:t>Ortama konulduğunda istenilen davranışın yapılma sıklığını artıran, ortamdan çıkarıldığında istenmeyen davranışın yapılma sıklığını azaltan uyarıcılardır.</a:t>
            </a:r>
          </a:p>
        </p:txBody>
      </p:sp>
      <p:pic>
        <p:nvPicPr>
          <p:cNvPr id="75780" name="Picture 2"/>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61101" y="2362200"/>
            <a:ext cx="3559175" cy="3733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793415149"/>
      </p:ext>
    </p:extLst>
  </p:cSld>
  <p:clrMapOvr>
    <a:masterClrMapping/>
  </p:clrMapOvr>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3"/>
          <p:cNvSpPr>
            <a:spLocks noGrp="1" noChangeArrowheads="1"/>
          </p:cNvSpPr>
          <p:nvPr>
            <p:ph type="title"/>
          </p:nvPr>
        </p:nvSpPr>
        <p:spPr>
          <a:xfrm>
            <a:off x="2463800" y="520700"/>
            <a:ext cx="7366000" cy="1625600"/>
          </a:xfrm>
        </p:spPr>
        <p:txBody>
          <a:bodyPr/>
          <a:lstStyle/>
          <a:p>
            <a:pPr eaLnBrk="1" hangingPunct="1"/>
            <a:r>
              <a:rPr lang="en-US" altLang="tr-TR" smtClean="0"/>
              <a:t>Birincil Olumlu pekiştireç</a:t>
            </a:r>
          </a:p>
        </p:txBody>
      </p:sp>
      <p:sp>
        <p:nvSpPr>
          <p:cNvPr id="76803" name="Rectangle 1"/>
          <p:cNvSpPr>
            <a:spLocks noGrp="1" noChangeArrowheads="1"/>
          </p:cNvSpPr>
          <p:nvPr>
            <p:ph idx="1"/>
          </p:nvPr>
        </p:nvSpPr>
        <p:spPr>
          <a:xfrm>
            <a:off x="2362201" y="2362200"/>
            <a:ext cx="3770313" cy="4495800"/>
          </a:xfrm>
        </p:spPr>
        <p:txBody>
          <a:bodyPr/>
          <a:lstStyle/>
          <a:p>
            <a:pPr marL="382588" indent="-342900">
              <a:buClr>
                <a:srgbClr val="003366"/>
              </a:buClr>
              <a:buSzPct val="75000"/>
              <a:buFont typeface="Wingdings" panose="05000000000000000000" pitchFamily="2" charset="2"/>
              <a:buChar char="l"/>
            </a:pPr>
            <a:r>
              <a:rPr lang="en-US" altLang="tr-TR" sz="2000">
                <a:latin typeface="Arial Bold Italic" charset="0"/>
                <a:sym typeface="Arial Bold Italic" charset="0"/>
              </a:rPr>
              <a:t>Birincil olumlu pekiştireç</a:t>
            </a:r>
            <a:r>
              <a:rPr lang="en-US" altLang="tr-TR" sz="2000"/>
              <a:t>ler; yiyecek, su, cinsellik, dinlenme, sevgi, başarı, eğlence gibi organizmanın yaşamı için gerekli olan pekiştireçlerdir.</a:t>
            </a:r>
          </a:p>
        </p:txBody>
      </p:sp>
      <p:pic>
        <p:nvPicPr>
          <p:cNvPr id="76804" name="Picture 2"/>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48401" y="2362200"/>
            <a:ext cx="3770313" cy="2832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670771295"/>
      </p:ext>
    </p:extLst>
  </p:cSld>
  <p:clrMapOvr>
    <a:masterClrMapping/>
  </p:clrMapOvr>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3"/>
          <p:cNvSpPr>
            <a:spLocks noGrp="1" noChangeArrowheads="1"/>
          </p:cNvSpPr>
          <p:nvPr>
            <p:ph type="title"/>
          </p:nvPr>
        </p:nvSpPr>
        <p:spPr/>
        <p:txBody>
          <a:bodyPr/>
          <a:lstStyle/>
          <a:p>
            <a:pPr eaLnBrk="1" hangingPunct="1"/>
            <a:r>
              <a:rPr lang="en-US" altLang="tr-TR" smtClean="0"/>
              <a:t>II. Tür olumlu pekiştireç</a:t>
            </a:r>
          </a:p>
        </p:txBody>
      </p:sp>
      <p:sp>
        <p:nvSpPr>
          <p:cNvPr id="77827" name="Rectangle 1"/>
          <p:cNvSpPr>
            <a:spLocks noGrp="1" noChangeArrowheads="1"/>
          </p:cNvSpPr>
          <p:nvPr>
            <p:ph idx="1"/>
          </p:nvPr>
        </p:nvSpPr>
        <p:spPr>
          <a:xfrm>
            <a:off x="2362201" y="2362200"/>
            <a:ext cx="3770313" cy="4495800"/>
          </a:xfrm>
        </p:spPr>
        <p:txBody>
          <a:bodyPr/>
          <a:lstStyle/>
          <a:p>
            <a:pPr marL="382588" indent="-342900">
              <a:buClr>
                <a:srgbClr val="003366"/>
              </a:buClr>
              <a:buSzPct val="75000"/>
              <a:buFont typeface="Wingdings" panose="05000000000000000000" pitchFamily="2" charset="2"/>
              <a:buChar char="l"/>
            </a:pPr>
            <a:r>
              <a:rPr lang="en-US" altLang="tr-TR" sz="1700">
                <a:latin typeface="Arial Bold" charset="0"/>
                <a:sym typeface="Arial Bold" charset="0"/>
              </a:rPr>
              <a:t>İkincil olumlu pekiştireç</a:t>
            </a:r>
            <a:r>
              <a:rPr lang="en-US" altLang="tr-TR" sz="1700"/>
              <a:t>ler ise başlangıçta organizma için hiçbir anlam ifade etmeyen fakat birincil olumlu pekiştireçlerle eşleştiğinde bir anlam kazanan pekiştireçlerdir. Örneğin, para yeni doğan bir bebek için bir anlam taşımazken, zaman içerisinde para ile birincil olumlu pekiştireçlere (çikolata, cips, sürpriz yumurta vb.) ulaşacağını öğrenince işin rengi değişmeye başlar ve para onun için artık vazgeçilmez bir pekiştireç olur. </a:t>
            </a:r>
          </a:p>
        </p:txBody>
      </p:sp>
      <p:pic>
        <p:nvPicPr>
          <p:cNvPr id="77828" name="Picture 2"/>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84913" y="2362200"/>
            <a:ext cx="3770312" cy="3505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965362945"/>
      </p:ext>
    </p:extLst>
  </p:cSld>
  <p:clrMapOvr>
    <a:masterClrMapping/>
  </p:clrMapOvr>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3"/>
          <p:cNvSpPr>
            <a:spLocks noGrp="1" noChangeArrowheads="1"/>
          </p:cNvSpPr>
          <p:nvPr>
            <p:ph type="title"/>
          </p:nvPr>
        </p:nvSpPr>
        <p:spPr/>
        <p:txBody>
          <a:bodyPr/>
          <a:lstStyle/>
          <a:p>
            <a:pPr eaLnBrk="1" hangingPunct="1"/>
            <a:r>
              <a:rPr lang="en-US" altLang="tr-TR" smtClean="0"/>
              <a:t>Olumsuz Pekiştireç</a:t>
            </a:r>
          </a:p>
        </p:txBody>
      </p:sp>
      <p:sp>
        <p:nvSpPr>
          <p:cNvPr id="78851" name="Rectangle 1"/>
          <p:cNvSpPr>
            <a:spLocks noGrp="1" noChangeArrowheads="1"/>
          </p:cNvSpPr>
          <p:nvPr>
            <p:ph idx="1"/>
          </p:nvPr>
        </p:nvSpPr>
        <p:spPr>
          <a:xfrm>
            <a:off x="2362201" y="2362200"/>
            <a:ext cx="3770313" cy="4495800"/>
          </a:xfrm>
        </p:spPr>
        <p:txBody>
          <a:bodyPr/>
          <a:lstStyle/>
          <a:p>
            <a:pPr marL="382588" indent="-342900">
              <a:buClr>
                <a:srgbClr val="003366"/>
              </a:buClr>
              <a:buSzPct val="75000"/>
              <a:buFont typeface="Wingdings" panose="05000000000000000000" pitchFamily="2" charset="2"/>
              <a:buChar char="l"/>
            </a:pPr>
            <a:r>
              <a:rPr lang="en-US" altLang="tr-TR" sz="2200"/>
              <a:t>ortadan kaldıran, ortamdan alındığında ise istenilen davranışların sıklığını artıran uyarıcılardır.</a:t>
            </a:r>
          </a:p>
        </p:txBody>
      </p:sp>
      <p:pic>
        <p:nvPicPr>
          <p:cNvPr id="78852" name="Picture 2"/>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84913" y="2362200"/>
            <a:ext cx="3770312" cy="3886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894263699"/>
      </p:ext>
    </p:extLst>
  </p:cSld>
  <p:clrMapOvr>
    <a:masterClrMapping/>
  </p:clrMapOvr>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3"/>
          <p:cNvSpPr>
            <a:spLocks noGrp="1" noChangeArrowheads="1"/>
          </p:cNvSpPr>
          <p:nvPr>
            <p:ph type="title"/>
          </p:nvPr>
        </p:nvSpPr>
        <p:spPr/>
        <p:txBody>
          <a:bodyPr/>
          <a:lstStyle/>
          <a:p>
            <a:pPr eaLnBrk="1" hangingPunct="1"/>
            <a:r>
              <a:rPr lang="en-US" altLang="tr-TR" smtClean="0"/>
              <a:t>I. Tür olumsuz pekiştireç</a:t>
            </a:r>
          </a:p>
        </p:txBody>
      </p:sp>
      <p:sp>
        <p:nvSpPr>
          <p:cNvPr id="79875" name="Rectangle 1"/>
          <p:cNvSpPr>
            <a:spLocks noGrp="1" noChangeArrowheads="1"/>
          </p:cNvSpPr>
          <p:nvPr>
            <p:ph idx="1"/>
          </p:nvPr>
        </p:nvSpPr>
        <p:spPr>
          <a:xfrm>
            <a:off x="2362201" y="2362200"/>
            <a:ext cx="3770313" cy="4495800"/>
          </a:xfrm>
        </p:spPr>
        <p:txBody>
          <a:bodyPr/>
          <a:lstStyle/>
          <a:p>
            <a:pPr marL="382588" indent="-342900">
              <a:buClr>
                <a:srgbClr val="003366"/>
              </a:buClr>
              <a:buSzPct val="75000"/>
              <a:buFont typeface="Wingdings" panose="05000000000000000000" pitchFamily="2" charset="2"/>
              <a:buChar char="l"/>
            </a:pPr>
            <a:r>
              <a:rPr lang="en-US" altLang="tr-TR" sz="2000">
                <a:latin typeface="Arial Bold" charset="0"/>
                <a:sym typeface="Arial Bold" charset="0"/>
              </a:rPr>
              <a:t>Birincil olumsuz pekiştireç</a:t>
            </a:r>
            <a:r>
              <a:rPr lang="en-US" altLang="tr-TR" sz="2000"/>
              <a:t>ler, organizmaya zarar veren ve yaşamını tehdit eden uyarıcılardır. Örneğin, ölüm, elektrik şoku, şiddet, acı, yüksek tonlu sesler, aşırı sıcak ya da soğuk hava gibi uyarıcılar birincil olumsuz pekiştireçlerdir. </a:t>
            </a:r>
          </a:p>
        </p:txBody>
      </p:sp>
      <p:pic>
        <p:nvPicPr>
          <p:cNvPr id="79876" name="Picture 2"/>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400801" y="2362200"/>
            <a:ext cx="3629025" cy="312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91311883"/>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4" name="Rectangle 2"/>
          <p:cNvSpPr>
            <a:spLocks noGrp="1" noChangeArrowheads="1"/>
          </p:cNvSpPr>
          <p:nvPr>
            <p:ph type="title"/>
          </p:nvPr>
        </p:nvSpPr>
        <p:spPr>
          <a:xfrm>
            <a:off x="2247900" y="355600"/>
            <a:ext cx="7924800" cy="1714500"/>
          </a:xfrm>
        </p:spPr>
        <p:txBody>
          <a:bodyPr>
            <a:normAutofit fontScale="90000"/>
          </a:bodyPr>
          <a:lstStyle/>
          <a:p>
            <a:pPr>
              <a:defRPr/>
            </a:pPr>
            <a:r>
              <a:rPr lang="en-US" sz="3200">
                <a:latin typeface="Arial" pitchFamily="34" charset="0"/>
                <a:ea typeface="ヒラギノ角ゴ ProN W3" charset="-128"/>
                <a:sym typeface="Arial" pitchFamily="34" charset="0"/>
              </a:rPr>
              <a:t/>
            </a:r>
            <a:br>
              <a:rPr lang="en-US" sz="3200">
                <a:latin typeface="Arial" pitchFamily="34" charset="0"/>
                <a:ea typeface="ヒラギノ角ゴ ProN W3" charset="-128"/>
                <a:sym typeface="Arial" pitchFamily="34" charset="0"/>
              </a:rPr>
            </a:br>
            <a:r>
              <a:rPr lang="en-US" sz="3200">
                <a:latin typeface="Arial" pitchFamily="34" charset="0"/>
                <a:cs typeface="Arial" pitchFamily="34" charset="0"/>
                <a:sym typeface="Arial" pitchFamily="34" charset="0"/>
              </a:rPr>
              <a:t>Garcia</a:t>
            </a:r>
            <a:r>
              <a:rPr lang="ja-JP" altLang="en-US" sz="3200">
                <a:latin typeface="Arial" pitchFamily="34" charset="0"/>
                <a:cs typeface="Arial" pitchFamily="34" charset="0"/>
                <a:sym typeface="Arial" pitchFamily="34" charset="0"/>
              </a:rPr>
              <a:t>’</a:t>
            </a:r>
            <a:r>
              <a:rPr lang="en-US" altLang="ja-JP" sz="3200">
                <a:latin typeface="Arial" pitchFamily="34" charset="0"/>
                <a:cs typeface="Arial" pitchFamily="34" charset="0"/>
                <a:sym typeface="Arial" pitchFamily="34" charset="0"/>
              </a:rPr>
              <a:t>nın Çalışmaları </a:t>
            </a:r>
            <a:r>
              <a:rPr lang="en-US" altLang="ja-JP" sz="3200">
                <a:latin typeface="Arial" pitchFamily="34" charset="0"/>
                <a:ea typeface="ヒラギノ角ゴ ProN W3" charset="-128"/>
                <a:sym typeface="Arial" pitchFamily="34" charset="0"/>
              </a:rPr>
              <a:t/>
            </a:r>
            <a:br>
              <a:rPr lang="en-US" altLang="ja-JP" sz="3200">
                <a:latin typeface="Arial" pitchFamily="34" charset="0"/>
                <a:ea typeface="ヒラギノ角ゴ ProN W3" charset="-128"/>
                <a:sym typeface="Arial" pitchFamily="34" charset="0"/>
              </a:rPr>
            </a:br>
            <a:r>
              <a:rPr lang="en-US" altLang="ja-JP" sz="3200">
                <a:latin typeface="Arial" pitchFamily="34" charset="0"/>
                <a:cs typeface="Arial" pitchFamily="34" charset="0"/>
                <a:sym typeface="Arial" pitchFamily="34" charset="0"/>
              </a:rPr>
              <a:t>(olumsuz tat koşullanması)</a:t>
            </a:r>
            <a:r>
              <a:rPr lang="en-US" altLang="ja-JP" sz="3200"/>
              <a:t/>
            </a:r>
            <a:br>
              <a:rPr lang="en-US" altLang="ja-JP" sz="3200"/>
            </a:br>
            <a:endParaRPr lang="en-US" sz="3200"/>
          </a:p>
        </p:txBody>
      </p:sp>
      <p:sp>
        <p:nvSpPr>
          <p:cNvPr id="131073" name="Rectangle 1"/>
          <p:cNvSpPr>
            <a:spLocks noGrp="1" noChangeArrowheads="1"/>
          </p:cNvSpPr>
          <p:nvPr>
            <p:ph idx="1"/>
          </p:nvPr>
        </p:nvSpPr>
        <p:spPr>
          <a:xfrm>
            <a:off x="2362201" y="2362201"/>
            <a:ext cx="7693025" cy="3724275"/>
          </a:xfrm>
        </p:spPr>
        <p:txBody>
          <a:bodyPr>
            <a:normAutofit lnSpcReduction="10000"/>
          </a:bodyPr>
          <a:lstStyle/>
          <a:p>
            <a:pPr marL="382588" indent="-342900">
              <a:buClr>
                <a:srgbClr val="003366"/>
              </a:buClr>
              <a:buSzPct val="75000"/>
              <a:buFont typeface="Wingdings" pitchFamily="2" charset="2"/>
              <a:buChar char="l"/>
              <a:defRPr/>
            </a:pPr>
            <a:r>
              <a:rPr lang="en-US" smtClean="0"/>
              <a:t>Daha sonra Garcia bir süre farelere kendi odalarında plastik bardakta su içirmiştir. Başlangıçta radyasyon ile eşleşen plastik su tadı, daha sonra ortamda hiç radyasyon olmamasına rağmen farelerin kanser olmalarına neden olmuştur. Üstelik, koşullu uyarıcı ile (plastik tadındaki su) hastalık etkisi arasında sekiz saatlik bir zaman aralığı olmasına rağmen koşullanma ortaya çıkmıştır. Bu bulgu, klasik koşullanmada </a:t>
            </a:r>
            <a:r>
              <a:rPr lang="en-US" smtClean="0">
                <a:latin typeface="Arial Bold Italic" charset="0"/>
                <a:sym typeface="Arial Bold Italic" charset="0"/>
              </a:rPr>
              <a:t>bitişiklik</a:t>
            </a:r>
            <a:r>
              <a:rPr lang="en-US" smtClean="0"/>
              <a:t> ilkesinde belirtilen nötr uyarıcı-koşulsuz uyarıcı arasındaki zaman aralığının kısa olması gerektiği düşüncesine ters bir durumdur. </a:t>
            </a:r>
          </a:p>
        </p:txBody>
      </p:sp>
    </p:spTree>
    <p:extLst>
      <p:ext uri="{BB962C8B-B14F-4D97-AF65-F5344CB8AC3E}">
        <p14:creationId xmlns:p14="http://schemas.microsoft.com/office/powerpoint/2010/main" val="1438833632"/>
      </p:ext>
    </p:extLst>
  </p:cSld>
  <p:clrMapOvr>
    <a:masterClrMapping/>
  </p:clrMapOv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3"/>
          <p:cNvSpPr>
            <a:spLocks noGrp="1" noChangeArrowheads="1"/>
          </p:cNvSpPr>
          <p:nvPr>
            <p:ph type="title"/>
          </p:nvPr>
        </p:nvSpPr>
        <p:spPr>
          <a:xfrm>
            <a:off x="2463800" y="520700"/>
            <a:ext cx="7366000" cy="1587500"/>
          </a:xfrm>
        </p:spPr>
        <p:txBody>
          <a:bodyPr/>
          <a:lstStyle/>
          <a:p>
            <a:pPr eaLnBrk="1" hangingPunct="1"/>
            <a:r>
              <a:rPr lang="en-US" altLang="tr-TR" smtClean="0"/>
              <a:t>II. Tür olumsuz pekiştireçler</a:t>
            </a:r>
          </a:p>
        </p:txBody>
      </p:sp>
      <p:sp>
        <p:nvSpPr>
          <p:cNvPr id="80899" name="Rectangle 1"/>
          <p:cNvSpPr>
            <a:spLocks noGrp="1" noChangeArrowheads="1"/>
          </p:cNvSpPr>
          <p:nvPr>
            <p:ph idx="1"/>
          </p:nvPr>
        </p:nvSpPr>
        <p:spPr>
          <a:xfrm>
            <a:off x="2362201" y="2362200"/>
            <a:ext cx="3770313" cy="4495800"/>
          </a:xfrm>
        </p:spPr>
        <p:txBody>
          <a:bodyPr/>
          <a:lstStyle/>
          <a:p>
            <a:pPr marL="782638" lvl="1" indent="-285750">
              <a:buNone/>
            </a:pPr>
            <a:r>
              <a:rPr lang="en-US" altLang="tr-TR" sz="1600"/>
              <a:t>	Herhangi bir nötr uyarıcının birincil olumsuz pekiştireçle eşleşmesi sonucu anlam kazanan uyarıcılardır. Örneğin ölüm (Burada teolojik ve felsefi tartışmaları bir tarafa bırakırsak), çoğumuzun istemediği ama kaçınılmaz olan olumsuz bir pekiştireçdir. Silah ise ilk başta bir çocuk için nötr bir uyarıcıdır. Silah, ölüm ile eşleştiğinde yani silahtan atılan kurşunun birisini öldürdüğünü gören çocuk artık o silahtan korkacak ve silah onun için ikincil olumsuz pekiştireç olacaktır.</a:t>
            </a:r>
          </a:p>
        </p:txBody>
      </p:sp>
      <p:pic>
        <p:nvPicPr>
          <p:cNvPr id="80900" name="Picture 2"/>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477000" y="2209800"/>
            <a:ext cx="3524250" cy="3886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875485582"/>
      </p:ext>
    </p:extLst>
  </p:cSld>
  <p:clrMapOvr>
    <a:masterClrMapping/>
  </p:clrMapOvr>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2"/>
          <p:cNvSpPr>
            <a:spLocks noGrp="1" noChangeArrowheads="1"/>
          </p:cNvSpPr>
          <p:nvPr>
            <p:ph type="title"/>
          </p:nvPr>
        </p:nvSpPr>
        <p:spPr/>
        <p:txBody>
          <a:bodyPr/>
          <a:lstStyle/>
          <a:p>
            <a:pPr eaLnBrk="1" hangingPunct="1"/>
            <a:r>
              <a:rPr lang="en-US" altLang="tr-TR" smtClean="0"/>
              <a:t>Pekiştirme</a:t>
            </a:r>
          </a:p>
        </p:txBody>
      </p:sp>
      <p:sp>
        <p:nvSpPr>
          <p:cNvPr id="81923" name="Rectangle 1"/>
          <p:cNvSpPr>
            <a:spLocks noGrp="1" noChangeArrowheads="1"/>
          </p:cNvSpPr>
          <p:nvPr>
            <p:ph idx="1"/>
          </p:nvPr>
        </p:nvSpPr>
        <p:spPr/>
        <p:txBody>
          <a:bodyPr/>
          <a:lstStyle/>
          <a:p>
            <a:pPr marL="382588" indent="-342900">
              <a:buClr>
                <a:srgbClr val="003366"/>
              </a:buClr>
              <a:buSzPct val="75000"/>
              <a:buFont typeface="Wingdings" panose="05000000000000000000" pitchFamily="2" charset="2"/>
              <a:buChar char="l"/>
            </a:pPr>
            <a:r>
              <a:rPr lang="en-US" altLang="tr-TR" sz="2000"/>
              <a:t>Olumlu pekiştireçleri ortama koyarak ya da olumsuz pekiştireçleri ortamdan alarak organizmanın davranışlarını artırma işlemidir. Pekiştirme kullanılan pekiştirecin türüne ve işleme bağlı olarak ikiye ayrılmaktadır:</a:t>
            </a:r>
          </a:p>
          <a:p>
            <a:pPr marL="382588" indent="-342900">
              <a:buNone/>
            </a:pPr>
            <a:endParaRPr lang="en-US" altLang="tr-TR" sz="2000"/>
          </a:p>
          <a:p>
            <a:pPr marL="382588" indent="-342900">
              <a:buSzPct val="99000"/>
              <a:buFontTx/>
              <a:buAutoNum type="arabicPeriod"/>
            </a:pPr>
            <a:r>
              <a:rPr lang="en-US" altLang="tr-TR" sz="2000"/>
              <a:t>Olumlu Pekiştirme,</a:t>
            </a:r>
          </a:p>
          <a:p>
            <a:pPr marL="382588" indent="-342900">
              <a:buSzPct val="99000"/>
              <a:buFontTx/>
              <a:buAutoNum type="arabicPeriod"/>
            </a:pPr>
            <a:r>
              <a:rPr lang="en-US" altLang="tr-TR" sz="2000"/>
              <a:t>Olumsuz Pekiştirme</a:t>
            </a:r>
          </a:p>
        </p:txBody>
      </p:sp>
    </p:spTree>
    <p:extLst>
      <p:ext uri="{BB962C8B-B14F-4D97-AF65-F5344CB8AC3E}">
        <p14:creationId xmlns:p14="http://schemas.microsoft.com/office/powerpoint/2010/main" val="2348128848"/>
      </p:ext>
    </p:extLst>
  </p:cSld>
  <p:clrMapOvr>
    <a:masterClrMapping/>
  </p:clrMapOvr>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3"/>
          <p:cNvSpPr>
            <a:spLocks noGrp="1" noChangeArrowheads="1"/>
          </p:cNvSpPr>
          <p:nvPr>
            <p:ph type="title"/>
          </p:nvPr>
        </p:nvSpPr>
        <p:spPr/>
        <p:txBody>
          <a:bodyPr/>
          <a:lstStyle/>
          <a:p>
            <a:pPr eaLnBrk="1" hangingPunct="1"/>
            <a:r>
              <a:rPr lang="en-US" altLang="tr-TR" smtClean="0"/>
              <a:t>Olumlu pekiştirme</a:t>
            </a:r>
          </a:p>
        </p:txBody>
      </p:sp>
      <p:sp>
        <p:nvSpPr>
          <p:cNvPr id="82947" name="Rectangle 1"/>
          <p:cNvSpPr>
            <a:spLocks noGrp="1" noChangeArrowheads="1"/>
          </p:cNvSpPr>
          <p:nvPr>
            <p:ph idx="1"/>
          </p:nvPr>
        </p:nvSpPr>
        <p:spPr>
          <a:xfrm>
            <a:off x="2362201" y="2362200"/>
            <a:ext cx="3770313" cy="4495800"/>
          </a:xfrm>
        </p:spPr>
        <p:txBody>
          <a:bodyPr/>
          <a:lstStyle/>
          <a:p>
            <a:pPr marL="382588" indent="-342900">
              <a:buClr>
                <a:srgbClr val="003366"/>
              </a:buClr>
              <a:buSzPct val="75000"/>
              <a:buFont typeface="Wingdings" panose="05000000000000000000" pitchFamily="2" charset="2"/>
              <a:buChar char="l"/>
            </a:pPr>
            <a:r>
              <a:rPr lang="en-US" altLang="tr-TR" sz="1900"/>
              <a:t>Organizmanın/bireyin istenilen davranışlarının sıklığını artırmak için ortama istenilen uyarıcının (olumlu pekiştireç) verilmesidir. Örneğin, başarılı öğrencilere burs verme, başarılı memurlara bir maaş ikramiye verme, görevinde başarı göstermiş askerlere üstün hizmet madalyası verme olumlu pekiştirme olarak kabul edilir. </a:t>
            </a:r>
          </a:p>
        </p:txBody>
      </p:sp>
      <p:pic>
        <p:nvPicPr>
          <p:cNvPr id="82948" name="Picture 2"/>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48401" y="2362200"/>
            <a:ext cx="4029075" cy="3657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220356371"/>
      </p:ext>
    </p:extLst>
  </p:cSld>
  <p:clrMapOvr>
    <a:masterClrMapping/>
  </p:clrMapOvr>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3"/>
          <p:cNvSpPr>
            <a:spLocks noGrp="1" noChangeArrowheads="1"/>
          </p:cNvSpPr>
          <p:nvPr>
            <p:ph type="title"/>
          </p:nvPr>
        </p:nvSpPr>
        <p:spPr/>
        <p:txBody>
          <a:bodyPr/>
          <a:lstStyle/>
          <a:p>
            <a:pPr eaLnBrk="1" hangingPunct="1"/>
            <a:r>
              <a:rPr lang="en-US" altLang="tr-TR" smtClean="0"/>
              <a:t>Olumsuz pekiştirme</a:t>
            </a:r>
          </a:p>
        </p:txBody>
      </p:sp>
      <p:sp>
        <p:nvSpPr>
          <p:cNvPr id="83971" name="Rectangle 1"/>
          <p:cNvSpPr>
            <a:spLocks noGrp="1" noChangeArrowheads="1"/>
          </p:cNvSpPr>
          <p:nvPr>
            <p:ph idx="1"/>
          </p:nvPr>
        </p:nvSpPr>
        <p:spPr>
          <a:xfrm>
            <a:off x="2362201" y="2362200"/>
            <a:ext cx="3770313" cy="4495800"/>
          </a:xfrm>
        </p:spPr>
        <p:txBody>
          <a:bodyPr/>
          <a:lstStyle/>
          <a:p>
            <a:pPr marL="382588" indent="-342900">
              <a:buClr>
                <a:srgbClr val="003366"/>
              </a:buClr>
              <a:buSzPct val="75000"/>
              <a:buFont typeface="Wingdings" panose="05000000000000000000" pitchFamily="2" charset="2"/>
              <a:buChar char="l"/>
            </a:pPr>
            <a:r>
              <a:rPr lang="en-US" altLang="tr-TR" sz="1800"/>
              <a:t>Adına bakılarak sanki olumsuz bir işlemmiş gibi anlaşılsa da, gerçekte istenilen davranışın sıklığını artırmak için ortamdan organizmanın hoşuna gitmeyen uyarıcının alınması işlemidir. Örneğin, bir sınıf ortamında dışarıdan gürültü geliyorsa, öğretmenin camı kapatması olumsuz pekiştirmedir. Yine, gözü bozuk olan birisine iyi görmesi için doktorun gözlük vermesi de olumsuz pekiştirmedir.</a:t>
            </a:r>
          </a:p>
        </p:txBody>
      </p:sp>
      <p:pic>
        <p:nvPicPr>
          <p:cNvPr id="83972" name="Picture 2"/>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553201" y="2514600"/>
            <a:ext cx="3502025" cy="3505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281500142"/>
      </p:ext>
    </p:extLst>
  </p:cSld>
  <p:clrMapOvr>
    <a:masterClrMapping/>
  </p:clrMapOvr>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3"/>
          <p:cNvSpPr>
            <a:spLocks noGrp="1" noChangeArrowheads="1"/>
          </p:cNvSpPr>
          <p:nvPr>
            <p:ph type="title"/>
          </p:nvPr>
        </p:nvSpPr>
        <p:spPr/>
        <p:txBody>
          <a:bodyPr/>
          <a:lstStyle/>
          <a:p>
            <a:pPr eaLnBrk="1" hangingPunct="1"/>
            <a:r>
              <a:rPr lang="en-US" altLang="tr-TR" smtClean="0"/>
              <a:t>Ceza</a:t>
            </a:r>
          </a:p>
        </p:txBody>
      </p:sp>
      <p:sp>
        <p:nvSpPr>
          <p:cNvPr id="84995" name="Rectangle 1"/>
          <p:cNvSpPr>
            <a:spLocks noGrp="1" noChangeArrowheads="1"/>
          </p:cNvSpPr>
          <p:nvPr>
            <p:ph idx="1"/>
          </p:nvPr>
        </p:nvSpPr>
        <p:spPr>
          <a:xfrm>
            <a:off x="2362201" y="2362200"/>
            <a:ext cx="3770313" cy="4495800"/>
          </a:xfrm>
        </p:spPr>
        <p:txBody>
          <a:bodyPr/>
          <a:lstStyle/>
          <a:p>
            <a:pPr marL="382588" indent="-342900">
              <a:buClr>
                <a:srgbClr val="003366"/>
              </a:buClr>
              <a:buSzPct val="75000"/>
              <a:buFont typeface="Wingdings" panose="05000000000000000000" pitchFamily="2" charset="2"/>
              <a:buChar char="l"/>
            </a:pPr>
            <a:r>
              <a:rPr lang="en-US" altLang="tr-TR" sz="2000"/>
              <a:t>Bir davranışın yapılma sıklığını azaltmak ya da ortadan kaldırmak için ortama ya istenilmeyen bir uyarıcının verilmesi ya da ortamdan istenilen bir uyarıcının çekilmesi şeklinde yapılan işlemdir. Ceza, yapılan işlem göre iki gruba ayrılır:</a:t>
            </a:r>
          </a:p>
        </p:txBody>
      </p:sp>
      <p:pic>
        <p:nvPicPr>
          <p:cNvPr id="84996" name="Picture 2"/>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13488" y="2366963"/>
            <a:ext cx="3714750" cy="3714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202510400"/>
      </p:ext>
    </p:extLst>
  </p:cSld>
  <p:clrMapOvr>
    <a:masterClrMapping/>
  </p:clrMapOvr>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3"/>
          <p:cNvSpPr>
            <a:spLocks noGrp="1" noChangeArrowheads="1"/>
          </p:cNvSpPr>
          <p:nvPr>
            <p:ph type="title"/>
          </p:nvPr>
        </p:nvSpPr>
        <p:spPr/>
        <p:txBody>
          <a:bodyPr/>
          <a:lstStyle/>
          <a:p>
            <a:pPr eaLnBrk="1" hangingPunct="1"/>
            <a:r>
              <a:rPr lang="en-US" altLang="tr-TR" smtClean="0"/>
              <a:t>I. Tür ceza</a:t>
            </a:r>
          </a:p>
        </p:txBody>
      </p:sp>
      <p:sp>
        <p:nvSpPr>
          <p:cNvPr id="86019" name="Rectangle 1"/>
          <p:cNvSpPr>
            <a:spLocks noGrp="1" noChangeArrowheads="1"/>
          </p:cNvSpPr>
          <p:nvPr>
            <p:ph idx="1"/>
          </p:nvPr>
        </p:nvSpPr>
        <p:spPr>
          <a:xfrm>
            <a:off x="2362201" y="2362200"/>
            <a:ext cx="3770313" cy="4495800"/>
          </a:xfrm>
        </p:spPr>
        <p:txBody>
          <a:bodyPr/>
          <a:lstStyle/>
          <a:p>
            <a:pPr marL="782638" lvl="1" indent="-285750">
              <a:buNone/>
            </a:pPr>
            <a:r>
              <a:rPr lang="en-US" altLang="tr-TR"/>
              <a:t>	Bir davranışın sıklığını azaltmak için ortama istenilmeyen/hoşa gitmeyen bir uyarıcının verilmesi işlemidir. Hakaret etme, azarlama, fiziksel ya psikolojik şiddet uygulama, asık bir yüz ifadesiyle bakma, işine geç gelen memura uyarı cezası verilmesi I. tür ceza kapsamında değerlendirilebilir. </a:t>
            </a:r>
          </a:p>
        </p:txBody>
      </p:sp>
      <p:pic>
        <p:nvPicPr>
          <p:cNvPr id="86020" name="Picture 2"/>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24600" y="2286000"/>
            <a:ext cx="3911600" cy="3905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858364766"/>
      </p:ext>
    </p:extLst>
  </p:cSld>
  <p:clrMapOvr>
    <a:masterClrMapping/>
  </p:clrMapOvr>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3"/>
          <p:cNvSpPr>
            <a:spLocks noGrp="1" noChangeArrowheads="1"/>
          </p:cNvSpPr>
          <p:nvPr>
            <p:ph type="title"/>
          </p:nvPr>
        </p:nvSpPr>
        <p:spPr/>
        <p:txBody>
          <a:bodyPr/>
          <a:lstStyle/>
          <a:p>
            <a:pPr eaLnBrk="1" hangingPunct="1"/>
            <a:r>
              <a:rPr lang="en-US" altLang="tr-TR" smtClean="0"/>
              <a:t>II. Tür ceza</a:t>
            </a:r>
          </a:p>
        </p:txBody>
      </p:sp>
      <p:sp>
        <p:nvSpPr>
          <p:cNvPr id="87043" name="Rectangle 1"/>
          <p:cNvSpPr>
            <a:spLocks noGrp="1" noChangeArrowheads="1"/>
          </p:cNvSpPr>
          <p:nvPr>
            <p:ph idx="1"/>
          </p:nvPr>
        </p:nvSpPr>
        <p:spPr>
          <a:xfrm>
            <a:off x="2362201" y="2362200"/>
            <a:ext cx="3770313" cy="4495800"/>
          </a:xfrm>
        </p:spPr>
        <p:txBody>
          <a:bodyPr/>
          <a:lstStyle/>
          <a:p>
            <a:pPr marL="382588" indent="-342900">
              <a:buClr>
                <a:srgbClr val="003366"/>
              </a:buClr>
              <a:buSzPct val="75000"/>
              <a:buFont typeface="Wingdings" panose="05000000000000000000" pitchFamily="2" charset="2"/>
              <a:buChar char="l"/>
            </a:pPr>
            <a:r>
              <a:rPr lang="en-US" altLang="tr-TR" sz="1700"/>
              <a:t>Bir davranışın yapılma sıklığını azaltmak ya da ortadan kaldırmak için ortamdan hoşa giden uyarıcının alınması işlemidir. Örneğin, kardeşini rahatsız eden bir çocuğa babasının daha önce verdiği harçlığı kesmesi, televizyon izlemesini kısıtlaması, işine geç gelen ve daha önce uyarı alan bir memura maaş kesim cezası verilmesi, bir kişinin faturasını ödemediği için hattının kesilmesi II. tür ceza kapsamında değerlendirilebilir</a:t>
            </a:r>
            <a:r>
              <a:rPr lang="en-US" altLang="tr-TR" sz="1800"/>
              <a:t>. </a:t>
            </a:r>
          </a:p>
        </p:txBody>
      </p:sp>
      <p:pic>
        <p:nvPicPr>
          <p:cNvPr id="87044" name="Picture 2"/>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84913" y="2446338"/>
            <a:ext cx="3770312" cy="355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430807002"/>
      </p:ext>
    </p:extLst>
  </p:cSld>
  <p:clrMapOvr>
    <a:masterClrMapping/>
  </p:clrMapOvr>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65889" name="Group 1"/>
          <p:cNvGraphicFramePr>
            <a:graphicFrameLocks noGrp="1"/>
          </p:cNvGraphicFramePr>
          <p:nvPr/>
        </p:nvGraphicFramePr>
        <p:xfrm>
          <a:off x="2438400" y="2362200"/>
          <a:ext cx="7315200" cy="3276600"/>
        </p:xfrm>
        <a:graphic>
          <a:graphicData uri="http://schemas.openxmlformats.org/drawingml/2006/table">
            <a:tbl>
              <a:tblPr/>
              <a:tblGrid>
                <a:gridCol w="2438400"/>
                <a:gridCol w="2438400"/>
                <a:gridCol w="2438400"/>
              </a:tblGrid>
              <a:tr h="1092200">
                <a:tc>
                  <a:txBody>
                    <a:bodyPr/>
                    <a:lstStyle/>
                    <a:p>
                      <a:pPr marL="68263" marR="0" lvl="0" indent="0" algn="just" defTabSz="914400" rtl="0" eaLnBrk="1" fontAlgn="base" latinLnBrk="0" hangingPunct="1">
                        <a:lnSpc>
                          <a:spcPct val="100000"/>
                        </a:lnSpc>
                        <a:spcBef>
                          <a:spcPct val="0"/>
                        </a:spcBef>
                        <a:spcAft>
                          <a:spcPct val="0"/>
                        </a:spcAft>
                        <a:buClrTx/>
                        <a:buSzPct val="100000"/>
                        <a:buFontTx/>
                        <a:buNone/>
                        <a:tabLst/>
                      </a:pPr>
                      <a:r>
                        <a:rPr kumimoji="0" lang="en-US" sz="1800" b="0" i="0" u="none" strike="noStrike" cap="none" normalizeH="0" baseline="0" smtClean="0">
                          <a:ln>
                            <a:noFill/>
                          </a:ln>
                          <a:solidFill>
                            <a:srgbClr val="595653"/>
                          </a:solidFill>
                          <a:effectLst/>
                          <a:latin typeface="Times New Roman Bold" charset="0"/>
                          <a:ea typeface="ヒラギノ明朝 ProN W3" charset="-128"/>
                          <a:sym typeface="Times New Roman Bold" charset="0"/>
                        </a:rPr>
                        <a:t>                            Ortam      </a:t>
                      </a:r>
                    </a:p>
                    <a:p>
                      <a:pPr marL="68263" marR="0" lvl="0" indent="0" algn="just" defTabSz="914400" rtl="0" eaLnBrk="1" fontAlgn="base" latinLnBrk="0" hangingPunct="1">
                        <a:lnSpc>
                          <a:spcPct val="100000"/>
                        </a:lnSpc>
                        <a:spcBef>
                          <a:spcPct val="0"/>
                        </a:spcBef>
                        <a:spcAft>
                          <a:spcPct val="0"/>
                        </a:spcAft>
                        <a:buClrTx/>
                        <a:buSzPct val="100000"/>
                        <a:buFontTx/>
                        <a:buNone/>
                        <a:tabLst/>
                      </a:pPr>
                      <a:r>
                        <a:rPr kumimoji="0" lang="en-US" sz="1800" b="0" i="0" u="none" strike="noStrike" cap="none" normalizeH="0" baseline="0" smtClean="0">
                          <a:ln>
                            <a:noFill/>
                          </a:ln>
                          <a:solidFill>
                            <a:srgbClr val="595653"/>
                          </a:solidFill>
                          <a:effectLst/>
                          <a:latin typeface="Times New Roman Bold" charset="0"/>
                          <a:ea typeface="ヒラギノ明朝 ProN W3" charset="-128"/>
                          <a:sym typeface="Times New Roman Bold" charset="0"/>
                        </a:rPr>
                        <a:t>Pekiştireç </a:t>
                      </a: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D3D2C1">
                        <a:alpha val="79999"/>
                      </a:srgbClr>
                    </a:solidFill>
                  </a:tcPr>
                </a:tc>
                <a:tc>
                  <a:txBody>
                    <a:bodyPr/>
                    <a:lstStyle/>
                    <a:p>
                      <a:pPr marL="68263" marR="0" lvl="0" indent="0" algn="just" defTabSz="914400" rtl="0" eaLnBrk="1" fontAlgn="base" latinLnBrk="0" hangingPunct="1">
                        <a:lnSpc>
                          <a:spcPct val="100000"/>
                        </a:lnSpc>
                        <a:spcBef>
                          <a:spcPct val="0"/>
                        </a:spcBef>
                        <a:spcAft>
                          <a:spcPct val="0"/>
                        </a:spcAft>
                        <a:buClrTx/>
                        <a:buSzPct val="100000"/>
                        <a:buFontTx/>
                        <a:buNone/>
                        <a:tabLst/>
                      </a:pPr>
                      <a:r>
                        <a:rPr kumimoji="0" lang="en-US" sz="1800" b="0" i="0" u="none" strike="noStrike" cap="none" normalizeH="0" baseline="0" smtClean="0">
                          <a:ln>
                            <a:noFill/>
                          </a:ln>
                          <a:solidFill>
                            <a:srgbClr val="595653"/>
                          </a:solidFill>
                          <a:effectLst/>
                          <a:latin typeface="Times New Roman Bold" charset="0"/>
                          <a:ea typeface="ヒラギノ明朝 ProN W3" charset="-128"/>
                          <a:sym typeface="Times New Roman Bold" charset="0"/>
                        </a:rPr>
                        <a:t>Ortama Verildiğinde</a:t>
                      </a: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D3D2C1">
                        <a:alpha val="79999"/>
                      </a:srgbClr>
                    </a:solidFill>
                  </a:tcPr>
                </a:tc>
                <a:tc>
                  <a:txBody>
                    <a:bodyPr/>
                    <a:lstStyle/>
                    <a:p>
                      <a:pPr marL="68263" marR="0" lvl="0" indent="0" algn="just" defTabSz="914400" rtl="0" eaLnBrk="1" fontAlgn="base" latinLnBrk="0" hangingPunct="1">
                        <a:lnSpc>
                          <a:spcPct val="100000"/>
                        </a:lnSpc>
                        <a:spcBef>
                          <a:spcPct val="0"/>
                        </a:spcBef>
                        <a:spcAft>
                          <a:spcPct val="0"/>
                        </a:spcAft>
                        <a:buClrTx/>
                        <a:buSzPct val="100000"/>
                        <a:buFontTx/>
                        <a:buNone/>
                        <a:tabLst/>
                      </a:pPr>
                      <a:r>
                        <a:rPr kumimoji="0" lang="en-US" sz="1800" b="0" i="0" u="none" strike="noStrike" cap="none" normalizeH="0" baseline="0" smtClean="0">
                          <a:ln>
                            <a:noFill/>
                          </a:ln>
                          <a:solidFill>
                            <a:srgbClr val="595653"/>
                          </a:solidFill>
                          <a:effectLst/>
                          <a:latin typeface="Times New Roman Bold" charset="0"/>
                          <a:ea typeface="ヒラギノ明朝 ProN W3" charset="-128"/>
                          <a:sym typeface="Times New Roman Bold" charset="0"/>
                        </a:rPr>
                        <a:t>Ortamdan Alındığında</a:t>
                      </a: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D3D2C1">
                        <a:alpha val="79999"/>
                      </a:srgbClr>
                    </a:solidFill>
                  </a:tcPr>
                </a:tc>
              </a:tr>
              <a:tr h="1092200">
                <a:tc>
                  <a:txBody>
                    <a:bodyPr/>
                    <a:lstStyle/>
                    <a:p>
                      <a:pPr marL="68263" marR="0" lvl="0" indent="0" algn="just" defTabSz="914400" rtl="0" eaLnBrk="1" fontAlgn="base" latinLnBrk="0" hangingPunct="1">
                        <a:lnSpc>
                          <a:spcPct val="100000"/>
                        </a:lnSpc>
                        <a:spcBef>
                          <a:spcPct val="0"/>
                        </a:spcBef>
                        <a:spcAft>
                          <a:spcPct val="0"/>
                        </a:spcAft>
                        <a:buClrTx/>
                        <a:buSzPct val="100000"/>
                        <a:buFontTx/>
                        <a:buNone/>
                        <a:tabLst/>
                      </a:pPr>
                      <a:endParaRPr kumimoji="0" lang="en-US" sz="1800" b="0" i="0" u="none" strike="noStrike" cap="none" normalizeH="0" baseline="0" smtClean="0">
                        <a:ln>
                          <a:noFill/>
                        </a:ln>
                        <a:solidFill>
                          <a:srgbClr val="595653"/>
                        </a:solidFill>
                        <a:effectLst/>
                        <a:latin typeface="Times New Roman" pitchFamily="18" charset="0"/>
                        <a:ea typeface="ヒラギノ明朝 ProN W3" charset="-128"/>
                        <a:sym typeface="Times New Roman" pitchFamily="18" charset="0"/>
                      </a:endParaRPr>
                    </a:p>
                    <a:p>
                      <a:pPr marL="68263" marR="0" lvl="0" indent="0" algn="just" defTabSz="914400" rtl="0" eaLnBrk="1" fontAlgn="base" latinLnBrk="0" hangingPunct="1">
                        <a:lnSpc>
                          <a:spcPct val="100000"/>
                        </a:lnSpc>
                        <a:spcBef>
                          <a:spcPct val="0"/>
                        </a:spcBef>
                        <a:spcAft>
                          <a:spcPct val="0"/>
                        </a:spcAft>
                        <a:buClrTx/>
                        <a:buSzPct val="100000"/>
                        <a:buFontTx/>
                        <a:buNone/>
                        <a:tabLst/>
                      </a:pPr>
                      <a:r>
                        <a:rPr kumimoji="0" lang="en-US" sz="1800" b="0" i="0" u="none" strike="noStrike" cap="none" normalizeH="0" baseline="0" smtClean="0">
                          <a:ln>
                            <a:noFill/>
                          </a:ln>
                          <a:solidFill>
                            <a:srgbClr val="595653"/>
                          </a:solidFill>
                          <a:effectLst/>
                          <a:latin typeface="Times New Roman Bold" charset="0"/>
                          <a:ea typeface="ヒラギノ明朝 ProN W3" charset="-128"/>
                          <a:sym typeface="Times New Roman Bold" charset="0"/>
                        </a:rPr>
                        <a:t>Olumlu pekiştireç</a:t>
                      </a: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D3D2C1">
                        <a:alpha val="79999"/>
                      </a:srgbClr>
                    </a:solidFill>
                  </a:tcPr>
                </a:tc>
                <a:tc>
                  <a:txBody>
                    <a:bodyPr/>
                    <a:lstStyle/>
                    <a:p>
                      <a:pPr marL="68263" marR="0" lvl="0" indent="0" algn="just" defTabSz="914400" rtl="0" eaLnBrk="1" fontAlgn="base" latinLnBrk="0" hangingPunct="1">
                        <a:lnSpc>
                          <a:spcPct val="100000"/>
                        </a:lnSpc>
                        <a:spcBef>
                          <a:spcPct val="0"/>
                        </a:spcBef>
                        <a:spcAft>
                          <a:spcPct val="0"/>
                        </a:spcAft>
                        <a:buClrTx/>
                        <a:buSzPct val="100000"/>
                        <a:buFontTx/>
                        <a:buNone/>
                        <a:tabLst/>
                      </a:pPr>
                      <a:r>
                        <a:rPr kumimoji="0" lang="en-US" sz="1800" b="0" i="0" u="none" strike="noStrike" cap="none" normalizeH="0" baseline="0" smtClean="0">
                          <a:ln>
                            <a:noFill/>
                          </a:ln>
                          <a:solidFill>
                            <a:srgbClr val="595653"/>
                          </a:solidFill>
                          <a:effectLst/>
                          <a:latin typeface="Times New Roman" pitchFamily="18" charset="0"/>
                          <a:ea typeface="ヒラギノ明朝 ProN W3" charset="-128"/>
                          <a:cs typeface="Times New Roman" pitchFamily="18" charset="0"/>
                          <a:sym typeface="Times New Roman" pitchFamily="18" charset="0"/>
                        </a:rPr>
                        <a:t>Olumlu pekiştirme</a:t>
                      </a: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D3D2C1">
                        <a:alpha val="79999"/>
                      </a:srgbClr>
                    </a:solidFill>
                  </a:tcPr>
                </a:tc>
                <a:tc>
                  <a:txBody>
                    <a:bodyPr/>
                    <a:lstStyle/>
                    <a:p>
                      <a:pPr marL="68263" marR="0" lvl="0" indent="0" algn="just" defTabSz="914400" rtl="0" eaLnBrk="1" fontAlgn="base" latinLnBrk="0" hangingPunct="1">
                        <a:lnSpc>
                          <a:spcPct val="100000"/>
                        </a:lnSpc>
                        <a:spcBef>
                          <a:spcPct val="0"/>
                        </a:spcBef>
                        <a:spcAft>
                          <a:spcPct val="0"/>
                        </a:spcAft>
                        <a:buClrTx/>
                        <a:buSzPct val="100000"/>
                        <a:buFontTx/>
                        <a:buNone/>
                        <a:tabLst/>
                      </a:pPr>
                      <a:r>
                        <a:rPr kumimoji="0" lang="en-US" sz="1800" b="0" i="0" u="none" strike="noStrike" cap="none" normalizeH="0" baseline="0" smtClean="0">
                          <a:ln>
                            <a:noFill/>
                          </a:ln>
                          <a:solidFill>
                            <a:srgbClr val="595653"/>
                          </a:solidFill>
                          <a:effectLst/>
                          <a:latin typeface="Times New Roman" pitchFamily="18" charset="0"/>
                          <a:ea typeface="ヒラギノ明朝 ProN W3" charset="-128"/>
                          <a:cs typeface="Times New Roman" pitchFamily="18" charset="0"/>
                          <a:sym typeface="Times New Roman" pitchFamily="18" charset="0"/>
                        </a:rPr>
                        <a:t>II. Tür ceza</a:t>
                      </a: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D3D2C1">
                        <a:alpha val="79999"/>
                      </a:srgbClr>
                    </a:solidFill>
                  </a:tcPr>
                </a:tc>
              </a:tr>
              <a:tr h="1092200">
                <a:tc>
                  <a:txBody>
                    <a:bodyPr/>
                    <a:lstStyle/>
                    <a:p>
                      <a:pPr marL="68263" marR="0" lvl="0" indent="0" algn="just" defTabSz="914400" rtl="0" eaLnBrk="1" fontAlgn="base" latinLnBrk="0" hangingPunct="1">
                        <a:lnSpc>
                          <a:spcPct val="100000"/>
                        </a:lnSpc>
                        <a:spcBef>
                          <a:spcPct val="0"/>
                        </a:spcBef>
                        <a:spcAft>
                          <a:spcPct val="0"/>
                        </a:spcAft>
                        <a:buClrTx/>
                        <a:buSzPct val="100000"/>
                        <a:buFontTx/>
                        <a:buNone/>
                        <a:tabLst/>
                      </a:pPr>
                      <a:endParaRPr kumimoji="0" lang="en-US" sz="1800" b="0" i="0" u="none" strike="noStrike" cap="none" normalizeH="0" baseline="0" smtClean="0">
                        <a:ln>
                          <a:noFill/>
                        </a:ln>
                        <a:solidFill>
                          <a:srgbClr val="595653"/>
                        </a:solidFill>
                        <a:effectLst/>
                        <a:latin typeface="Times New Roman" pitchFamily="18" charset="0"/>
                        <a:ea typeface="ヒラギノ明朝 ProN W3" charset="-128"/>
                        <a:sym typeface="Times New Roman" pitchFamily="18" charset="0"/>
                      </a:endParaRPr>
                    </a:p>
                    <a:p>
                      <a:pPr marL="68263" marR="0" lvl="0" indent="0" algn="just" defTabSz="914400" rtl="0" eaLnBrk="1" fontAlgn="base" latinLnBrk="0" hangingPunct="1">
                        <a:lnSpc>
                          <a:spcPct val="100000"/>
                        </a:lnSpc>
                        <a:spcBef>
                          <a:spcPct val="0"/>
                        </a:spcBef>
                        <a:spcAft>
                          <a:spcPct val="0"/>
                        </a:spcAft>
                        <a:buClrTx/>
                        <a:buSzPct val="100000"/>
                        <a:buFontTx/>
                        <a:buNone/>
                        <a:tabLst/>
                      </a:pPr>
                      <a:r>
                        <a:rPr kumimoji="0" lang="en-US" sz="1800" b="0" i="0" u="none" strike="noStrike" cap="none" normalizeH="0" baseline="0" smtClean="0">
                          <a:ln>
                            <a:noFill/>
                          </a:ln>
                          <a:solidFill>
                            <a:srgbClr val="595653"/>
                          </a:solidFill>
                          <a:effectLst/>
                          <a:latin typeface="Times New Roman Bold" charset="0"/>
                          <a:ea typeface="ヒラギノ明朝 ProN W3" charset="-128"/>
                          <a:sym typeface="Times New Roman Bold" charset="0"/>
                        </a:rPr>
                        <a:t>Olumsuz pekiştireç</a:t>
                      </a: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D3D2C1">
                        <a:alpha val="79999"/>
                      </a:srgbClr>
                    </a:solidFill>
                  </a:tcPr>
                </a:tc>
                <a:tc>
                  <a:txBody>
                    <a:bodyPr/>
                    <a:lstStyle/>
                    <a:p>
                      <a:pPr marL="68263" marR="0" lvl="0" indent="0" algn="just" defTabSz="914400" rtl="0" eaLnBrk="1" fontAlgn="base" latinLnBrk="0" hangingPunct="1">
                        <a:lnSpc>
                          <a:spcPct val="100000"/>
                        </a:lnSpc>
                        <a:spcBef>
                          <a:spcPct val="0"/>
                        </a:spcBef>
                        <a:spcAft>
                          <a:spcPct val="0"/>
                        </a:spcAft>
                        <a:buClrTx/>
                        <a:buSzPct val="100000"/>
                        <a:buFontTx/>
                        <a:buNone/>
                        <a:tabLst/>
                      </a:pPr>
                      <a:r>
                        <a:rPr kumimoji="0" lang="en-US" sz="1800" b="0" i="0" u="none" strike="noStrike" cap="none" normalizeH="0" baseline="0" smtClean="0">
                          <a:ln>
                            <a:noFill/>
                          </a:ln>
                          <a:solidFill>
                            <a:srgbClr val="595653"/>
                          </a:solidFill>
                          <a:effectLst/>
                          <a:latin typeface="Times New Roman" pitchFamily="18" charset="0"/>
                          <a:ea typeface="ヒラギノ明朝 ProN W3" charset="-128"/>
                          <a:cs typeface="Times New Roman" pitchFamily="18" charset="0"/>
                          <a:sym typeface="Times New Roman" pitchFamily="18" charset="0"/>
                        </a:rPr>
                        <a:t>I. Tür ceza</a:t>
                      </a: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D3D2C1">
                        <a:alpha val="79999"/>
                      </a:srgbClr>
                    </a:solidFill>
                  </a:tcPr>
                </a:tc>
                <a:tc>
                  <a:txBody>
                    <a:bodyPr/>
                    <a:lstStyle/>
                    <a:p>
                      <a:pPr marL="68263" marR="0" lvl="0" indent="0" algn="just" defTabSz="914400" rtl="0" eaLnBrk="1" fontAlgn="base" latinLnBrk="0" hangingPunct="1">
                        <a:lnSpc>
                          <a:spcPct val="100000"/>
                        </a:lnSpc>
                        <a:spcBef>
                          <a:spcPct val="0"/>
                        </a:spcBef>
                        <a:spcAft>
                          <a:spcPct val="0"/>
                        </a:spcAft>
                        <a:buClrTx/>
                        <a:buSzPct val="100000"/>
                        <a:buFontTx/>
                        <a:buNone/>
                        <a:tabLst/>
                      </a:pPr>
                      <a:r>
                        <a:rPr kumimoji="0" lang="en-US" sz="1800" b="0" i="0" u="none" strike="noStrike" cap="none" normalizeH="0" baseline="0" smtClean="0">
                          <a:ln>
                            <a:noFill/>
                          </a:ln>
                          <a:solidFill>
                            <a:srgbClr val="595653"/>
                          </a:solidFill>
                          <a:effectLst/>
                          <a:latin typeface="Times New Roman" pitchFamily="18" charset="0"/>
                          <a:ea typeface="ヒラギノ明朝 ProN W3" charset="-128"/>
                          <a:cs typeface="Times New Roman" pitchFamily="18" charset="0"/>
                          <a:sym typeface="Times New Roman" pitchFamily="18" charset="0"/>
                        </a:rPr>
                        <a:t>Olumsuz pekiştirme </a:t>
                      </a: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D3D2C1">
                        <a:alpha val="79999"/>
                      </a:srgbClr>
                    </a:solidFill>
                  </a:tcPr>
                </a:tc>
              </a:tr>
            </a:tbl>
          </a:graphicData>
        </a:graphic>
      </p:graphicFrame>
      <p:sp>
        <p:nvSpPr>
          <p:cNvPr id="88084" name="Rectangle 35"/>
          <p:cNvSpPr>
            <a:spLocks noGrp="1" noChangeArrowheads="1"/>
          </p:cNvSpPr>
          <p:nvPr>
            <p:ph type="title"/>
          </p:nvPr>
        </p:nvSpPr>
        <p:spPr/>
        <p:txBody>
          <a:bodyPr/>
          <a:lstStyle/>
          <a:p>
            <a:pPr eaLnBrk="1" hangingPunct="1"/>
            <a:r>
              <a:rPr lang="en-US" altLang="tr-TR" smtClean="0"/>
              <a:t>Karşılaştırma Tablosu</a:t>
            </a:r>
          </a:p>
        </p:txBody>
      </p:sp>
    </p:spTree>
    <p:extLst>
      <p:ext uri="{BB962C8B-B14F-4D97-AF65-F5344CB8AC3E}">
        <p14:creationId xmlns:p14="http://schemas.microsoft.com/office/powerpoint/2010/main" val="1181828598"/>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ChangeArrowheads="1"/>
          </p:cNvSpPr>
          <p:nvPr>
            <p:ph type="title"/>
          </p:nvPr>
        </p:nvSpPr>
        <p:spPr/>
        <p:txBody>
          <a:bodyPr/>
          <a:lstStyle/>
          <a:p>
            <a:pPr eaLnBrk="1" hangingPunct="1"/>
            <a:r>
              <a:rPr lang="en-US" altLang="tr-TR" smtClean="0"/>
              <a:t>Gölgeleme</a:t>
            </a:r>
          </a:p>
        </p:txBody>
      </p:sp>
      <p:sp>
        <p:nvSpPr>
          <p:cNvPr id="54275" name="Rectangle 1"/>
          <p:cNvSpPr>
            <a:spLocks noGrp="1" noChangeArrowheads="1"/>
          </p:cNvSpPr>
          <p:nvPr>
            <p:ph idx="1"/>
          </p:nvPr>
        </p:nvSpPr>
        <p:spPr/>
        <p:txBody>
          <a:bodyPr/>
          <a:lstStyle/>
          <a:p>
            <a:pPr marL="382588" indent="-342900">
              <a:buClr>
                <a:srgbClr val="003366"/>
              </a:buClr>
              <a:buSzPct val="75000"/>
              <a:buFont typeface="Wingdings" panose="05000000000000000000" pitchFamily="2" charset="2"/>
              <a:buChar char="l"/>
            </a:pPr>
            <a:r>
              <a:rPr lang="en-US" altLang="tr-TR" smtClean="0"/>
              <a:t>Gölgeleme koşullanma sırasında aynı anda iki veya daha fazla uyarıcının koşulsuz uyarıcı ile eşleştiği durumlarda daha dikkat çeken uyarıcının koşullu uyarıcı özelliğini kazanması, diğer uyarıcıların koşullu tepkiye neden olmamasıdır. </a:t>
            </a:r>
          </a:p>
        </p:txBody>
      </p:sp>
    </p:spTree>
    <p:extLst>
      <p:ext uri="{BB962C8B-B14F-4D97-AF65-F5344CB8AC3E}">
        <p14:creationId xmlns:p14="http://schemas.microsoft.com/office/powerpoint/2010/main" val="770571134"/>
      </p:ext>
    </p:extLst>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ChangeArrowheads="1"/>
          </p:cNvSpPr>
          <p:nvPr>
            <p:ph type="title"/>
          </p:nvPr>
        </p:nvSpPr>
        <p:spPr/>
        <p:txBody>
          <a:bodyPr/>
          <a:lstStyle/>
          <a:p>
            <a:pPr eaLnBrk="1" hangingPunct="1"/>
            <a:r>
              <a:rPr lang="en-US" altLang="tr-TR" smtClean="0"/>
              <a:t>Gölgeleme</a:t>
            </a:r>
          </a:p>
        </p:txBody>
      </p:sp>
      <p:sp>
        <p:nvSpPr>
          <p:cNvPr id="55299" name="Rectangle 1"/>
          <p:cNvSpPr>
            <a:spLocks noGrp="1" noChangeArrowheads="1"/>
          </p:cNvSpPr>
          <p:nvPr>
            <p:ph idx="1"/>
          </p:nvPr>
        </p:nvSpPr>
        <p:spPr/>
        <p:txBody>
          <a:bodyPr/>
          <a:lstStyle/>
          <a:p>
            <a:pPr marL="382588" indent="-342900" algn="just">
              <a:buClr>
                <a:srgbClr val="003366"/>
              </a:buClr>
              <a:buSzPct val="75000"/>
              <a:buFont typeface="Symbol" panose="05050102010706020507" pitchFamily="18" charset="2"/>
              <a:buChar char="•"/>
            </a:pPr>
            <a:r>
              <a:rPr lang="en-US" altLang="tr-TR" smtClean="0"/>
              <a:t>Pavlov, köpeklerle ilgili yaptığı deneylerin birisinde nötr uyarıcı olarak parlak ışık ve hafif tonda düdük sesi vermiş, hemen arkasından et vermiştir. Köpek, parlak ışığa karşı şartlanırken düdük sesine tepkisiz kalmıştır. </a:t>
            </a:r>
          </a:p>
        </p:txBody>
      </p:sp>
    </p:spTree>
    <p:extLst>
      <p:ext uri="{BB962C8B-B14F-4D97-AF65-F5344CB8AC3E}">
        <p14:creationId xmlns:p14="http://schemas.microsoft.com/office/powerpoint/2010/main" val="1071566925"/>
      </p:ext>
    </p:extLst>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Rectangle 2"/>
          <p:cNvSpPr>
            <a:spLocks noGrp="1" noChangeArrowheads="1"/>
          </p:cNvSpPr>
          <p:nvPr>
            <p:ph type="title"/>
          </p:nvPr>
        </p:nvSpPr>
        <p:spPr>
          <a:xfrm>
            <a:off x="2424113" y="476250"/>
            <a:ext cx="7366000" cy="1487488"/>
          </a:xfrm>
        </p:spPr>
        <p:txBody>
          <a:bodyPr>
            <a:normAutofit/>
          </a:bodyPr>
          <a:lstStyle/>
          <a:p>
            <a:pPr>
              <a:defRPr/>
            </a:pPr>
            <a:r>
              <a:rPr lang="en-US" u="sng" dirty="0" smtClean="0"/>
              <a:t>Operant (</a:t>
            </a:r>
            <a:r>
              <a:rPr lang="en-US" u="sng" dirty="0" err="1" smtClean="0"/>
              <a:t>Edimsel</a:t>
            </a:r>
            <a:r>
              <a:rPr lang="en-US" u="sng" dirty="0" smtClean="0"/>
              <a:t> </a:t>
            </a:r>
            <a:r>
              <a:rPr lang="en-US" u="sng" dirty="0" err="1" smtClean="0"/>
              <a:t>Koşullanma</a:t>
            </a:r>
            <a:endParaRPr lang="en-US" u="sng" dirty="0" smtClean="0"/>
          </a:p>
        </p:txBody>
      </p:sp>
      <p:sp>
        <p:nvSpPr>
          <p:cNvPr id="56323" name="Rectangle 1"/>
          <p:cNvSpPr>
            <a:spLocks noGrp="1" noChangeArrowheads="1"/>
          </p:cNvSpPr>
          <p:nvPr>
            <p:ph idx="1"/>
          </p:nvPr>
        </p:nvSpPr>
        <p:spPr/>
        <p:txBody>
          <a:bodyPr/>
          <a:lstStyle/>
          <a:p>
            <a:pPr marL="382588" indent="-342900">
              <a:buClr>
                <a:srgbClr val="003366"/>
              </a:buClr>
              <a:buSzPct val="75000"/>
              <a:buFont typeface="Wingdings" panose="05000000000000000000" pitchFamily="2" charset="2"/>
              <a:buChar char="l"/>
            </a:pPr>
            <a:r>
              <a:rPr lang="en-US" altLang="tr-TR" smtClean="0"/>
              <a:t>Operant koşullanmayı Skinner isimli bir araştırmacı uzun yıllar süren çalışmalarının sonucu ortaya koymuştur. Skinner</a:t>
            </a:r>
            <a:r>
              <a:rPr lang="ja-JP" altLang="en-US" smtClean="0">
                <a:latin typeface="Arial" panose="020B0604020202020204" pitchFamily="34" charset="0"/>
                <a:cs typeface="HGP明朝E"/>
              </a:rPr>
              <a:t>’</a:t>
            </a:r>
            <a:r>
              <a:rPr lang="en-US" altLang="ja-JP" smtClean="0">
                <a:cs typeface="HGP明朝E"/>
              </a:rPr>
              <a:t>e göre </a:t>
            </a:r>
            <a:r>
              <a:rPr lang="en-US" altLang="ja-JP" smtClean="0">
                <a:latin typeface="Arial Bold" charset="0"/>
                <a:cs typeface="HGP明朝E"/>
                <a:sym typeface="Arial Bold" charset="0"/>
              </a:rPr>
              <a:t>tepkisel</a:t>
            </a:r>
            <a:r>
              <a:rPr lang="en-US" altLang="ja-JP" smtClean="0">
                <a:cs typeface="HGP明朝E"/>
              </a:rPr>
              <a:t> ve </a:t>
            </a:r>
            <a:r>
              <a:rPr lang="en-US" altLang="ja-JP" smtClean="0">
                <a:latin typeface="Arial Bold" charset="0"/>
                <a:cs typeface="HGP明朝E"/>
                <a:sym typeface="Arial Bold" charset="0"/>
              </a:rPr>
              <a:t>edimsel</a:t>
            </a:r>
            <a:r>
              <a:rPr lang="en-US" altLang="ja-JP" smtClean="0">
                <a:cs typeface="HGP明朝E"/>
              </a:rPr>
              <a:t> olmak üzere iki tür davranış vardır. </a:t>
            </a:r>
            <a:endParaRPr lang="en-US" altLang="tr-TR" smtClean="0"/>
          </a:p>
        </p:txBody>
      </p:sp>
    </p:spTree>
    <p:extLst>
      <p:ext uri="{BB962C8B-B14F-4D97-AF65-F5344CB8AC3E}">
        <p14:creationId xmlns:p14="http://schemas.microsoft.com/office/powerpoint/2010/main" val="1966013783"/>
      </p:ext>
    </p:extLst>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ChangeArrowheads="1"/>
          </p:cNvSpPr>
          <p:nvPr>
            <p:ph type="title"/>
          </p:nvPr>
        </p:nvSpPr>
        <p:spPr>
          <a:xfrm>
            <a:off x="2463800" y="520700"/>
            <a:ext cx="7366000" cy="1676400"/>
          </a:xfrm>
        </p:spPr>
        <p:txBody>
          <a:bodyPr/>
          <a:lstStyle/>
          <a:p>
            <a:pPr eaLnBrk="1" hangingPunct="1"/>
            <a:r>
              <a:rPr lang="en-US" altLang="tr-TR" u="sng" smtClean="0"/>
              <a:t>Operant (Edimsel) Koşullanma</a:t>
            </a:r>
          </a:p>
        </p:txBody>
      </p:sp>
      <p:sp>
        <p:nvSpPr>
          <p:cNvPr id="57347" name="Rectangle 1"/>
          <p:cNvSpPr>
            <a:spLocks noGrp="1" noChangeArrowheads="1"/>
          </p:cNvSpPr>
          <p:nvPr>
            <p:ph idx="1"/>
          </p:nvPr>
        </p:nvSpPr>
        <p:spPr/>
        <p:txBody>
          <a:bodyPr/>
          <a:lstStyle/>
          <a:p>
            <a:pPr marL="382588" indent="-342900">
              <a:buClr>
                <a:srgbClr val="003366"/>
              </a:buClr>
              <a:buSzPct val="75000"/>
              <a:buFont typeface="Wingdings" panose="05000000000000000000" pitchFamily="2" charset="2"/>
              <a:buChar char="l"/>
            </a:pPr>
            <a:r>
              <a:rPr lang="en-US" altLang="tr-TR" smtClean="0"/>
              <a:t>Işık karşısında gözbebeğimizin büyüyüp küçülmesi, terlememiz, yüzümüzün kızarması ya da ellerimizin titremesi tepkisel davranışlardır ve organizmanın müdahale edemediği/pasif kaldığı, dış uyarıcılar tarafından ortaya çıkarılan davranışlardır. </a:t>
            </a:r>
            <a:r>
              <a:rPr lang="en-US" altLang="tr-TR" smtClean="0">
                <a:latin typeface="Arial Bold Italic" charset="0"/>
                <a:sym typeface="Arial Bold Italic" charset="0"/>
              </a:rPr>
              <a:t>Edimsel davranışlar ise, konuşma, yürüme, basket/futbol oynama, bisiklet sürme ya da balık tutma gibi davranışlardır </a:t>
            </a:r>
            <a:endParaRPr lang="en-US" altLang="tr-TR" smtClean="0">
              <a:latin typeface="Arial Bold Italic" charset="0"/>
              <a:ea typeface="ヒラギノ角ゴ ProN W6" charset="-128"/>
              <a:sym typeface="Arial Bold Italic" charset="0"/>
            </a:endParaRPr>
          </a:p>
        </p:txBody>
      </p:sp>
    </p:spTree>
    <p:extLst>
      <p:ext uri="{BB962C8B-B14F-4D97-AF65-F5344CB8AC3E}">
        <p14:creationId xmlns:p14="http://schemas.microsoft.com/office/powerpoint/2010/main" val="3419528360"/>
      </p:ext>
    </p:extLst>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ChangeArrowheads="1"/>
          </p:cNvSpPr>
          <p:nvPr>
            <p:ph type="title"/>
          </p:nvPr>
        </p:nvSpPr>
        <p:spPr>
          <a:xfrm>
            <a:off x="2463800" y="520700"/>
            <a:ext cx="7366000" cy="2425700"/>
          </a:xfrm>
        </p:spPr>
        <p:txBody>
          <a:bodyPr/>
          <a:lstStyle/>
          <a:p>
            <a:pPr eaLnBrk="1" hangingPunct="1"/>
            <a:r>
              <a:rPr lang="en-US" altLang="tr-TR" sz="2800"/>
              <a:t>Tepkisel ve edimsel koşullanmanın arasındaki farkları ise şöyle özetleyebiliriz;</a:t>
            </a:r>
            <a:r>
              <a:rPr lang="en-US" altLang="tr-TR" sz="3200"/>
              <a:t> </a:t>
            </a:r>
          </a:p>
        </p:txBody>
      </p:sp>
      <p:sp>
        <p:nvSpPr>
          <p:cNvPr id="58371" name="Rectangle 1"/>
          <p:cNvSpPr>
            <a:spLocks noGrp="1" noChangeArrowheads="1"/>
          </p:cNvSpPr>
          <p:nvPr>
            <p:ph idx="1"/>
          </p:nvPr>
        </p:nvSpPr>
        <p:spPr/>
        <p:txBody>
          <a:bodyPr/>
          <a:lstStyle/>
          <a:p>
            <a:pPr marL="382588" indent="-342900">
              <a:buClr>
                <a:srgbClr val="003366"/>
              </a:buClr>
              <a:buSzPct val="75000"/>
              <a:buFont typeface="Wingdings" panose="05000000000000000000" pitchFamily="2" charset="2"/>
              <a:buChar char="l"/>
            </a:pPr>
            <a:endParaRPr lang="tr-TR" altLang="tr-TR" smtClean="0"/>
          </a:p>
          <a:p>
            <a:pPr marL="382588" indent="-342900">
              <a:buClr>
                <a:srgbClr val="003366"/>
              </a:buClr>
              <a:buSzPct val="75000"/>
              <a:buFont typeface="Wingdings" panose="05000000000000000000" pitchFamily="2" charset="2"/>
              <a:buChar char="l"/>
            </a:pPr>
            <a:endParaRPr lang="tr-TR" altLang="tr-TR" smtClean="0"/>
          </a:p>
          <a:p>
            <a:pPr marL="382588" indent="-342900">
              <a:buClr>
                <a:srgbClr val="003366"/>
              </a:buClr>
              <a:buSzPct val="75000"/>
              <a:buFont typeface="Wingdings" panose="05000000000000000000" pitchFamily="2" charset="2"/>
              <a:buChar char="l"/>
            </a:pPr>
            <a:endParaRPr lang="tr-TR" altLang="tr-TR" smtClean="0"/>
          </a:p>
          <a:p>
            <a:pPr marL="382588" indent="-342900">
              <a:buClr>
                <a:srgbClr val="003366"/>
              </a:buClr>
              <a:buSzPct val="75000"/>
              <a:buFont typeface="Wingdings" panose="05000000000000000000" pitchFamily="2" charset="2"/>
              <a:buChar char="l"/>
            </a:pPr>
            <a:r>
              <a:rPr lang="en-US" altLang="tr-TR" smtClean="0"/>
              <a:t>Klasik koşullanmada uyarıcı bir ışık ya da ses gibi belirli bir uyarıcıdır. Organizmanın davranışı ise tepkiseldir. Edimsel koşullanmada ise tepkiler tesadüfîdir. </a:t>
            </a:r>
          </a:p>
        </p:txBody>
      </p:sp>
    </p:spTree>
    <p:extLst>
      <p:ext uri="{BB962C8B-B14F-4D97-AF65-F5344CB8AC3E}">
        <p14:creationId xmlns:p14="http://schemas.microsoft.com/office/powerpoint/2010/main" val="1846636399"/>
      </p:ext>
    </p:extLst>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ChangeArrowheads="1"/>
          </p:cNvSpPr>
          <p:nvPr>
            <p:ph type="title"/>
          </p:nvPr>
        </p:nvSpPr>
        <p:spPr/>
        <p:txBody>
          <a:bodyPr/>
          <a:lstStyle/>
          <a:p>
            <a:pPr eaLnBrk="1" hangingPunct="1"/>
            <a:r>
              <a:rPr lang="en-US" altLang="tr-TR" sz="2800"/>
              <a:t>Tepkisel ve edimsel koşullanmanın arasındaki farkları ise şöyle özetleyebiliriz;</a:t>
            </a:r>
          </a:p>
        </p:txBody>
      </p:sp>
      <p:sp>
        <p:nvSpPr>
          <p:cNvPr id="59395" name="Rectangle 1"/>
          <p:cNvSpPr>
            <a:spLocks noGrp="1" noChangeArrowheads="1"/>
          </p:cNvSpPr>
          <p:nvPr>
            <p:ph idx="1"/>
          </p:nvPr>
        </p:nvSpPr>
        <p:spPr/>
        <p:txBody>
          <a:bodyPr/>
          <a:lstStyle/>
          <a:p>
            <a:pPr marL="382588" indent="-342900">
              <a:buClr>
                <a:srgbClr val="003366"/>
              </a:buClr>
              <a:buSzPct val="75000"/>
              <a:buFont typeface="Wingdings" panose="05000000000000000000" pitchFamily="2" charset="2"/>
              <a:buChar char="l"/>
            </a:pPr>
            <a:r>
              <a:rPr lang="en-US" altLang="tr-TR" smtClean="0"/>
              <a:t>Tepkisel koşullanmada davranış uyarıcıyı takip eder (Zilden sonra köpek salya salgılar), edimsel koşullanmada davranış uyarıcıdan önce gelmektedir ( Bir öğrenci sorunun doğru cevabını bilir ve öğretmeni ona </a:t>
            </a:r>
            <a:r>
              <a:rPr lang="ja-JP" altLang="en-US" smtClean="0">
                <a:latin typeface="Arial" panose="020B0604020202020204" pitchFamily="34" charset="0"/>
                <a:cs typeface="HGP明朝E"/>
              </a:rPr>
              <a:t>“</a:t>
            </a:r>
            <a:r>
              <a:rPr lang="en-US" altLang="ja-JP" smtClean="0">
                <a:cs typeface="HGP明朝E"/>
              </a:rPr>
              <a:t>aferin</a:t>
            </a:r>
            <a:r>
              <a:rPr lang="ja-JP" altLang="en-US" smtClean="0">
                <a:latin typeface="Arial" panose="020B0604020202020204" pitchFamily="34" charset="0"/>
                <a:cs typeface="HGP明朝E"/>
              </a:rPr>
              <a:t>”</a:t>
            </a:r>
            <a:r>
              <a:rPr lang="en-US" altLang="ja-JP" smtClean="0">
                <a:cs typeface="HGP明朝E"/>
              </a:rPr>
              <a:t> der). </a:t>
            </a:r>
            <a:endParaRPr lang="en-US" altLang="tr-TR" smtClean="0"/>
          </a:p>
        </p:txBody>
      </p:sp>
    </p:spTree>
    <p:extLst>
      <p:ext uri="{BB962C8B-B14F-4D97-AF65-F5344CB8AC3E}">
        <p14:creationId xmlns:p14="http://schemas.microsoft.com/office/powerpoint/2010/main" val="444736449"/>
      </p:ext>
    </p:extLst>
  </p:cSld>
  <p:clrMapOvr>
    <a:masterClrMapping/>
  </p:clrMapOvr>
  <p:transition/>
  <p:timing>
    <p:tnLst>
      <p:par>
        <p:cTn id="1" dur="indefinite" restart="never" nodeType="tmRoot"/>
      </p:par>
    </p:tnLst>
  </p:timing>
</p:sld>
</file>

<file path=ppt/theme/theme1.xml><?xml version="1.0" encoding="utf-8"?>
<a:theme xmlns:a="http://schemas.openxmlformats.org/drawingml/2006/main" name="Berlin">
  <a:themeElements>
    <a:clrScheme name="Berlin">
      <a:dk1>
        <a:sysClr val="windowText" lastClr="000000"/>
      </a:dk1>
      <a:lt1>
        <a:sysClr val="window" lastClr="FFFFFF"/>
      </a:lt1>
      <a:dk2>
        <a:srgbClr val="1F8094"/>
      </a:dk2>
      <a:lt2>
        <a:srgbClr val="E7E6E6"/>
      </a:lt2>
      <a:accent1>
        <a:srgbClr val="39CDE7"/>
      </a:accent1>
      <a:accent2>
        <a:srgbClr val="60DE72"/>
      </a:accent2>
      <a:accent3>
        <a:srgbClr val="DDCC64"/>
      </a:accent3>
      <a:accent4>
        <a:srgbClr val="F49D50"/>
      </a:accent4>
      <a:accent5>
        <a:srgbClr val="E44951"/>
      </a:accent5>
      <a:accent6>
        <a:srgbClr val="D666F9"/>
      </a:accent6>
      <a:hlink>
        <a:srgbClr val="4BF7ED"/>
      </a:hlink>
      <a:folHlink>
        <a:srgbClr val="95E9F4"/>
      </a:folHlink>
    </a:clrScheme>
    <a:fontScheme name="Berlin">
      <a:majorFont>
        <a:latin typeface="Trebuchet MS" panose="020B0603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rebuchet MS" panose="020B0603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erlin">
      <a:fillStyleLst>
        <a:solidFill>
          <a:schemeClr val="phClr"/>
        </a:solidFill>
        <a:gradFill rotWithShape="1">
          <a:gsLst>
            <a:gs pos="0">
              <a:schemeClr val="phClr">
                <a:tint val="60000"/>
                <a:satMod val="100000"/>
                <a:lumMod val="110000"/>
              </a:schemeClr>
            </a:gs>
            <a:gs pos="100000">
              <a:schemeClr val="phClr">
                <a:tint val="70000"/>
                <a:satMod val="100000"/>
                <a:lumMod val="100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6000"/>
                <a:shade val="100000"/>
                <a:hueMod val="92000"/>
                <a:satMod val="200000"/>
                <a:lumMod val="128000"/>
              </a:schemeClr>
            </a:gs>
            <a:gs pos="50000">
              <a:schemeClr val="phClr">
                <a:shade val="100000"/>
                <a:hueMod val="100000"/>
                <a:satMod val="110000"/>
                <a:lumMod val="130000"/>
              </a:schemeClr>
            </a:gs>
            <a:gs pos="100000">
              <a:schemeClr val="phClr">
                <a:shade val="78000"/>
                <a:hueMod val="118000"/>
                <a:satMod val="120000"/>
                <a:lumMod val="69000"/>
              </a:schemeClr>
            </a:gs>
          </a:gsLst>
          <a:lin ang="2520000" scaled="0"/>
        </a:gradFill>
      </a:bgFillStyleLst>
    </a:fmtScheme>
  </a:themeElements>
  <a:objectDefaults/>
  <a:extraClrSchemeLst/>
  <a:extLst>
    <a:ext uri="{05A4C25C-085E-4340-85A3-A5531E510DB2}">
      <thm15:themeFamily xmlns:thm15="http://schemas.microsoft.com/office/thememl/2012/main" name="Berlin" id="{7B5DBA9E-B069-418E-9360-A61BDD0615A4}" vid="{C7DC10E3-4FF5-456B-A359-A0F378C1E5FB}"/>
    </a:ext>
  </a:extLst>
</a:theme>
</file>

<file path=docProps/app.xml><?xml version="1.0" encoding="utf-8"?>
<Properties xmlns="http://schemas.openxmlformats.org/officeDocument/2006/extended-properties" xmlns:vt="http://schemas.openxmlformats.org/officeDocument/2006/docPropsVTypes">
  <Template>TM04033917[[fn=Berlin]]</Template>
  <TotalTime>1</TotalTime>
  <Words>1369</Words>
  <Application>Microsoft Office PowerPoint</Application>
  <PresentationFormat>Geniş ekran</PresentationFormat>
  <Paragraphs>89</Paragraphs>
  <Slides>37</Slides>
  <Notes>0</Notes>
  <HiddenSlides>0</HiddenSlides>
  <MMClips>0</MMClips>
  <ScaleCrop>false</ScaleCrop>
  <HeadingPairs>
    <vt:vector size="6" baseType="variant">
      <vt:variant>
        <vt:lpstr>Kullanılan Yazı Tipleri</vt:lpstr>
      </vt:variant>
      <vt:variant>
        <vt:i4>14</vt:i4>
      </vt:variant>
      <vt:variant>
        <vt:lpstr>Tema</vt:lpstr>
      </vt:variant>
      <vt:variant>
        <vt:i4>1</vt:i4>
      </vt:variant>
      <vt:variant>
        <vt:lpstr>Slayt Başlıkları</vt:lpstr>
      </vt:variant>
      <vt:variant>
        <vt:i4>37</vt:i4>
      </vt:variant>
    </vt:vector>
  </HeadingPairs>
  <TitlesOfParts>
    <vt:vector size="52" baseType="lpstr">
      <vt:lpstr>MS PGothic</vt:lpstr>
      <vt:lpstr>ヒラギノ明朝 ProN W3</vt:lpstr>
      <vt:lpstr>ヒラギノ角ゴ ProN W3</vt:lpstr>
      <vt:lpstr>ヒラギノ角ゴ ProN W6</vt:lpstr>
      <vt:lpstr>Arial</vt:lpstr>
      <vt:lpstr>Arial Bold</vt:lpstr>
      <vt:lpstr>Arial Bold Italic</vt:lpstr>
      <vt:lpstr>Arial Italic</vt:lpstr>
      <vt:lpstr>HGP明朝E</vt:lpstr>
      <vt:lpstr>Symbol</vt:lpstr>
      <vt:lpstr>Times New Roman</vt:lpstr>
      <vt:lpstr>Times New Roman Bold</vt:lpstr>
      <vt:lpstr>Trebuchet MS</vt:lpstr>
      <vt:lpstr>Wingdings</vt:lpstr>
      <vt:lpstr>Berlin</vt:lpstr>
      <vt:lpstr>Öğrenme Psikolojisi Kuramları: Davranışçı Yaklaşım II</vt:lpstr>
      <vt:lpstr>Garcia’nın Çalışmaları </vt:lpstr>
      <vt:lpstr> Garcia’nın Çalışmaları  (olumsuz tat koşullanması) </vt:lpstr>
      <vt:lpstr>Gölgeleme</vt:lpstr>
      <vt:lpstr>Gölgeleme</vt:lpstr>
      <vt:lpstr>Operant (Edimsel Koşullanma</vt:lpstr>
      <vt:lpstr>Operant (Edimsel) Koşullanma</vt:lpstr>
      <vt:lpstr>Tepkisel ve edimsel koşullanmanın arasındaki farkları ise şöyle özetleyebiliriz; </vt:lpstr>
      <vt:lpstr>Tepkisel ve edimsel koşullanmanın arasındaki farkları ise şöyle özetleyebiliriz;</vt:lpstr>
      <vt:lpstr>Tepkisel ve edimsel koşullanmanın arasındaki farkları ise şöyle özetleyebiliriz;</vt:lpstr>
      <vt:lpstr>Tepkisel ve edimsel koşullanmanın arasındaki farkları ise şöyle özetleyebiliriz;</vt:lpstr>
      <vt:lpstr>Edimsel Koşullanma Süreci</vt:lpstr>
      <vt:lpstr>Koşullanma ilkeleri  Biçimlendirme/Kademeli Yaklaşım</vt:lpstr>
      <vt:lpstr>Genelleme</vt:lpstr>
      <vt:lpstr>Genelleme</vt:lpstr>
      <vt:lpstr>Ayırt etme</vt:lpstr>
      <vt:lpstr>Sönme</vt:lpstr>
      <vt:lpstr>Kendiliğinden geri Gelme</vt:lpstr>
      <vt:lpstr>Kaçma-Kaçınma Şartlanması</vt:lpstr>
      <vt:lpstr>Zincirleme</vt:lpstr>
      <vt:lpstr>Premack İlkesi (Büyükanne Kuralı)</vt:lpstr>
      <vt:lpstr>Tesadüfî pekiştirme</vt:lpstr>
      <vt:lpstr>Tesadüfî pekiştirme</vt:lpstr>
      <vt:lpstr>Simgesel Pekiştirme</vt:lpstr>
      <vt:lpstr>Olumlu Pekiştireç</vt:lpstr>
      <vt:lpstr>Birincil Olumlu pekiştireç</vt:lpstr>
      <vt:lpstr>II. Tür olumlu pekiştireç</vt:lpstr>
      <vt:lpstr>Olumsuz Pekiştireç</vt:lpstr>
      <vt:lpstr>I. Tür olumsuz pekiştireç</vt:lpstr>
      <vt:lpstr>II. Tür olumsuz pekiştireçler</vt:lpstr>
      <vt:lpstr>Pekiştirme</vt:lpstr>
      <vt:lpstr>Olumlu pekiştirme</vt:lpstr>
      <vt:lpstr>Olumsuz pekiştirme</vt:lpstr>
      <vt:lpstr>Ceza</vt:lpstr>
      <vt:lpstr>I. Tür ceza</vt:lpstr>
      <vt:lpstr>II. Tür ceza</vt:lpstr>
      <vt:lpstr>Karşılaştırma Tablosu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Öğrenme Psikolojisi Kuramları: Davranışçı Kuramlar II</dc:title>
  <dc:creator>EYLEMTURK</dc:creator>
  <cp:lastModifiedBy>EYLEMTURK</cp:lastModifiedBy>
  <cp:revision>2</cp:revision>
  <dcterms:created xsi:type="dcterms:W3CDTF">2018-04-25T15:31:52Z</dcterms:created>
  <dcterms:modified xsi:type="dcterms:W3CDTF">2018-04-25T15:37:50Z</dcterms:modified>
</cp:coreProperties>
</file>