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426964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61746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508262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0089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501441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60453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42FEE4-CC99-444D-BFE7-B28ADAC380E2}"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8261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42FEE4-CC99-444D-BFE7-B28ADAC380E2}"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53214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42FEE4-CC99-444D-BFE7-B28ADAC380E2}"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747350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0828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185027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2FEE4-CC99-444D-BFE7-B28ADAC380E2}"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F46DB-C2C2-453B-A784-AEA879660200}" type="slidenum">
              <a:rPr lang="tr-TR" smtClean="0"/>
              <a:t>‹#›</a:t>
            </a:fld>
            <a:endParaRPr lang="tr-TR"/>
          </a:p>
        </p:txBody>
      </p:sp>
    </p:spTree>
    <p:extLst>
      <p:ext uri="{BB962C8B-B14F-4D97-AF65-F5344CB8AC3E}">
        <p14:creationId xmlns:p14="http://schemas.microsoft.com/office/powerpoint/2010/main" val="4266847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p>
        </p:txBody>
      </p:sp>
      <p:sp>
        <p:nvSpPr>
          <p:cNvPr id="3" name="Alt Başlık 2"/>
          <p:cNvSpPr>
            <a:spLocks noGrp="1"/>
          </p:cNvSpPr>
          <p:nvPr>
            <p:ph type="subTitle" idx="1"/>
          </p:nvPr>
        </p:nvSpPr>
        <p:spPr>
          <a:xfrm>
            <a:off x="1524000" y="3653554"/>
            <a:ext cx="9144000" cy="1655762"/>
          </a:xfrm>
        </p:spPr>
        <p:txBody>
          <a:bodyPr>
            <a:normAutofit/>
          </a:bodyPr>
          <a:lstStyle/>
          <a:p>
            <a:r>
              <a:rPr lang="tr-TR" sz="3000" dirty="0" smtClean="0">
                <a:latin typeface="Arial" panose="020B0604020202020204" pitchFamily="34" charset="0"/>
                <a:cs typeface="Arial" panose="020B0604020202020204" pitchFamily="34" charset="0"/>
              </a:rPr>
              <a:t>Gözetlenen Toplum </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8573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‘’Gözetlenen Toplum’’</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a:t>Bu </a:t>
            </a:r>
            <a:r>
              <a:rPr lang="tr-TR" sz="3200" dirty="0" smtClean="0"/>
              <a:t>derste, günümüz </a:t>
            </a:r>
            <a:r>
              <a:rPr lang="tr-TR" sz="3200" dirty="0"/>
              <a:t>toplumlarını etkileyen iletişim ve bilgi teknolojilerinin gelişmesi ile özel hayatın nasıl etkilendiği ve nelerin kontrol edildiği ele alınacaktır. </a:t>
            </a:r>
            <a:r>
              <a:rPr lang="tr-TR" sz="3200" dirty="0" smtClean="0"/>
              <a:t>Bu </a:t>
            </a:r>
            <a:r>
              <a:rPr lang="tr-TR" sz="3200" dirty="0"/>
              <a:t>bağlamda </a:t>
            </a:r>
            <a:r>
              <a:rPr lang="tr-TR" sz="3200" dirty="0" err="1"/>
              <a:t>Orwell</a:t>
            </a:r>
            <a:r>
              <a:rPr lang="tr-TR" sz="3200" dirty="0"/>
              <a:t>, </a:t>
            </a:r>
            <a:r>
              <a:rPr lang="tr-TR" sz="3200" dirty="0" err="1"/>
              <a:t>Foucaoult</a:t>
            </a:r>
            <a:r>
              <a:rPr lang="tr-TR" sz="3200" dirty="0"/>
              <a:t> ve Lyon’un toplumların gözetlenmesi ile ilgili açıklamaları bu ünitede incelenecektir</a:t>
            </a:r>
            <a:r>
              <a:rPr lang="tr-TR" sz="3200" dirty="0" smtClean="0"/>
              <a:t>.</a:t>
            </a:r>
            <a:r>
              <a:rPr lang="tr-TR" sz="3200" dirty="0"/>
              <a:t> Modern </a:t>
            </a:r>
            <a:r>
              <a:rPr lang="tr-TR" sz="3200" dirty="0" smtClean="0"/>
              <a:t>toplumlarda değişme </a:t>
            </a:r>
            <a:r>
              <a:rPr lang="tr-TR" sz="3200" dirty="0"/>
              <a:t>ve </a:t>
            </a:r>
            <a:r>
              <a:rPr lang="tr-TR" sz="3200" dirty="0" smtClean="0"/>
              <a:t>gözetleme Kavramı, </a:t>
            </a:r>
            <a:r>
              <a:rPr lang="tr-TR" sz="3200" dirty="0"/>
              <a:t>i</a:t>
            </a:r>
            <a:r>
              <a:rPr lang="tr-TR" sz="3200" dirty="0" smtClean="0"/>
              <a:t>lgili yaklaşımlar</a:t>
            </a:r>
            <a:r>
              <a:rPr lang="tr-TR" sz="3200" dirty="0"/>
              <a:t> </a:t>
            </a:r>
            <a:r>
              <a:rPr lang="tr-TR" sz="3200" dirty="0" smtClean="0"/>
              <a:t>ve kişilerin özel yaşamını nasıl etkilediği konuları ele alınacaktır. </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345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‘’Gözetlenen Toplum</a:t>
            </a:r>
            <a:r>
              <a:rPr lang="tr-TR" dirty="0" smtClean="0">
                <a:latin typeface="Arial" panose="020B0604020202020204" pitchFamily="34" charset="0"/>
                <a:cs typeface="Arial" panose="020B0604020202020204" pitchFamily="34" charset="0"/>
              </a:rPr>
              <a:t>’</a:t>
            </a:r>
            <a:endParaRPr lang="tr-TR" dirty="0"/>
          </a:p>
        </p:txBody>
      </p:sp>
      <p:sp>
        <p:nvSpPr>
          <p:cNvPr id="3" name="İçerik Yer Tutucusu 2"/>
          <p:cNvSpPr>
            <a:spLocks noGrp="1"/>
          </p:cNvSpPr>
          <p:nvPr>
            <p:ph idx="1"/>
          </p:nvPr>
        </p:nvSpPr>
        <p:spPr/>
        <p:txBody>
          <a:bodyPr>
            <a:normAutofit lnSpcReduction="10000"/>
          </a:bodyPr>
          <a:lstStyle/>
          <a:p>
            <a:r>
              <a:rPr lang="tr-TR" dirty="0"/>
              <a:t>Günümüz toplumlarındaki değişme ancak tüm toplumları etkileyen iletişim ve bilgi teknolojilerinin rolü, etkisi ve aynı zamanda özel hayatı nasıl etkilediğinin anlaşılması ile mümkün olabilecektir. Bilgisayarlar, e-posta, kredi kartları, ATM makineleri, uydular, alışveriş merkezlerinde, yollarda ve birçok yerde bulunan kameralar, kimlik numaraları insanların özel yaşamını büyük ölçüde </a:t>
            </a:r>
            <a:r>
              <a:rPr lang="tr-TR" dirty="0" smtClean="0"/>
              <a:t>etkilemektedir.</a:t>
            </a:r>
          </a:p>
          <a:p>
            <a:r>
              <a:rPr lang="tr-TR" dirty="0" smtClean="0"/>
              <a:t>Bazı </a:t>
            </a:r>
            <a:r>
              <a:rPr lang="tr-TR" dirty="0"/>
              <a:t>sosyologlar, bu değişmeleri dikkate alarak “gözetlenen toplumda” yaşadığımızı belirtmektedirler. </a:t>
            </a:r>
            <a:endParaRPr lang="tr-TR" dirty="0" smtClean="0"/>
          </a:p>
          <a:p>
            <a:r>
              <a:rPr lang="tr-TR" dirty="0" smtClean="0"/>
              <a:t>Bu </a:t>
            </a:r>
            <a:r>
              <a:rPr lang="tr-TR" dirty="0"/>
              <a:t>birtakım soruları da beraberinde getirmektedir: Bu yapı gündelik yaşamımızı nasıl </a:t>
            </a:r>
            <a:r>
              <a:rPr lang="tr-TR" dirty="0" err="1" smtClean="0"/>
              <a:t>değiştirmektedirBu</a:t>
            </a:r>
            <a:r>
              <a:rPr lang="tr-TR" dirty="0" smtClean="0"/>
              <a:t> </a:t>
            </a:r>
            <a:r>
              <a:rPr lang="tr-TR" dirty="0"/>
              <a:t>durum kişisel hak, özgürlükleri ve özel yaşamı nasıl etkilemektedir?</a:t>
            </a:r>
          </a:p>
        </p:txBody>
      </p:sp>
    </p:spTree>
    <p:extLst>
      <p:ext uri="{BB962C8B-B14F-4D97-AF65-F5344CB8AC3E}">
        <p14:creationId xmlns:p14="http://schemas.microsoft.com/office/powerpoint/2010/main" val="108830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‘’Gözetlenen Toplum</a:t>
            </a:r>
            <a:r>
              <a:rPr lang="tr-TR" dirty="0" smtClean="0">
                <a:latin typeface="Arial" panose="020B0604020202020204" pitchFamily="34" charset="0"/>
                <a:cs typeface="Arial" panose="020B0604020202020204" pitchFamily="34" charset="0"/>
              </a:rPr>
              <a:t>’: G. </a:t>
            </a:r>
            <a:r>
              <a:rPr lang="tr-TR" dirty="0" err="1" smtClean="0">
                <a:latin typeface="Arial" panose="020B0604020202020204" pitchFamily="34" charset="0"/>
                <a:cs typeface="Arial" panose="020B0604020202020204" pitchFamily="34" charset="0"/>
              </a:rPr>
              <a:t>Orwell</a:t>
            </a:r>
            <a:r>
              <a:rPr lang="tr-TR" dirty="0" smtClean="0">
                <a:latin typeface="Arial" panose="020B0604020202020204" pitchFamily="34" charset="0"/>
                <a:cs typeface="Arial" panose="020B0604020202020204" pitchFamily="34" charset="0"/>
              </a:rPr>
              <a:t> </a:t>
            </a:r>
            <a:endParaRPr lang="tr-TR" dirty="0"/>
          </a:p>
        </p:txBody>
      </p:sp>
      <p:sp>
        <p:nvSpPr>
          <p:cNvPr id="3" name="İçerik Yer Tutucusu 2"/>
          <p:cNvSpPr>
            <a:spLocks noGrp="1"/>
          </p:cNvSpPr>
          <p:nvPr>
            <p:ph idx="1"/>
          </p:nvPr>
        </p:nvSpPr>
        <p:spPr/>
        <p:txBody>
          <a:bodyPr>
            <a:normAutofit fontScale="92500" lnSpcReduction="20000"/>
          </a:bodyPr>
          <a:lstStyle/>
          <a:p>
            <a:r>
              <a:rPr lang="tr-TR" sz="3200" dirty="0" smtClean="0"/>
              <a:t>George </a:t>
            </a:r>
            <a:r>
              <a:rPr lang="tr-TR" sz="3200" dirty="0" err="1"/>
              <a:t>Orwell'in</a:t>
            </a:r>
            <a:r>
              <a:rPr lang="tr-TR" sz="3200" dirty="0"/>
              <a:t> “Bin Dokuz Yüz Seksen Dört</a:t>
            </a:r>
            <a:r>
              <a:rPr lang="tr-TR" sz="3200" dirty="0" smtClean="0"/>
              <a:t>” adlı kitabında </a:t>
            </a:r>
            <a:r>
              <a:rPr lang="tr-TR" sz="3200" dirty="0"/>
              <a:t>'Büyük Birader' tarafından sürekli olarak toplumun gözetlendiğini ve </a:t>
            </a:r>
            <a:r>
              <a:rPr lang="tr-TR" sz="3200" dirty="0" smtClean="0"/>
              <a:t>buradaki rejimin </a:t>
            </a:r>
            <a:r>
              <a:rPr lang="tr-TR" sz="3200" dirty="0"/>
              <a:t>nasıl olduğunu açıklamaya çalışmaktadır. </a:t>
            </a:r>
            <a:endParaRPr lang="tr-TR" sz="3200" dirty="0" smtClean="0"/>
          </a:p>
          <a:p>
            <a:r>
              <a:rPr lang="tr-TR" sz="3200" dirty="0" err="1" smtClean="0"/>
              <a:t>Orwell’ın</a:t>
            </a:r>
            <a:r>
              <a:rPr lang="tr-TR" sz="3200" dirty="0" smtClean="0"/>
              <a:t> </a:t>
            </a:r>
            <a:r>
              <a:rPr lang="tr-TR" sz="3200" dirty="0"/>
              <a:t>“Bin Dokuz Yüz Seksen Dört” adlı eseri, Okyanusya adlı bir yerde geçer. Bu eserde devletin ön planda olduğu ve bireyselliğin yok edildiği bir toplum modeli sunulmaktadır. Bu toplum modelinde devlet yaşamın her noktasına nüfuz etmiştir. Büyük Birader’in kontrol ettiği bu toplumda devlet insanların düşüncelerini istediği gibi </a:t>
            </a:r>
            <a:r>
              <a:rPr lang="tr-TR" sz="3200" dirty="0" smtClean="0"/>
              <a:t>şekillendirebilmektedir.</a:t>
            </a:r>
          </a:p>
          <a:p>
            <a:r>
              <a:rPr lang="tr-TR" sz="3200" dirty="0" smtClean="0"/>
              <a:t>Burada </a:t>
            </a:r>
            <a:r>
              <a:rPr lang="tr-TR" sz="3200" dirty="0"/>
              <a:t>vatandaşların gündelik hayatları en küçük ayrıntılarına kadar gözlenmektedir </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47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a:t>
            </a:r>
            <a:r>
              <a:rPr lang="tr-TR" sz="4000" dirty="0">
                <a:latin typeface="Arial" panose="020B0604020202020204" pitchFamily="34" charset="0"/>
                <a:cs typeface="Arial" panose="020B0604020202020204" pitchFamily="34" charset="0"/>
              </a:rPr>
              <a:t>’Gözetlenen Toplum</a:t>
            </a:r>
            <a:r>
              <a:rPr lang="tr-TR" sz="4000" dirty="0" smtClean="0">
                <a:latin typeface="Arial" panose="020B0604020202020204" pitchFamily="34" charset="0"/>
                <a:cs typeface="Arial" panose="020B0604020202020204" pitchFamily="34" charset="0"/>
              </a:rPr>
              <a:t>’:  </a:t>
            </a:r>
            <a:r>
              <a:rPr lang="tr-TR" sz="4000" dirty="0">
                <a:latin typeface="Arial" panose="020B0604020202020204" pitchFamily="34" charset="0"/>
                <a:cs typeface="Arial" panose="020B0604020202020204" pitchFamily="34" charset="0"/>
              </a:rPr>
              <a:t>M. </a:t>
            </a:r>
            <a:r>
              <a:rPr lang="tr-TR" sz="4000" dirty="0" err="1" smtClean="0">
                <a:latin typeface="Arial" panose="020B0604020202020204" pitchFamily="34" charset="0"/>
                <a:cs typeface="Arial" panose="020B0604020202020204" pitchFamily="34" charset="0"/>
              </a:rPr>
              <a:t>Foucault</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812746"/>
            <a:ext cx="10515600" cy="4351338"/>
          </a:xfrm>
        </p:spPr>
        <p:txBody>
          <a:bodyPr>
            <a:noAutofit/>
          </a:bodyPr>
          <a:lstStyle/>
          <a:p>
            <a:r>
              <a:rPr lang="tr-TR" sz="2600" dirty="0" err="1" smtClean="0">
                <a:latin typeface="Arial" panose="020B0604020202020204" pitchFamily="34" charset="0"/>
                <a:cs typeface="Arial" panose="020B0604020202020204" pitchFamily="34" charset="0"/>
              </a:rPr>
              <a:t>Foucault</a:t>
            </a:r>
            <a:r>
              <a:rPr lang="tr-TR" sz="2600" dirty="0" smtClean="0">
                <a:latin typeface="Arial" panose="020B0604020202020204" pitchFamily="34" charset="0"/>
                <a:cs typeface="Arial" panose="020B0604020202020204" pitchFamily="34" charset="0"/>
              </a:rPr>
              <a:t>, filozof ve sosyal reformcu olan J. Bentham’ın 1787’de tasarladığı her türlü sapmanın yakalanması için kullanılacak gözetim mekanizmalarının dairesel bir yapıda inşa edilmiş ve ortasında bir gözetleme kulesi çevresinde mahkûmların hücrelerinin bulunduğu hapishane projesini örnek olarak verir (Sarup,2004). </a:t>
            </a:r>
            <a:r>
              <a:rPr lang="tr-TR" sz="2600" dirty="0" err="1" smtClean="0">
                <a:latin typeface="Arial" panose="020B0604020202020204" pitchFamily="34" charset="0"/>
                <a:cs typeface="Arial" panose="020B0604020202020204" pitchFamily="34" charset="0"/>
              </a:rPr>
              <a:t>Panoptikon</a:t>
            </a:r>
            <a:r>
              <a:rPr lang="tr-TR" sz="2600" dirty="0" smtClean="0">
                <a:latin typeface="Arial" panose="020B0604020202020204" pitchFamily="34" charset="0"/>
                <a:cs typeface="Arial" panose="020B0604020202020204" pitchFamily="34" charset="0"/>
              </a:rPr>
              <a:t> olarak adlandırılan bu hapishanede her hücre merkezden görülebilecek şekildedir. Burada modern toplumlarda bireyleri mahkûmlar gibi denetleyen iktidar mekanizmasına veya kapitalizm ile bireylerin gözetlenmeleri arasındaki ilişkiye dikkat çekilmektedir.</a:t>
            </a:r>
            <a:r>
              <a:rPr lang="tr-TR" sz="2600" dirty="0" smtClean="0"/>
              <a:t> Bir bakıma </a:t>
            </a:r>
            <a:r>
              <a:rPr lang="tr-TR" sz="2600" dirty="0" err="1" smtClean="0"/>
              <a:t>Panoptikon</a:t>
            </a:r>
            <a:r>
              <a:rPr lang="tr-TR" sz="2600" dirty="0" smtClean="0"/>
              <a:t> herkesin ona yakalandığı ama hiç kimsenin tam olarak bilmediği bir makinedir (</a:t>
            </a:r>
            <a:r>
              <a:rPr lang="tr-TR" sz="2600" dirty="0" err="1" smtClean="0"/>
              <a:t>Downing</a:t>
            </a:r>
            <a:r>
              <a:rPr lang="tr-TR" sz="2600" dirty="0" smtClean="0"/>
              <a:t>, 2008). </a:t>
            </a:r>
            <a:r>
              <a:rPr lang="tr-TR" sz="2600" dirty="0" smtClean="0">
                <a:latin typeface="Arial" panose="020B0604020202020204" pitchFamily="34" charset="0"/>
                <a:cs typeface="Arial" panose="020B0604020202020204" pitchFamily="34" charset="0"/>
              </a:rPr>
              <a:t> </a:t>
            </a:r>
            <a:endParaRPr lang="tr-TR"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556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‘’Gözetlenen Toplum</a:t>
            </a:r>
            <a:r>
              <a:rPr lang="tr-TR" dirty="0" smtClean="0">
                <a:latin typeface="Arial" panose="020B0604020202020204" pitchFamily="34" charset="0"/>
                <a:cs typeface="Arial" panose="020B0604020202020204" pitchFamily="34" charset="0"/>
              </a:rPr>
              <a:t>’: Lyon </a:t>
            </a:r>
            <a:endParaRPr lang="tr-TR" dirty="0"/>
          </a:p>
        </p:txBody>
      </p:sp>
      <p:sp>
        <p:nvSpPr>
          <p:cNvPr id="3" name="İçerik Yer Tutucusu 2"/>
          <p:cNvSpPr>
            <a:spLocks noGrp="1"/>
          </p:cNvSpPr>
          <p:nvPr>
            <p:ph idx="1"/>
          </p:nvPr>
        </p:nvSpPr>
        <p:spPr/>
        <p:txBody>
          <a:bodyPr>
            <a:normAutofit/>
          </a:bodyPr>
          <a:lstStyle/>
          <a:p>
            <a:r>
              <a:rPr lang="tr-TR" dirty="0"/>
              <a:t>Bu konu ile ilgili düşünceler “Gözetlenen Toplum” adlı kitapta Lyon tarafından tartışılmaktadır. </a:t>
            </a:r>
            <a:endParaRPr lang="tr-TR" dirty="0" smtClean="0"/>
          </a:p>
          <a:p>
            <a:r>
              <a:rPr lang="tr-TR" dirty="0" smtClean="0"/>
              <a:t>Lyon’a </a:t>
            </a:r>
            <a:r>
              <a:rPr lang="tr-TR" dirty="0"/>
              <a:t>göre, günümüzde gözetleme toplumun temel etkenlerden biri olarak ortaya çıktığı için sosyolojik olarak incelenmelidir. Günümüz toplumları ’</a:t>
            </a:r>
            <a:r>
              <a:rPr lang="tr-TR" dirty="0" err="1"/>
              <a:t>postmodern</a:t>
            </a:r>
            <a:r>
              <a:rPr lang="tr-TR" dirty="0"/>
              <a:t>’, ‘bilgi toplumu’, ‘post-</a:t>
            </a:r>
            <a:r>
              <a:rPr lang="tr-TR" dirty="0" err="1"/>
              <a:t>endüstiyel</a:t>
            </a:r>
            <a:r>
              <a:rPr lang="tr-TR" dirty="0"/>
              <a:t>’ gibi terimler ile tanımlanırken günümüz toplumlarındaki temel değişmelere dikkat çekilmektedir (Lyon, 2006). </a:t>
            </a:r>
            <a:endParaRPr lang="tr-TR" dirty="0" smtClean="0"/>
          </a:p>
          <a:p>
            <a:r>
              <a:rPr lang="tr-TR" dirty="0" smtClean="0"/>
              <a:t>Gözetlenen </a:t>
            </a:r>
            <a:r>
              <a:rPr lang="tr-TR" dirty="0"/>
              <a:t>toplum kavramı da bu değişmeleri ve onlara etki eden temel toplumsal süreçleri </a:t>
            </a:r>
            <a:r>
              <a:rPr lang="tr-TR" dirty="0" smtClean="0"/>
              <a:t>açıklamaya </a:t>
            </a:r>
            <a:r>
              <a:rPr lang="tr-TR" dirty="0"/>
              <a:t>çalışan çabaların sonuçlarından biri olarak değerlendirilebilir. </a:t>
            </a:r>
            <a:r>
              <a:rPr lang="tr-TR" dirty="0" smtClean="0"/>
              <a:t> </a:t>
            </a:r>
            <a:endParaRPr lang="tr-TR" dirty="0"/>
          </a:p>
        </p:txBody>
      </p:sp>
    </p:spTree>
    <p:extLst>
      <p:ext uri="{BB962C8B-B14F-4D97-AF65-F5344CB8AC3E}">
        <p14:creationId xmlns:p14="http://schemas.microsoft.com/office/powerpoint/2010/main" val="558125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‘’Gözetlenen Toplum</a:t>
            </a:r>
            <a:r>
              <a:rPr lang="tr-TR" dirty="0" smtClean="0">
                <a:latin typeface="Arial" panose="020B0604020202020204" pitchFamily="34" charset="0"/>
                <a:cs typeface="Arial" panose="020B0604020202020204" pitchFamily="34" charset="0"/>
              </a:rPr>
              <a:t>’’: Lyon </a:t>
            </a:r>
            <a:endParaRPr lang="tr-TR" dirty="0"/>
          </a:p>
        </p:txBody>
      </p:sp>
      <p:sp>
        <p:nvSpPr>
          <p:cNvPr id="3" name="İçerik Yer Tutucusu 2"/>
          <p:cNvSpPr>
            <a:spLocks noGrp="1"/>
          </p:cNvSpPr>
          <p:nvPr>
            <p:ph idx="1"/>
          </p:nvPr>
        </p:nvSpPr>
        <p:spPr/>
        <p:txBody>
          <a:bodyPr>
            <a:normAutofit/>
          </a:bodyPr>
          <a:lstStyle/>
          <a:p>
            <a:r>
              <a:rPr lang="tr-TR" sz="3000" dirty="0">
                <a:latin typeface="Arial" panose="020B0604020202020204" pitchFamily="34" charset="0"/>
                <a:cs typeface="Arial" panose="020B0604020202020204" pitchFamily="34" charset="0"/>
              </a:rPr>
              <a:t>Lyon (2006), </a:t>
            </a:r>
            <a:r>
              <a:rPr lang="tr-TR" sz="3000">
                <a:latin typeface="Arial" panose="020B0604020202020204" pitchFamily="34" charset="0"/>
                <a:cs typeface="Arial" panose="020B0604020202020204" pitchFamily="34" charset="0"/>
              </a:rPr>
              <a:t>her </a:t>
            </a:r>
            <a:r>
              <a:rPr lang="tr-TR" sz="3000" smtClean="0">
                <a:latin typeface="Arial" panose="020B0604020202020204" pitchFamily="34" charset="0"/>
                <a:cs typeface="Arial" panose="020B0604020202020204" pitchFamily="34" charset="0"/>
              </a:rPr>
              <a:t>dönemde </a:t>
            </a:r>
            <a:r>
              <a:rPr lang="tr-TR" sz="3000" dirty="0">
                <a:latin typeface="Arial" panose="020B0604020202020204" pitchFamily="34" charset="0"/>
                <a:cs typeface="Arial" panose="020B0604020202020204" pitchFamily="34" charset="0"/>
              </a:rPr>
              <a:t>insanların birbirlerini gözetlediklerini ancak günümüze kadar bu izlemenin düşük olduğunu ve sistematik olarak yapılmadığını belirtmektedir. Geçmişte gözetleme olsa bile yaşamı bu kadar etkilediğini söylemek mümkün değildir. Gözetlenen toplumları şu şekilde tanımlamaktadır: “yönetilme ve kontrol işlevleri için iletişim ve bilgilendirme teknolojilerine bağımlı bütün toplumlar gözetlenen toplumlardır” (Lyon, 2006:11). Bu gözetlemenin etkileri her geçen gün artan oranda gündelik yaşamı etkilemekte ve hissedilmektedir. </a:t>
            </a:r>
          </a:p>
        </p:txBody>
      </p:sp>
    </p:spTree>
    <p:extLst>
      <p:ext uri="{BB962C8B-B14F-4D97-AF65-F5344CB8AC3E}">
        <p14:creationId xmlns:p14="http://schemas.microsoft.com/office/powerpoint/2010/main" val="196025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‘’Gözetlenen Toplum’’: Lyon </a:t>
            </a:r>
            <a:endParaRPr lang="tr-TR" dirty="0"/>
          </a:p>
        </p:txBody>
      </p:sp>
      <p:sp>
        <p:nvSpPr>
          <p:cNvPr id="3" name="İçerik Yer Tutucusu 2"/>
          <p:cNvSpPr>
            <a:spLocks noGrp="1"/>
          </p:cNvSpPr>
          <p:nvPr>
            <p:ph idx="1"/>
          </p:nvPr>
        </p:nvSpPr>
        <p:spPr/>
        <p:txBody>
          <a:bodyPr>
            <a:normAutofit/>
          </a:bodyPr>
          <a:lstStyle/>
          <a:p>
            <a:r>
              <a:rPr lang="tr-TR" dirty="0"/>
              <a:t>Lyon’a göre gözetleme ancak gelişmiş iletişim ve bilgi teknolojileri ile mümkün olabilmektedir. “21. yüzyılın gözetlenen toplumları, karmaşık bir iletişim ve bilgi teknolojisi iletişim ağına bağımlıdırlar. İletişim ağının kendisi görülemez, fakat video, uydu ve </a:t>
            </a:r>
            <a:r>
              <a:rPr lang="tr-TR" dirty="0" err="1"/>
              <a:t>biometrik</a:t>
            </a:r>
            <a:r>
              <a:rPr lang="tr-TR" dirty="0"/>
              <a:t> </a:t>
            </a:r>
            <a:r>
              <a:rPr lang="tr-TR" dirty="0" smtClean="0"/>
              <a:t>gözetleme </a:t>
            </a:r>
            <a:r>
              <a:rPr lang="tr-TR" dirty="0" err="1"/>
              <a:t>nin</a:t>
            </a:r>
            <a:r>
              <a:rPr lang="tr-TR" dirty="0"/>
              <a:t> dahil olduğu her çeşit izlemeyi destekler. Dolayısıyla, iletişim ağları, bilginin altyapısı olarak düşünülebilir” (Lyon, 2006: 59). </a:t>
            </a:r>
            <a:endParaRPr lang="tr-TR" dirty="0" smtClean="0"/>
          </a:p>
          <a:p>
            <a:r>
              <a:rPr lang="tr-TR" dirty="0"/>
              <a:t>Günümüzde insanların çoğu şehirlerde yaşamaktadır ve burada gözetleme doğal olarak kabul edilmiş durumdadır. Lyon, </a:t>
            </a:r>
            <a:r>
              <a:rPr lang="tr-TR" dirty="0" err="1"/>
              <a:t>SimCity</a:t>
            </a:r>
            <a:r>
              <a:rPr lang="tr-TR" dirty="0"/>
              <a:t> adlı bilgisayar oyununu gözetleme toplumunu tartışırken kullanıyor. Gözetleme sayesinde gerçek dünya bir </a:t>
            </a:r>
            <a:r>
              <a:rPr lang="tr-TR" dirty="0" err="1"/>
              <a:t>SimCity</a:t>
            </a:r>
            <a:r>
              <a:rPr lang="tr-TR" dirty="0"/>
              <a:t> haline gelmektedir</a:t>
            </a:r>
            <a:r>
              <a:rPr lang="tr-TR"/>
              <a:t>. </a:t>
            </a:r>
            <a:endParaRPr lang="tr-TR" dirty="0"/>
          </a:p>
        </p:txBody>
      </p:sp>
    </p:spTree>
    <p:extLst>
      <p:ext uri="{BB962C8B-B14F-4D97-AF65-F5344CB8AC3E}">
        <p14:creationId xmlns:p14="http://schemas.microsoft.com/office/powerpoint/2010/main" val="29958868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633</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Değişme ve Teknoloji </vt:lpstr>
      <vt:lpstr>‘’Gözetlenen Toplum’’</vt:lpstr>
      <vt:lpstr>‘’Gözetlenen Toplum’</vt:lpstr>
      <vt:lpstr>‘’Gözetlenen Toplum’: G. Orwell </vt:lpstr>
      <vt:lpstr>‘’Gözetlenen Toplum’:  M. Foucault </vt:lpstr>
      <vt:lpstr>‘’Gözetlenen Toplum’: Lyon </vt:lpstr>
      <vt:lpstr>‘’Gözetlenen Toplum’’: Lyon </vt:lpstr>
      <vt:lpstr>‘’Gözetlenen Toplum’’: Lyon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8</cp:revision>
  <dcterms:created xsi:type="dcterms:W3CDTF">2018-09-16T11:58:46Z</dcterms:created>
  <dcterms:modified xsi:type="dcterms:W3CDTF">2018-09-16T16:13:56Z</dcterms:modified>
</cp:coreProperties>
</file>