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 id="265" r:id="rId7"/>
    <p:sldId id="257" r:id="rId8"/>
    <p:sldId id="258" r:id="rId9"/>
    <p:sldId id="259" r:id="rId10"/>
    <p:sldId id="26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a:t>
            </a:r>
            <a:r>
              <a:rPr lang="tr-TR" sz="3000" dirty="0" smtClean="0"/>
              <a:t>Sosyal hizmetin yetki kaynakları ve meslek olma özelliği</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a:t>Duyan V. (2010). Sosyal Hizmet: Temelleri, Yaklaşımları, Müdahale Yöntemleri. Sosyal Hizmet Uzmanları Derneği Yayın No: 16. Ankara.</a:t>
            </a:r>
          </a:p>
          <a:p>
            <a:r>
              <a:rPr lang="tr-TR" dirty="0"/>
              <a:t>Turan N. (2009). Sosyal Kişisel Çalışma: Birey ve Aileler İçin Sosyal Hizmet. (Ed. V. Duyan) Ankara: Aydınlar Matbaacılık</a:t>
            </a:r>
            <a:r>
              <a:rPr lang="tr-TR" dirty="0" smtClean="0"/>
              <a:t>.</a:t>
            </a:r>
            <a:endParaRPr lang="tr-TR" dirty="0"/>
          </a:p>
        </p:txBody>
      </p:sp>
    </p:spTree>
    <p:extLst>
      <p:ext uri="{BB962C8B-B14F-4D97-AF65-F5344CB8AC3E}">
        <p14:creationId xmlns:p14="http://schemas.microsoft.com/office/powerpoint/2010/main" val="1607897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Hem bir sanat hem de bir bilim olarak tanımlanan sosyal hizmet, insanların yaşam kalitesini geliştirmeye yardım eden mesleklerden biridir. Toplumda meydana gelen değişikliklerin yanı sıra sosyal refah politikalarında ve ideolojilerinde meydana gelen değişiklikler, sosyal hizmeti etkilemiştir. </a:t>
            </a:r>
          </a:p>
        </p:txBody>
      </p:sp>
    </p:spTree>
    <p:extLst>
      <p:ext uri="{BB962C8B-B14F-4D97-AF65-F5344CB8AC3E}">
        <p14:creationId xmlns:p14="http://schemas.microsoft.com/office/powerpoint/2010/main" val="293463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 müracaatçılara hizmet verirken öncelikle refah devleti ile özdeş olan politika, uygulama ve toplumsal tutumlardan etkilenmiştir. Bunun sonucunda sosyal hizmet sosyal-demokratik korumacılığı benimsemiş ve bireylerin iyilik durumu ve refahı üzerinde odaklanmıştır. </a:t>
            </a:r>
          </a:p>
        </p:txBody>
      </p:sp>
    </p:spTree>
    <p:extLst>
      <p:ext uri="{BB962C8B-B14F-4D97-AF65-F5344CB8AC3E}">
        <p14:creationId xmlns:p14="http://schemas.microsoft.com/office/powerpoint/2010/main" val="56474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Ayrıca, sosyal hizmet; mesleğin odağını ve uzmanlığını vurgulayan bir ideolojiyle hizmet vermiştir. Sosyal hizmet; birey, aile, grup, örgüt ya da toplum düzeyinde müracaatçıların güçleri üzerinde de durur. </a:t>
            </a:r>
          </a:p>
        </p:txBody>
      </p:sp>
    </p:spTree>
    <p:extLst>
      <p:ext uri="{BB962C8B-B14F-4D97-AF65-F5344CB8AC3E}">
        <p14:creationId xmlns:p14="http://schemas.microsoft.com/office/powerpoint/2010/main" val="4015914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Sosyal hizmet; yönetimsel ve ekonomik konular nedeniyle, yönetimsel yaklaşımların yanı sıra hizmetleri sunanlar ve hizmetlerden yararlananlar arasındaki eşitliği vurgulayan katılımcı yaklaşımlardan da etkilenmiştir.</a:t>
            </a:r>
          </a:p>
          <a:p>
            <a:endParaRPr lang="tr-TR" dirty="0"/>
          </a:p>
        </p:txBody>
      </p:sp>
    </p:spTree>
    <p:extLst>
      <p:ext uri="{BB962C8B-B14F-4D97-AF65-F5344CB8AC3E}">
        <p14:creationId xmlns:p14="http://schemas.microsoft.com/office/powerpoint/2010/main" val="2780468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Toplumsal yaşamda, sosyal refah </a:t>
            </a:r>
            <a:r>
              <a:rPr lang="tr-TR" dirty="0" err="1"/>
              <a:t>politiklarında</a:t>
            </a:r>
            <a:r>
              <a:rPr lang="tr-TR" dirty="0"/>
              <a:t> ve ideolojilerinde meydana gelen değişmelerin yanı sıra örgütsel ve yönetimsel yapılardaki değişmeler de sosyal hizmet uzmanlarının rol ve işlevlerini etkilemiştir. Yerel yönetimlerin yeniden düzenlenmesi ve müracaatçılara verilen bazı hizmetlerin yerel yönetimlerce üstlenilmesi sosyal hizmet uygulamalarını etkileyen değişiklikler arasındadır. </a:t>
            </a:r>
          </a:p>
        </p:txBody>
      </p:sp>
    </p:spTree>
    <p:extLst>
      <p:ext uri="{BB962C8B-B14F-4D97-AF65-F5344CB8AC3E}">
        <p14:creationId xmlns:p14="http://schemas.microsoft.com/office/powerpoint/2010/main" val="1853094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Sosyal Hizmet Uygulaması</a:t>
            </a:r>
            <a:br>
              <a:rPr lang="tr-TR" dirty="0" smtClean="0"/>
            </a:br>
            <a:r>
              <a:rPr lang="tr-TR" dirty="0" smtClean="0"/>
              <a:t>Genelci Yaklaşım</a:t>
            </a:r>
            <a:endParaRPr lang="tr-TR" dirty="0"/>
          </a:p>
        </p:txBody>
      </p:sp>
      <p:sp>
        <p:nvSpPr>
          <p:cNvPr id="3" name="2 İçerik Yer Tutucusu"/>
          <p:cNvSpPr>
            <a:spLocks noGrp="1"/>
          </p:cNvSpPr>
          <p:nvPr>
            <p:ph sz="quarter" idx="1"/>
          </p:nvPr>
        </p:nvSpPr>
        <p:spPr>
          <a:xfrm>
            <a:off x="457200" y="1556792"/>
            <a:ext cx="8229600" cy="4600168"/>
          </a:xfrm>
        </p:spPr>
        <p:txBody>
          <a:bodyPr/>
          <a:lstStyle/>
          <a:p>
            <a:pPr algn="ctr">
              <a:lnSpc>
                <a:spcPct val="90000"/>
              </a:lnSpc>
              <a:buNone/>
              <a:defRPr/>
            </a:pPr>
            <a:r>
              <a:rPr lang="tr-TR" dirty="0" smtClean="0"/>
              <a:t>Çoklu Düzeyde Müdahale</a:t>
            </a:r>
          </a:p>
          <a:p>
            <a:pPr algn="ctr">
              <a:lnSpc>
                <a:spcPct val="90000"/>
              </a:lnSpc>
              <a:buNone/>
              <a:defRPr/>
            </a:pPr>
            <a:r>
              <a:rPr lang="tr-TR" sz="2800" dirty="0" smtClean="0"/>
              <a:t>(Bireyler, Aileler, Gruplar, Organizasyonlar, Topluluk ve Toplumlar)</a:t>
            </a:r>
          </a:p>
          <a:p>
            <a:pPr algn="ctr">
              <a:lnSpc>
                <a:spcPct val="90000"/>
              </a:lnSpc>
              <a:defRPr/>
            </a:pPr>
            <a:endParaRPr lang="tr-TR" sz="2800" dirty="0" smtClean="0"/>
          </a:p>
          <a:p>
            <a:pPr algn="ctr">
              <a:lnSpc>
                <a:spcPct val="90000"/>
              </a:lnSpc>
              <a:buNone/>
              <a:defRPr/>
            </a:pPr>
            <a:r>
              <a:rPr lang="tr-TR" dirty="0" smtClean="0"/>
              <a:t>Farklı Kuramlardan Seçilen Bilgi Temeli</a:t>
            </a:r>
          </a:p>
          <a:p>
            <a:pPr algn="ctr">
              <a:lnSpc>
                <a:spcPct val="90000"/>
              </a:lnSpc>
              <a:buNone/>
              <a:defRPr/>
            </a:pPr>
            <a:r>
              <a:rPr lang="tr-TR" sz="2800" dirty="0" smtClean="0"/>
              <a:t>(Sistem Kuramı, Ekolojik Bakış Açısı)</a:t>
            </a:r>
          </a:p>
          <a:p>
            <a:pPr algn="ctr">
              <a:lnSpc>
                <a:spcPct val="90000"/>
              </a:lnSpc>
              <a:defRPr/>
            </a:pPr>
            <a:endParaRPr lang="tr-TR" sz="2800" dirty="0" smtClean="0"/>
          </a:p>
          <a:p>
            <a:pPr algn="ctr">
              <a:lnSpc>
                <a:spcPct val="90000"/>
              </a:lnSpc>
              <a:buNone/>
              <a:defRPr/>
            </a:pPr>
            <a:r>
              <a:rPr lang="tr-TR" dirty="0" smtClean="0"/>
              <a:t>Hem Bireysel Hem Toplumsal Sorunlar Üzerinde Odaklaşma</a:t>
            </a:r>
          </a:p>
          <a:p>
            <a:pPr algn="ctr">
              <a:lnSpc>
                <a:spcPct val="90000"/>
              </a:lnSpc>
              <a:buNone/>
              <a:defRPr/>
            </a:pPr>
            <a:r>
              <a:rPr lang="tr-TR" sz="2800" dirty="0" smtClean="0"/>
              <a:t>(Yoksul Bir Kişi – Yoksulluk)</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Genelci Yaklaşım</a:t>
            </a:r>
            <a:endParaRPr lang="tr-TR" dirty="0"/>
          </a:p>
        </p:txBody>
      </p:sp>
      <p:sp>
        <p:nvSpPr>
          <p:cNvPr id="3" name="2 İçerik Yer Tutucusu"/>
          <p:cNvSpPr>
            <a:spLocks noGrp="1"/>
          </p:cNvSpPr>
          <p:nvPr>
            <p:ph sz="quarter" idx="1"/>
          </p:nvPr>
        </p:nvSpPr>
        <p:spPr>
          <a:xfrm>
            <a:off x="457200" y="1844824"/>
            <a:ext cx="8229600" cy="4312136"/>
          </a:xfrm>
        </p:spPr>
        <p:txBody>
          <a:bodyPr/>
          <a:lstStyle/>
          <a:p>
            <a:pPr algn="ctr">
              <a:buNone/>
              <a:defRPr/>
            </a:pPr>
            <a:r>
              <a:rPr lang="tr-TR" dirty="0" smtClean="0"/>
              <a:t>Mikro, </a:t>
            </a:r>
            <a:r>
              <a:rPr lang="tr-TR" dirty="0" err="1" smtClean="0"/>
              <a:t>Mezzo</a:t>
            </a:r>
            <a:r>
              <a:rPr lang="tr-TR" dirty="0" smtClean="0"/>
              <a:t> ve Makro Uygulama Arasında Bütünleştirici Bir Bağlantı Vardır</a:t>
            </a:r>
          </a:p>
          <a:p>
            <a:pPr algn="ctr">
              <a:defRPr/>
            </a:pPr>
            <a:endParaRPr lang="tr-TR" dirty="0" smtClean="0"/>
          </a:p>
          <a:p>
            <a:pPr algn="ctr">
              <a:buNone/>
              <a:defRPr/>
            </a:pPr>
            <a:r>
              <a:rPr lang="tr-TR" dirty="0" smtClean="0"/>
              <a:t>Genelci Sosyal Hizmet Uygulaması Becerileri Mikro’dan </a:t>
            </a:r>
            <a:r>
              <a:rPr lang="tr-TR" dirty="0" err="1" smtClean="0"/>
              <a:t>Mezzo’ya</a:t>
            </a:r>
            <a:r>
              <a:rPr lang="tr-TR" dirty="0" smtClean="0"/>
              <a:t> ve </a:t>
            </a:r>
            <a:r>
              <a:rPr lang="tr-TR" dirty="0" err="1" smtClean="0"/>
              <a:t>Makro’ya</a:t>
            </a:r>
            <a:r>
              <a:rPr lang="tr-TR" dirty="0" smtClean="0"/>
              <a:t> Doğru </a:t>
            </a:r>
            <a:r>
              <a:rPr lang="tr-TR" dirty="0" err="1" smtClean="0"/>
              <a:t>Binişikli</a:t>
            </a:r>
            <a:r>
              <a:rPr lang="tr-TR" dirty="0" smtClean="0"/>
              <a:t> Bir Gelişim İzleyerek İnşa Edilir</a:t>
            </a:r>
            <a:endParaRPr lang="tr-TR" sz="1800" dirty="0" smtClean="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17"/>
          <p:cNvSpPr>
            <a:spLocks noChangeArrowheads="1"/>
          </p:cNvSpPr>
          <p:nvPr/>
        </p:nvSpPr>
        <p:spPr bwMode="auto">
          <a:xfrm>
            <a:off x="3132138" y="4868863"/>
            <a:ext cx="2087562" cy="1989137"/>
          </a:xfrm>
          <a:prstGeom prst="ellipse">
            <a:avLst/>
          </a:prstGeom>
          <a:solidFill>
            <a:schemeClr val="accent1"/>
          </a:solidFill>
          <a:ln w="9525">
            <a:solidFill>
              <a:schemeClr val="tx1"/>
            </a:solidFill>
            <a:round/>
            <a:headEnd/>
            <a:tailEnd/>
          </a:ln>
        </p:spPr>
        <p:txBody>
          <a:bodyPr wrap="none" anchor="ctr"/>
          <a:lstStyle/>
          <a:p>
            <a:pPr eaLnBrk="1" hangingPunct="1"/>
            <a:endParaRPr lang="tr-TR" altLang="tr-TR"/>
          </a:p>
        </p:txBody>
      </p:sp>
      <p:sp>
        <p:nvSpPr>
          <p:cNvPr id="5" name="Text Box 6"/>
          <p:cNvSpPr txBox="1">
            <a:spLocks noChangeArrowheads="1"/>
          </p:cNvSpPr>
          <p:nvPr/>
        </p:nvSpPr>
        <p:spPr bwMode="auto">
          <a:xfrm>
            <a:off x="2484438" y="260350"/>
            <a:ext cx="4248150" cy="2027238"/>
          </a:xfrm>
          <a:prstGeom prst="rect">
            <a:avLst/>
          </a:prstGeom>
          <a:noFill/>
          <a:ln w="9525">
            <a:solidFill>
              <a:schemeClr val="tx1"/>
            </a:solidFill>
            <a:miter lim="800000"/>
            <a:headEnd/>
            <a:tailEnd/>
          </a:ln>
        </p:spPr>
        <p:txBody>
          <a:bodyPr>
            <a:spAutoFit/>
          </a:bodyPr>
          <a:lstStyle/>
          <a:p>
            <a:pPr marL="342900" indent="-342900" algn="ctr" eaLnBrk="1" hangingPunct="1">
              <a:spcBef>
                <a:spcPct val="50000"/>
              </a:spcBef>
            </a:pPr>
            <a:r>
              <a:rPr lang="tr-TR" altLang="tr-TR"/>
              <a:t>Örgütsel Yapı</a:t>
            </a:r>
          </a:p>
          <a:p>
            <a:pPr marL="342900" indent="-342900" algn="ctr" eaLnBrk="1" hangingPunct="1">
              <a:spcBef>
                <a:spcPct val="50000"/>
              </a:spcBef>
            </a:pPr>
            <a:r>
              <a:rPr lang="tr-TR" altLang="tr-TR"/>
              <a:t>Süpervizyon                SHU</a:t>
            </a:r>
          </a:p>
          <a:p>
            <a:pPr marL="342900" indent="-342900" algn="ctr" eaLnBrk="1" hangingPunct="1">
              <a:spcBef>
                <a:spcPct val="50000"/>
              </a:spcBef>
            </a:pPr>
            <a:r>
              <a:rPr lang="tr-TR" altLang="tr-TR"/>
              <a:t>                                 1. Bilgi </a:t>
            </a:r>
          </a:p>
          <a:p>
            <a:pPr marL="342900" indent="-342900" algn="ctr" eaLnBrk="1" hangingPunct="1">
              <a:spcBef>
                <a:spcPct val="50000"/>
              </a:spcBef>
            </a:pPr>
            <a:r>
              <a:rPr lang="tr-TR" altLang="tr-TR"/>
              <a:t>                                    2. Değer</a:t>
            </a:r>
          </a:p>
          <a:p>
            <a:pPr marL="342900" indent="-342900" algn="ctr" eaLnBrk="1" hangingPunct="1">
              <a:spcBef>
                <a:spcPct val="50000"/>
              </a:spcBef>
            </a:pPr>
            <a:r>
              <a:rPr lang="tr-TR" altLang="tr-TR"/>
              <a:t>                                        3. Beceriler</a:t>
            </a:r>
          </a:p>
        </p:txBody>
      </p:sp>
      <p:sp>
        <p:nvSpPr>
          <p:cNvPr id="6" name="Line 7"/>
          <p:cNvSpPr>
            <a:spLocks noChangeShapeType="1"/>
          </p:cNvSpPr>
          <p:nvPr/>
        </p:nvSpPr>
        <p:spPr bwMode="auto">
          <a:xfrm>
            <a:off x="4643438" y="908050"/>
            <a:ext cx="503237" cy="0"/>
          </a:xfrm>
          <a:prstGeom prst="line">
            <a:avLst/>
          </a:prstGeom>
          <a:noFill/>
          <a:ln w="9525">
            <a:solidFill>
              <a:schemeClr val="tx1"/>
            </a:solidFill>
            <a:round/>
            <a:headEnd type="triangle" w="med" len="med"/>
            <a:tailEnd type="triangle" w="med" len="med"/>
          </a:ln>
        </p:spPr>
        <p:txBody>
          <a:bodyPr/>
          <a:lstStyle/>
          <a:p>
            <a:endParaRPr lang="tr-TR"/>
          </a:p>
        </p:txBody>
      </p:sp>
      <p:sp>
        <p:nvSpPr>
          <p:cNvPr id="7" name="Text Box 8"/>
          <p:cNvSpPr txBox="1">
            <a:spLocks noChangeArrowheads="1"/>
          </p:cNvSpPr>
          <p:nvPr/>
        </p:nvSpPr>
        <p:spPr bwMode="auto">
          <a:xfrm>
            <a:off x="2195513" y="2781300"/>
            <a:ext cx="1512887" cy="1201738"/>
          </a:xfrm>
          <a:prstGeom prst="rect">
            <a:avLst/>
          </a:prstGeom>
          <a:noFill/>
          <a:ln w="9525">
            <a:solidFill>
              <a:schemeClr val="tx1"/>
            </a:solidFill>
            <a:miter lim="800000"/>
            <a:headEnd/>
            <a:tailEnd/>
          </a:ln>
        </p:spPr>
        <p:txBody>
          <a:bodyPr>
            <a:spAutoFit/>
          </a:bodyPr>
          <a:lstStyle/>
          <a:p>
            <a:pPr eaLnBrk="1" hangingPunct="1">
              <a:spcBef>
                <a:spcPct val="50000"/>
              </a:spcBef>
            </a:pPr>
            <a:endParaRPr lang="tr-TR" altLang="tr-TR"/>
          </a:p>
          <a:p>
            <a:pPr eaLnBrk="1" hangingPunct="1">
              <a:spcBef>
                <a:spcPct val="50000"/>
              </a:spcBef>
            </a:pPr>
            <a:r>
              <a:rPr lang="tr-TR" altLang="tr-TR"/>
              <a:t>UYGULAMA</a:t>
            </a:r>
          </a:p>
          <a:p>
            <a:pPr eaLnBrk="1" hangingPunct="1">
              <a:spcBef>
                <a:spcPct val="50000"/>
              </a:spcBef>
            </a:pPr>
            <a:endParaRPr lang="tr-TR" altLang="tr-TR"/>
          </a:p>
        </p:txBody>
      </p:sp>
      <p:sp>
        <p:nvSpPr>
          <p:cNvPr id="8" name="Text Box 9"/>
          <p:cNvSpPr txBox="1">
            <a:spLocks noChangeArrowheads="1"/>
          </p:cNvSpPr>
          <p:nvPr/>
        </p:nvSpPr>
        <p:spPr bwMode="auto">
          <a:xfrm>
            <a:off x="3203575" y="4437063"/>
            <a:ext cx="2087563" cy="366712"/>
          </a:xfrm>
          <a:prstGeom prst="rect">
            <a:avLst/>
          </a:prstGeom>
          <a:noFill/>
          <a:ln w="9525">
            <a:noFill/>
            <a:miter lim="800000"/>
            <a:headEnd/>
            <a:tailEnd/>
          </a:ln>
        </p:spPr>
        <p:txBody>
          <a:bodyPr>
            <a:spAutoFit/>
          </a:bodyPr>
          <a:lstStyle/>
          <a:p>
            <a:pPr eaLnBrk="1" hangingPunct="1">
              <a:spcBef>
                <a:spcPct val="50000"/>
              </a:spcBef>
            </a:pPr>
            <a:r>
              <a:rPr lang="tr-TR" altLang="tr-TR"/>
              <a:t>HEDEF SİSTEM</a:t>
            </a:r>
          </a:p>
        </p:txBody>
      </p:sp>
      <p:sp>
        <p:nvSpPr>
          <p:cNvPr id="9" name="Oval 10"/>
          <p:cNvSpPr>
            <a:spLocks noChangeArrowheads="1"/>
          </p:cNvSpPr>
          <p:nvPr/>
        </p:nvSpPr>
        <p:spPr bwMode="auto">
          <a:xfrm>
            <a:off x="3492500" y="5229225"/>
            <a:ext cx="1295400" cy="1368425"/>
          </a:xfrm>
          <a:prstGeom prst="ellipse">
            <a:avLst/>
          </a:prstGeom>
          <a:solidFill>
            <a:schemeClr val="accent1"/>
          </a:solidFill>
          <a:ln w="9525">
            <a:solidFill>
              <a:schemeClr val="tx1"/>
            </a:solidFill>
            <a:round/>
            <a:headEnd/>
            <a:tailEnd/>
          </a:ln>
        </p:spPr>
        <p:txBody>
          <a:bodyPr wrap="none" anchor="ctr"/>
          <a:lstStyle/>
          <a:p>
            <a:pPr eaLnBrk="1" hangingPunct="1"/>
            <a:endParaRPr lang="tr-TR" altLang="tr-TR"/>
          </a:p>
        </p:txBody>
      </p:sp>
      <p:sp>
        <p:nvSpPr>
          <p:cNvPr id="10" name="Oval 12"/>
          <p:cNvSpPr>
            <a:spLocks noChangeArrowheads="1"/>
          </p:cNvSpPr>
          <p:nvPr/>
        </p:nvSpPr>
        <p:spPr bwMode="auto">
          <a:xfrm>
            <a:off x="3851275" y="5589588"/>
            <a:ext cx="576263" cy="647700"/>
          </a:xfrm>
          <a:prstGeom prst="ellipse">
            <a:avLst/>
          </a:prstGeom>
          <a:solidFill>
            <a:schemeClr val="accent1"/>
          </a:solidFill>
          <a:ln w="9525">
            <a:solidFill>
              <a:schemeClr val="tx1"/>
            </a:solidFill>
            <a:round/>
            <a:headEnd/>
            <a:tailEnd/>
          </a:ln>
        </p:spPr>
        <p:txBody>
          <a:bodyPr wrap="none" anchor="ctr"/>
          <a:lstStyle/>
          <a:p>
            <a:pPr eaLnBrk="1" hangingPunct="1"/>
            <a:endParaRPr lang="tr-TR" altLang="tr-TR"/>
          </a:p>
        </p:txBody>
      </p:sp>
      <p:sp>
        <p:nvSpPr>
          <p:cNvPr id="11" name="Text Box 13"/>
          <p:cNvSpPr txBox="1">
            <a:spLocks noChangeArrowheads="1"/>
          </p:cNvSpPr>
          <p:nvPr/>
        </p:nvSpPr>
        <p:spPr bwMode="auto">
          <a:xfrm>
            <a:off x="250825" y="5084763"/>
            <a:ext cx="1944688" cy="366712"/>
          </a:xfrm>
          <a:prstGeom prst="rect">
            <a:avLst/>
          </a:prstGeom>
          <a:noFill/>
          <a:ln w="9525">
            <a:noFill/>
            <a:miter lim="800000"/>
            <a:headEnd/>
            <a:tailEnd/>
          </a:ln>
        </p:spPr>
        <p:txBody>
          <a:bodyPr>
            <a:spAutoFit/>
          </a:bodyPr>
          <a:lstStyle/>
          <a:p>
            <a:pPr eaLnBrk="1" hangingPunct="1">
              <a:spcBef>
                <a:spcPct val="50000"/>
              </a:spcBef>
            </a:pPr>
            <a:r>
              <a:rPr lang="tr-TR" altLang="tr-TR"/>
              <a:t>Makro Sistem</a:t>
            </a:r>
          </a:p>
        </p:txBody>
      </p:sp>
      <p:sp>
        <p:nvSpPr>
          <p:cNvPr id="12" name="Text Box 14"/>
          <p:cNvSpPr txBox="1">
            <a:spLocks noChangeArrowheads="1"/>
          </p:cNvSpPr>
          <p:nvPr/>
        </p:nvSpPr>
        <p:spPr bwMode="auto">
          <a:xfrm>
            <a:off x="5724525" y="5445125"/>
            <a:ext cx="1944688" cy="366713"/>
          </a:xfrm>
          <a:prstGeom prst="rect">
            <a:avLst/>
          </a:prstGeom>
          <a:noFill/>
          <a:ln w="9525">
            <a:noFill/>
            <a:miter lim="800000"/>
            <a:headEnd/>
            <a:tailEnd/>
          </a:ln>
        </p:spPr>
        <p:txBody>
          <a:bodyPr>
            <a:spAutoFit/>
          </a:bodyPr>
          <a:lstStyle/>
          <a:p>
            <a:pPr eaLnBrk="1" hangingPunct="1">
              <a:spcBef>
                <a:spcPct val="50000"/>
              </a:spcBef>
            </a:pPr>
            <a:r>
              <a:rPr lang="tr-TR" altLang="tr-TR"/>
              <a:t>Mezzo Sistem</a:t>
            </a:r>
          </a:p>
        </p:txBody>
      </p:sp>
      <p:sp>
        <p:nvSpPr>
          <p:cNvPr id="13" name="Text Box 15"/>
          <p:cNvSpPr txBox="1">
            <a:spLocks noChangeArrowheads="1"/>
          </p:cNvSpPr>
          <p:nvPr/>
        </p:nvSpPr>
        <p:spPr bwMode="auto">
          <a:xfrm>
            <a:off x="250825" y="5805488"/>
            <a:ext cx="1655763" cy="366712"/>
          </a:xfrm>
          <a:prstGeom prst="rect">
            <a:avLst/>
          </a:prstGeom>
          <a:noFill/>
          <a:ln w="9525">
            <a:noFill/>
            <a:miter lim="800000"/>
            <a:headEnd/>
            <a:tailEnd/>
          </a:ln>
        </p:spPr>
        <p:txBody>
          <a:bodyPr>
            <a:spAutoFit/>
          </a:bodyPr>
          <a:lstStyle/>
          <a:p>
            <a:pPr eaLnBrk="1" hangingPunct="1">
              <a:spcBef>
                <a:spcPct val="50000"/>
              </a:spcBef>
            </a:pPr>
            <a:r>
              <a:rPr lang="tr-TR" altLang="tr-TR"/>
              <a:t>Mikro Sistem</a:t>
            </a:r>
          </a:p>
        </p:txBody>
      </p:sp>
      <p:sp>
        <p:nvSpPr>
          <p:cNvPr id="14" name="Line 18"/>
          <p:cNvSpPr>
            <a:spLocks noChangeShapeType="1"/>
          </p:cNvSpPr>
          <p:nvPr/>
        </p:nvSpPr>
        <p:spPr bwMode="auto">
          <a:xfrm>
            <a:off x="1908175" y="5300663"/>
            <a:ext cx="1800225" cy="0"/>
          </a:xfrm>
          <a:prstGeom prst="line">
            <a:avLst/>
          </a:prstGeom>
          <a:noFill/>
          <a:ln w="9525">
            <a:solidFill>
              <a:schemeClr val="tx1"/>
            </a:solidFill>
            <a:round/>
            <a:headEnd/>
            <a:tailEnd type="triangle" w="med" len="med"/>
          </a:ln>
        </p:spPr>
        <p:txBody>
          <a:bodyPr/>
          <a:lstStyle/>
          <a:p>
            <a:endParaRPr lang="tr-TR"/>
          </a:p>
        </p:txBody>
      </p:sp>
      <p:sp>
        <p:nvSpPr>
          <p:cNvPr id="15" name="Line 19"/>
          <p:cNvSpPr>
            <a:spLocks noChangeShapeType="1"/>
          </p:cNvSpPr>
          <p:nvPr/>
        </p:nvSpPr>
        <p:spPr bwMode="auto">
          <a:xfrm flipH="1">
            <a:off x="4500563" y="5589588"/>
            <a:ext cx="1152525" cy="0"/>
          </a:xfrm>
          <a:prstGeom prst="line">
            <a:avLst/>
          </a:prstGeom>
          <a:noFill/>
          <a:ln w="9525">
            <a:solidFill>
              <a:schemeClr val="tx1"/>
            </a:solidFill>
            <a:round/>
            <a:headEnd/>
            <a:tailEnd type="triangle" w="med" len="med"/>
          </a:ln>
        </p:spPr>
        <p:txBody>
          <a:bodyPr/>
          <a:lstStyle/>
          <a:p>
            <a:endParaRPr lang="tr-TR"/>
          </a:p>
        </p:txBody>
      </p:sp>
      <p:sp>
        <p:nvSpPr>
          <p:cNvPr id="16" name="Line 20"/>
          <p:cNvSpPr>
            <a:spLocks noChangeShapeType="1"/>
          </p:cNvSpPr>
          <p:nvPr/>
        </p:nvSpPr>
        <p:spPr bwMode="auto">
          <a:xfrm>
            <a:off x="1908175" y="5875338"/>
            <a:ext cx="2232025" cy="1587"/>
          </a:xfrm>
          <a:prstGeom prst="line">
            <a:avLst/>
          </a:prstGeom>
          <a:noFill/>
          <a:ln w="9525">
            <a:solidFill>
              <a:schemeClr val="tx1"/>
            </a:solidFill>
            <a:round/>
            <a:headEnd/>
            <a:tailEnd type="triangle" w="med" len="med"/>
          </a:ln>
        </p:spPr>
        <p:txBody>
          <a:bodyPr/>
          <a:lstStyle/>
          <a:p>
            <a:endParaRPr lang="tr-TR"/>
          </a:p>
        </p:txBody>
      </p:sp>
      <p:sp>
        <p:nvSpPr>
          <p:cNvPr id="17" name="Line 21"/>
          <p:cNvSpPr>
            <a:spLocks noChangeShapeType="1"/>
          </p:cNvSpPr>
          <p:nvPr/>
        </p:nvSpPr>
        <p:spPr bwMode="auto">
          <a:xfrm>
            <a:off x="4067175" y="2492375"/>
            <a:ext cx="0" cy="1873250"/>
          </a:xfrm>
          <a:prstGeom prst="line">
            <a:avLst/>
          </a:prstGeom>
          <a:noFill/>
          <a:ln w="9525">
            <a:solidFill>
              <a:schemeClr val="tx1"/>
            </a:solidFill>
            <a:round/>
            <a:headEnd/>
            <a:tailEnd type="triangle" w="med" len="med"/>
          </a:ln>
        </p:spPr>
        <p:txBody>
          <a:bodyPr/>
          <a:lstStyle/>
          <a:p>
            <a:endParaRPr lang="tr-TR"/>
          </a:p>
        </p:txBody>
      </p:sp>
      <p:sp>
        <p:nvSpPr>
          <p:cNvPr id="18" name="Text Box 22"/>
          <p:cNvSpPr txBox="1">
            <a:spLocks noChangeArrowheads="1"/>
          </p:cNvSpPr>
          <p:nvPr/>
        </p:nvSpPr>
        <p:spPr bwMode="auto">
          <a:xfrm>
            <a:off x="4284663" y="2636838"/>
            <a:ext cx="2232025" cy="376237"/>
          </a:xfrm>
          <a:prstGeom prst="rect">
            <a:avLst/>
          </a:prstGeom>
          <a:noFill/>
          <a:ln w="9525">
            <a:solidFill>
              <a:schemeClr val="tx1"/>
            </a:solidFill>
            <a:miter lim="800000"/>
            <a:headEnd/>
            <a:tailEnd/>
          </a:ln>
        </p:spPr>
        <p:txBody>
          <a:bodyPr>
            <a:spAutoFit/>
          </a:bodyPr>
          <a:lstStyle/>
          <a:p>
            <a:pPr eaLnBrk="1" hangingPunct="1">
              <a:spcBef>
                <a:spcPct val="50000"/>
              </a:spcBef>
            </a:pPr>
            <a:r>
              <a:rPr lang="tr-TR" altLang="tr-TR"/>
              <a:t>Mesleki Roller</a:t>
            </a:r>
          </a:p>
        </p:txBody>
      </p:sp>
      <p:sp>
        <p:nvSpPr>
          <p:cNvPr id="19" name="Text Box 23"/>
          <p:cNvSpPr txBox="1">
            <a:spLocks noChangeArrowheads="1"/>
          </p:cNvSpPr>
          <p:nvPr/>
        </p:nvSpPr>
        <p:spPr bwMode="auto">
          <a:xfrm>
            <a:off x="4284663" y="3068638"/>
            <a:ext cx="2881312" cy="376237"/>
          </a:xfrm>
          <a:prstGeom prst="rect">
            <a:avLst/>
          </a:prstGeom>
          <a:noFill/>
          <a:ln w="9525">
            <a:solidFill>
              <a:schemeClr val="tx1"/>
            </a:solidFill>
            <a:miter lim="800000"/>
            <a:headEnd/>
            <a:tailEnd/>
          </a:ln>
        </p:spPr>
        <p:txBody>
          <a:bodyPr>
            <a:spAutoFit/>
          </a:bodyPr>
          <a:lstStyle/>
          <a:p>
            <a:pPr eaLnBrk="1" hangingPunct="1">
              <a:spcBef>
                <a:spcPct val="50000"/>
              </a:spcBef>
            </a:pPr>
            <a:r>
              <a:rPr lang="tr-TR" altLang="tr-TR"/>
              <a:t>Eleştirel Düşünme Becerisi</a:t>
            </a:r>
          </a:p>
        </p:txBody>
      </p:sp>
      <p:sp>
        <p:nvSpPr>
          <p:cNvPr id="20" name="Text Box 24"/>
          <p:cNvSpPr txBox="1">
            <a:spLocks noChangeArrowheads="1"/>
          </p:cNvSpPr>
          <p:nvPr/>
        </p:nvSpPr>
        <p:spPr bwMode="auto">
          <a:xfrm>
            <a:off x="4284663" y="3500438"/>
            <a:ext cx="4032250" cy="376237"/>
          </a:xfrm>
          <a:prstGeom prst="rect">
            <a:avLst/>
          </a:prstGeom>
          <a:noFill/>
          <a:ln w="9525">
            <a:solidFill>
              <a:schemeClr val="tx1"/>
            </a:solidFill>
            <a:miter lim="800000"/>
            <a:headEnd/>
            <a:tailEnd/>
          </a:ln>
        </p:spPr>
        <p:txBody>
          <a:bodyPr>
            <a:spAutoFit/>
          </a:bodyPr>
          <a:lstStyle/>
          <a:p>
            <a:pPr eaLnBrk="1" hangingPunct="1">
              <a:spcBef>
                <a:spcPct val="50000"/>
              </a:spcBef>
            </a:pPr>
            <a:r>
              <a:rPr lang="tr-TR" altLang="tr-TR"/>
              <a:t>Planlı Değişme Sürecinin İzlenmesi</a:t>
            </a:r>
          </a:p>
        </p:txBody>
      </p:sp>
      <p:sp>
        <p:nvSpPr>
          <p:cNvPr id="21" name="Text Box 25"/>
          <p:cNvSpPr txBox="1">
            <a:spLocks noChangeArrowheads="1"/>
          </p:cNvSpPr>
          <p:nvPr/>
        </p:nvSpPr>
        <p:spPr bwMode="auto">
          <a:xfrm>
            <a:off x="4284663" y="3933825"/>
            <a:ext cx="3240087" cy="376238"/>
          </a:xfrm>
          <a:prstGeom prst="rect">
            <a:avLst/>
          </a:prstGeom>
          <a:noFill/>
          <a:ln w="9525">
            <a:solidFill>
              <a:schemeClr val="tx1"/>
            </a:solidFill>
            <a:miter lim="800000"/>
            <a:headEnd/>
            <a:tailEnd/>
          </a:ln>
        </p:spPr>
        <p:txBody>
          <a:bodyPr>
            <a:spAutoFit/>
          </a:bodyPr>
          <a:lstStyle/>
          <a:p>
            <a:pPr eaLnBrk="1" hangingPunct="1">
              <a:spcBef>
                <a:spcPct val="50000"/>
              </a:spcBef>
            </a:pPr>
            <a:r>
              <a:rPr lang="tr-TR" altLang="tr-TR"/>
              <a:t>Müracaatçının Güçlendirilmesi</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TotalTime>
  <Words>377</Words>
  <Application>Microsoft Office PowerPoint</Application>
  <PresentationFormat>Ekran Gösterisi (4:3)</PresentationFormat>
  <Paragraphs>41</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Sosyal Hizmet Uygulaması Genelci Yaklaşım</vt:lpstr>
      <vt:lpstr>Genelci Yaklaşım</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5</cp:revision>
  <dcterms:created xsi:type="dcterms:W3CDTF">2017-04-26T08:36:58Z</dcterms:created>
  <dcterms:modified xsi:type="dcterms:W3CDTF">2020-10-13T07:54:23Z</dcterms:modified>
</cp:coreProperties>
</file>