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>
      <p:cViewPr>
        <p:scale>
          <a:sx n="75" d="100"/>
          <a:sy n="75" d="100"/>
        </p:scale>
        <p:origin x="-1848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8EA6F-F775-4768-AF7E-3756AE731A3E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4F7BA-F886-4C7E-A2AA-1F2E6E3DA7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0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47200" y="0"/>
            <a:ext cx="11615310" cy="7556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34119" y="-23702"/>
            <a:ext cx="4302522" cy="691063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47" name="Rectangle 46"/>
          <p:cNvSpPr/>
          <p:nvPr/>
        </p:nvSpPr>
        <p:spPr>
          <a:xfrm>
            <a:off x="5436859" y="-23701"/>
            <a:ext cx="4099137" cy="2548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408" y="2984339"/>
            <a:ext cx="3874785" cy="1875528"/>
          </a:xfrm>
        </p:spPr>
        <p:txBody>
          <a:bodyPr>
            <a:normAutofit/>
          </a:bodyPr>
          <a:lstStyle>
            <a:lvl1pPr>
              <a:defRPr sz="396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5408" y="4871376"/>
            <a:ext cx="3870631" cy="1389026"/>
          </a:xfrm>
        </p:spPr>
        <p:txBody>
          <a:bodyPr>
            <a:normAutofit/>
          </a:bodyPr>
          <a:lstStyle>
            <a:lvl1pPr marL="0" indent="0" algn="l">
              <a:buNone/>
              <a:defRPr sz="1983">
                <a:solidFill>
                  <a:srgbClr val="424242"/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698" y="1671320"/>
            <a:ext cx="2495127" cy="827470"/>
          </a:xfrm>
        </p:spPr>
        <p:txBody>
          <a:bodyPr anchor="b"/>
          <a:lstStyle>
            <a:lvl1pPr algn="l">
              <a:defRPr sz="2645"/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0" name="Rectangle 49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172" y="6302556"/>
            <a:ext cx="3311390" cy="40231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6859" y="6302556"/>
            <a:ext cx="752732" cy="4023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9" name="Rectangle 88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</p:spTree>
    <p:extLst>
      <p:ext uri="{BB962C8B-B14F-4D97-AF65-F5344CB8AC3E}">
        <p14:creationId xmlns:p14="http://schemas.microsoft.com/office/powerpoint/2010/main" val="125620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68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6" y="1135069"/>
            <a:ext cx="1735985" cy="526723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1771" y="1135069"/>
            <a:ext cx="6342721" cy="526723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471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KM134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52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KM134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27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67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915" y="3196284"/>
            <a:ext cx="7762150" cy="1500805"/>
          </a:xfrm>
        </p:spPr>
        <p:txBody>
          <a:bodyPr anchor="b"/>
          <a:lstStyle>
            <a:lvl1pPr algn="l">
              <a:defRPr sz="4408" b="0" cap="none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916" y="4701823"/>
            <a:ext cx="7762149" cy="1675270"/>
          </a:xfrm>
        </p:spPr>
        <p:txBody>
          <a:bodyPr anchor="t"/>
          <a:lstStyle>
            <a:lvl1pPr marL="0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539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9047" y="2549060"/>
            <a:ext cx="3999332" cy="384877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2549058"/>
            <a:ext cx="3999332" cy="384877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385" y="2551899"/>
            <a:ext cx="3575165" cy="704923"/>
          </a:xfrm>
        </p:spPr>
        <p:txBody>
          <a:bodyPr anchor="b"/>
          <a:lstStyle>
            <a:lvl1pPr marL="0" indent="0">
              <a:buNone/>
              <a:defRPr sz="2645" b="1">
                <a:solidFill>
                  <a:schemeClr val="accent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235" y="3277673"/>
            <a:ext cx="3999332" cy="3124628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1066" y="2551900"/>
            <a:ext cx="3573491" cy="704923"/>
          </a:xfrm>
        </p:spPr>
        <p:txBody>
          <a:bodyPr anchor="b"/>
          <a:lstStyle>
            <a:lvl1pPr marL="0" indent="0">
              <a:buNone/>
              <a:defRPr sz="2645" b="1">
                <a:solidFill>
                  <a:schemeClr val="accent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3277673"/>
            <a:ext cx="3999332" cy="3124628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5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468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16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47200" y="0"/>
            <a:ext cx="11615310" cy="7556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34119" y="-23702"/>
            <a:ext cx="4302522" cy="691063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57" name="Rectangle 56"/>
          <p:cNvSpPr/>
          <p:nvPr/>
        </p:nvSpPr>
        <p:spPr>
          <a:xfrm>
            <a:off x="5436859" y="-23701"/>
            <a:ext cx="4099137" cy="687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8" name="Rectangle 57"/>
          <p:cNvSpPr/>
          <p:nvPr/>
        </p:nvSpPr>
        <p:spPr>
          <a:xfrm>
            <a:off x="1059015" y="663186"/>
            <a:ext cx="4165862" cy="6223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59" y="943766"/>
            <a:ext cx="3614098" cy="5675346"/>
          </a:xfrm>
        </p:spPr>
        <p:txBody>
          <a:bodyPr/>
          <a:lstStyle>
            <a:lvl1pPr>
              <a:defRPr sz="2645"/>
            </a:lvl1pPr>
            <a:lvl2pPr>
              <a:defRPr sz="2424"/>
            </a:lvl2pPr>
            <a:lvl3pPr>
              <a:defRPr sz="2204"/>
            </a:lvl3pPr>
            <a:lvl4pPr>
              <a:defRPr sz="1983"/>
            </a:lvl4pPr>
            <a:lvl5pPr>
              <a:defRPr sz="1763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7916" y="6307920"/>
            <a:ext cx="4085646" cy="402314"/>
          </a:xfrm>
        </p:spPr>
        <p:txBody>
          <a:bodyPr>
            <a:normAutofit/>
          </a:bodyPr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972" y="2928099"/>
            <a:ext cx="3864513" cy="1612178"/>
          </a:xfrm>
        </p:spPr>
        <p:txBody>
          <a:bodyPr anchor="b">
            <a:normAutofit/>
          </a:bodyPr>
          <a:lstStyle>
            <a:lvl1pPr algn="l">
              <a:defRPr sz="3085" b="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9181" y="4558355"/>
            <a:ext cx="3857745" cy="1672505"/>
          </a:xfrm>
        </p:spPr>
        <p:txBody>
          <a:bodyPr>
            <a:normAutofit/>
          </a:bodyPr>
          <a:lstStyle>
            <a:lvl1pPr marL="0" indent="0">
              <a:buNone/>
              <a:defRPr sz="1763">
                <a:solidFill>
                  <a:srgbClr val="424242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6554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47200" y="0"/>
            <a:ext cx="11615310" cy="7556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334119" y="-23702"/>
            <a:ext cx="4302522" cy="691063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101" name="Rectangle 100"/>
          <p:cNvSpPr/>
          <p:nvPr/>
        </p:nvSpPr>
        <p:spPr>
          <a:xfrm>
            <a:off x="5436859" y="-23701"/>
            <a:ext cx="4099137" cy="687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102" name="Rectangle 101"/>
          <p:cNvSpPr/>
          <p:nvPr/>
        </p:nvSpPr>
        <p:spPr>
          <a:xfrm>
            <a:off x="1059015" y="663186"/>
            <a:ext cx="4165862" cy="622375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105" name="Rectangle 104"/>
          <p:cNvSpPr/>
          <p:nvPr/>
        </p:nvSpPr>
        <p:spPr>
          <a:xfrm>
            <a:off x="5438956" y="6708387"/>
            <a:ext cx="4099137" cy="9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646" y="2931922"/>
            <a:ext cx="3860317" cy="1612053"/>
          </a:xfrm>
        </p:spPr>
        <p:txBody>
          <a:bodyPr anchor="b">
            <a:normAutofit/>
          </a:bodyPr>
          <a:lstStyle>
            <a:lvl1pPr algn="l">
              <a:defRPr sz="3085" b="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5536" y="764459"/>
            <a:ext cx="3928892" cy="6025049"/>
          </a:xfrm>
        </p:spPr>
        <p:txBody>
          <a:bodyPr/>
          <a:lstStyle>
            <a:lvl1pPr marL="0" indent="0">
              <a:buNone/>
              <a:defRPr sz="3526">
                <a:solidFill>
                  <a:schemeClr val="accent1"/>
                </a:solidFill>
              </a:defRPr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6887" y="4554051"/>
            <a:ext cx="3859837" cy="1674331"/>
          </a:xfrm>
        </p:spPr>
        <p:txBody>
          <a:bodyPr>
            <a:normAutofit/>
          </a:bodyPr>
          <a:lstStyle>
            <a:lvl1pPr marL="0" indent="0">
              <a:buNone/>
              <a:defRPr sz="1763">
                <a:solidFill>
                  <a:srgbClr val="424242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7916" y="6307920"/>
            <a:ext cx="4085646" cy="402314"/>
          </a:xfrm>
        </p:spPr>
        <p:txBody>
          <a:bodyPr>
            <a:normAutofit/>
          </a:bodyPr>
          <a:lstStyle/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8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56446" y="0"/>
            <a:ext cx="11615310" cy="7556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83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3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3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34670" y="367454"/>
            <a:ext cx="9624060" cy="68156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70" name="Rectangle 69"/>
          <p:cNvSpPr/>
          <p:nvPr/>
        </p:nvSpPr>
        <p:spPr>
          <a:xfrm>
            <a:off x="5334119" y="-23702"/>
            <a:ext cx="4302522" cy="7704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71" name="Rectangle 70"/>
          <p:cNvSpPr/>
          <p:nvPr/>
        </p:nvSpPr>
        <p:spPr>
          <a:xfrm>
            <a:off x="5436859" y="-23701"/>
            <a:ext cx="4099137" cy="687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0304" y="1132333"/>
            <a:ext cx="8215048" cy="1259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306" y="2560321"/>
            <a:ext cx="7925696" cy="3866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3612" y="247357"/>
            <a:ext cx="249512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rgbClr val="FEFEFE"/>
                </a:solidFill>
              </a:defRPr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KM134</a:t>
            </a:r>
            <a:endParaRPr lang="tr-TR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7916" y="6448214"/>
            <a:ext cx="409557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ts val="1630"/>
              </a:lnSpc>
            </a:pPr>
            <a:r>
              <a:rPr lang="tr-TR" spc="-5"/>
              <a:t>2004</a:t>
            </a:r>
            <a:r>
              <a:rPr lang="tr-TR" spc="-60"/>
              <a:t> </a:t>
            </a:r>
            <a:r>
              <a:rPr lang="tr-TR" spc="-5"/>
              <a:t>Fall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6860" y="247356"/>
            <a:ext cx="155788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rgbClr val="FEFEFE"/>
                </a:solidFill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97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1007577" rtl="0" eaLnBrk="1" latinLnBrk="0" hangingPunct="1">
        <a:spcBef>
          <a:spcPct val="0"/>
        </a:spcBef>
        <a:buNone/>
        <a:defRPr sz="440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42" indent="-302273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645" kern="1200">
          <a:solidFill>
            <a:schemeClr val="tx2"/>
          </a:solidFill>
          <a:latin typeface="+mn-lt"/>
          <a:ea typeface="+mn-ea"/>
          <a:cs typeface="+mn-cs"/>
        </a:defRPr>
      </a:lvl1pPr>
      <a:lvl2pPr marL="705304" indent="-302273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24" kern="1200">
          <a:solidFill>
            <a:schemeClr val="tx2"/>
          </a:solidFill>
          <a:latin typeface="+mn-lt"/>
          <a:ea typeface="+mn-ea"/>
          <a:cs typeface="+mn-cs"/>
        </a:defRPr>
      </a:lvl2pPr>
      <a:lvl3pPr marL="1007577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4" kern="1200">
          <a:solidFill>
            <a:schemeClr val="tx2"/>
          </a:solidFill>
          <a:latin typeface="+mn-lt"/>
          <a:ea typeface="+mn-ea"/>
          <a:cs typeface="+mn-cs"/>
        </a:defRPr>
      </a:lvl3pPr>
      <a:lvl4pPr marL="1239320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83" kern="1200">
          <a:solidFill>
            <a:schemeClr val="tx2"/>
          </a:solidFill>
          <a:latin typeface="+mn-lt"/>
          <a:ea typeface="+mn-ea"/>
          <a:cs typeface="+mn-cs"/>
        </a:defRPr>
      </a:lvl4pPr>
      <a:lvl5pPr marL="1460987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76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72578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6pPr>
      <a:lvl7pPr marL="1894245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7pPr>
      <a:lvl8pPr marL="2115912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8pPr>
      <a:lvl9pPr marL="2337579" indent="-251894" algn="l" defTabSz="10075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4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png"/><Relationship Id="rId117" Type="http://schemas.openxmlformats.org/officeDocument/2006/relationships/image" Target="../media/image197.png"/><Relationship Id="rId21" Type="http://schemas.openxmlformats.org/officeDocument/2006/relationships/image" Target="../media/image101.png"/><Relationship Id="rId42" Type="http://schemas.openxmlformats.org/officeDocument/2006/relationships/image" Target="../media/image122.png"/><Relationship Id="rId47" Type="http://schemas.openxmlformats.org/officeDocument/2006/relationships/image" Target="../media/image127.png"/><Relationship Id="rId63" Type="http://schemas.openxmlformats.org/officeDocument/2006/relationships/image" Target="../media/image143.png"/><Relationship Id="rId68" Type="http://schemas.openxmlformats.org/officeDocument/2006/relationships/image" Target="../media/image148.png"/><Relationship Id="rId84" Type="http://schemas.openxmlformats.org/officeDocument/2006/relationships/image" Target="../media/image164.png"/><Relationship Id="rId89" Type="http://schemas.openxmlformats.org/officeDocument/2006/relationships/image" Target="../media/image169.png"/><Relationship Id="rId112" Type="http://schemas.openxmlformats.org/officeDocument/2006/relationships/image" Target="../media/image192.png"/><Relationship Id="rId16" Type="http://schemas.openxmlformats.org/officeDocument/2006/relationships/image" Target="../media/image96.png"/><Relationship Id="rId107" Type="http://schemas.openxmlformats.org/officeDocument/2006/relationships/image" Target="../media/image187.png"/><Relationship Id="rId11" Type="http://schemas.openxmlformats.org/officeDocument/2006/relationships/image" Target="../media/image91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53" Type="http://schemas.openxmlformats.org/officeDocument/2006/relationships/image" Target="../media/image133.png"/><Relationship Id="rId58" Type="http://schemas.openxmlformats.org/officeDocument/2006/relationships/image" Target="../media/image138.png"/><Relationship Id="rId74" Type="http://schemas.openxmlformats.org/officeDocument/2006/relationships/image" Target="../media/image154.png"/><Relationship Id="rId79" Type="http://schemas.openxmlformats.org/officeDocument/2006/relationships/image" Target="../media/image159.png"/><Relationship Id="rId102" Type="http://schemas.openxmlformats.org/officeDocument/2006/relationships/image" Target="../media/image182.png"/><Relationship Id="rId5" Type="http://schemas.openxmlformats.org/officeDocument/2006/relationships/image" Target="../media/image85.png"/><Relationship Id="rId90" Type="http://schemas.openxmlformats.org/officeDocument/2006/relationships/image" Target="../media/image170.png"/><Relationship Id="rId95" Type="http://schemas.openxmlformats.org/officeDocument/2006/relationships/image" Target="../media/image175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43" Type="http://schemas.openxmlformats.org/officeDocument/2006/relationships/image" Target="../media/image123.png"/><Relationship Id="rId48" Type="http://schemas.openxmlformats.org/officeDocument/2006/relationships/image" Target="../media/image128.png"/><Relationship Id="rId64" Type="http://schemas.openxmlformats.org/officeDocument/2006/relationships/image" Target="../media/image144.png"/><Relationship Id="rId69" Type="http://schemas.openxmlformats.org/officeDocument/2006/relationships/image" Target="../media/image149.png"/><Relationship Id="rId113" Type="http://schemas.openxmlformats.org/officeDocument/2006/relationships/image" Target="../media/image193.png"/><Relationship Id="rId118" Type="http://schemas.openxmlformats.org/officeDocument/2006/relationships/image" Target="../media/image198.png"/><Relationship Id="rId80" Type="http://schemas.openxmlformats.org/officeDocument/2006/relationships/image" Target="../media/image160.png"/><Relationship Id="rId85" Type="http://schemas.openxmlformats.org/officeDocument/2006/relationships/image" Target="../media/image165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59" Type="http://schemas.openxmlformats.org/officeDocument/2006/relationships/image" Target="../media/image139.png"/><Relationship Id="rId103" Type="http://schemas.openxmlformats.org/officeDocument/2006/relationships/image" Target="../media/image183.png"/><Relationship Id="rId108" Type="http://schemas.openxmlformats.org/officeDocument/2006/relationships/image" Target="../media/image188.png"/><Relationship Id="rId54" Type="http://schemas.openxmlformats.org/officeDocument/2006/relationships/image" Target="../media/image134.png"/><Relationship Id="rId70" Type="http://schemas.openxmlformats.org/officeDocument/2006/relationships/image" Target="../media/image150.png"/><Relationship Id="rId75" Type="http://schemas.openxmlformats.org/officeDocument/2006/relationships/image" Target="../media/image155.png"/><Relationship Id="rId91" Type="http://schemas.openxmlformats.org/officeDocument/2006/relationships/image" Target="../media/image171.png"/><Relationship Id="rId96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49" Type="http://schemas.openxmlformats.org/officeDocument/2006/relationships/image" Target="../media/image129.png"/><Relationship Id="rId114" Type="http://schemas.openxmlformats.org/officeDocument/2006/relationships/image" Target="../media/image194.png"/><Relationship Id="rId119" Type="http://schemas.openxmlformats.org/officeDocument/2006/relationships/image" Target="../media/image199.png"/><Relationship Id="rId44" Type="http://schemas.openxmlformats.org/officeDocument/2006/relationships/image" Target="../media/image124.png"/><Relationship Id="rId60" Type="http://schemas.openxmlformats.org/officeDocument/2006/relationships/image" Target="../media/image140.png"/><Relationship Id="rId65" Type="http://schemas.openxmlformats.org/officeDocument/2006/relationships/image" Target="../media/image145.png"/><Relationship Id="rId81" Type="http://schemas.openxmlformats.org/officeDocument/2006/relationships/image" Target="../media/image161.png"/><Relationship Id="rId86" Type="http://schemas.openxmlformats.org/officeDocument/2006/relationships/image" Target="../media/image166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9" Type="http://schemas.openxmlformats.org/officeDocument/2006/relationships/image" Target="../media/image119.png"/><Relationship Id="rId109" Type="http://schemas.openxmlformats.org/officeDocument/2006/relationships/image" Target="../media/image189.png"/><Relationship Id="rId34" Type="http://schemas.openxmlformats.org/officeDocument/2006/relationships/image" Target="../media/image114.png"/><Relationship Id="rId50" Type="http://schemas.openxmlformats.org/officeDocument/2006/relationships/image" Target="../media/image130.png"/><Relationship Id="rId55" Type="http://schemas.openxmlformats.org/officeDocument/2006/relationships/image" Target="../media/image135.png"/><Relationship Id="rId76" Type="http://schemas.openxmlformats.org/officeDocument/2006/relationships/image" Target="../media/image156.png"/><Relationship Id="rId97" Type="http://schemas.openxmlformats.org/officeDocument/2006/relationships/image" Target="../media/image177.png"/><Relationship Id="rId104" Type="http://schemas.openxmlformats.org/officeDocument/2006/relationships/image" Target="../media/image184.png"/><Relationship Id="rId120" Type="http://schemas.openxmlformats.org/officeDocument/2006/relationships/image" Target="../media/image200.png"/><Relationship Id="rId7" Type="http://schemas.openxmlformats.org/officeDocument/2006/relationships/image" Target="../media/image87.png"/><Relationship Id="rId71" Type="http://schemas.openxmlformats.org/officeDocument/2006/relationships/image" Target="../media/image151.png"/><Relationship Id="rId92" Type="http://schemas.openxmlformats.org/officeDocument/2006/relationships/image" Target="../media/image172.png"/><Relationship Id="rId2" Type="http://schemas.openxmlformats.org/officeDocument/2006/relationships/image" Target="../media/image82.png"/><Relationship Id="rId29" Type="http://schemas.openxmlformats.org/officeDocument/2006/relationships/image" Target="../media/image109.png"/><Relationship Id="rId24" Type="http://schemas.openxmlformats.org/officeDocument/2006/relationships/image" Target="../media/image104.png"/><Relationship Id="rId40" Type="http://schemas.openxmlformats.org/officeDocument/2006/relationships/image" Target="../media/image120.png"/><Relationship Id="rId45" Type="http://schemas.openxmlformats.org/officeDocument/2006/relationships/image" Target="../media/image125.png"/><Relationship Id="rId66" Type="http://schemas.openxmlformats.org/officeDocument/2006/relationships/image" Target="../media/image146.png"/><Relationship Id="rId87" Type="http://schemas.openxmlformats.org/officeDocument/2006/relationships/image" Target="../media/image167.png"/><Relationship Id="rId110" Type="http://schemas.openxmlformats.org/officeDocument/2006/relationships/image" Target="../media/image190.png"/><Relationship Id="rId115" Type="http://schemas.openxmlformats.org/officeDocument/2006/relationships/image" Target="../media/image195.png"/><Relationship Id="rId61" Type="http://schemas.openxmlformats.org/officeDocument/2006/relationships/image" Target="../media/image141.png"/><Relationship Id="rId82" Type="http://schemas.openxmlformats.org/officeDocument/2006/relationships/image" Target="../media/image162.png"/><Relationship Id="rId19" Type="http://schemas.openxmlformats.org/officeDocument/2006/relationships/image" Target="../media/image99.png"/><Relationship Id="rId14" Type="http://schemas.openxmlformats.org/officeDocument/2006/relationships/image" Target="../media/image94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56" Type="http://schemas.openxmlformats.org/officeDocument/2006/relationships/image" Target="../media/image136.png"/><Relationship Id="rId77" Type="http://schemas.openxmlformats.org/officeDocument/2006/relationships/image" Target="../media/image157.png"/><Relationship Id="rId100" Type="http://schemas.openxmlformats.org/officeDocument/2006/relationships/image" Target="../media/image180.png"/><Relationship Id="rId105" Type="http://schemas.openxmlformats.org/officeDocument/2006/relationships/image" Target="../media/image185.png"/><Relationship Id="rId8" Type="http://schemas.openxmlformats.org/officeDocument/2006/relationships/image" Target="../media/image88.png"/><Relationship Id="rId51" Type="http://schemas.openxmlformats.org/officeDocument/2006/relationships/image" Target="../media/image131.png"/><Relationship Id="rId72" Type="http://schemas.openxmlformats.org/officeDocument/2006/relationships/image" Target="../media/image152.png"/><Relationship Id="rId93" Type="http://schemas.openxmlformats.org/officeDocument/2006/relationships/image" Target="../media/image173.png"/><Relationship Id="rId98" Type="http://schemas.openxmlformats.org/officeDocument/2006/relationships/image" Target="../media/image178.png"/><Relationship Id="rId121" Type="http://schemas.openxmlformats.org/officeDocument/2006/relationships/image" Target="../media/image201.png"/><Relationship Id="rId3" Type="http://schemas.openxmlformats.org/officeDocument/2006/relationships/image" Target="../media/image83.png"/><Relationship Id="rId25" Type="http://schemas.openxmlformats.org/officeDocument/2006/relationships/image" Target="../media/image105.png"/><Relationship Id="rId46" Type="http://schemas.openxmlformats.org/officeDocument/2006/relationships/image" Target="../media/image126.png"/><Relationship Id="rId67" Type="http://schemas.openxmlformats.org/officeDocument/2006/relationships/image" Target="../media/image147.png"/><Relationship Id="rId116" Type="http://schemas.openxmlformats.org/officeDocument/2006/relationships/image" Target="../media/image196.png"/><Relationship Id="rId20" Type="http://schemas.openxmlformats.org/officeDocument/2006/relationships/image" Target="../media/image100.png"/><Relationship Id="rId41" Type="http://schemas.openxmlformats.org/officeDocument/2006/relationships/image" Target="../media/image121.png"/><Relationship Id="rId62" Type="http://schemas.openxmlformats.org/officeDocument/2006/relationships/image" Target="../media/image142.png"/><Relationship Id="rId83" Type="http://schemas.openxmlformats.org/officeDocument/2006/relationships/image" Target="../media/image163.png"/><Relationship Id="rId88" Type="http://schemas.openxmlformats.org/officeDocument/2006/relationships/image" Target="../media/image168.png"/><Relationship Id="rId111" Type="http://schemas.openxmlformats.org/officeDocument/2006/relationships/image" Target="../media/image191.png"/><Relationship Id="rId15" Type="http://schemas.openxmlformats.org/officeDocument/2006/relationships/image" Target="../media/image95.png"/><Relationship Id="rId36" Type="http://schemas.openxmlformats.org/officeDocument/2006/relationships/image" Target="../media/image116.png"/><Relationship Id="rId57" Type="http://schemas.openxmlformats.org/officeDocument/2006/relationships/image" Target="../media/image137.png"/><Relationship Id="rId106" Type="http://schemas.openxmlformats.org/officeDocument/2006/relationships/image" Target="../media/image186.png"/><Relationship Id="rId10" Type="http://schemas.openxmlformats.org/officeDocument/2006/relationships/image" Target="../media/image90.png"/><Relationship Id="rId31" Type="http://schemas.openxmlformats.org/officeDocument/2006/relationships/image" Target="../media/image111.png"/><Relationship Id="rId52" Type="http://schemas.openxmlformats.org/officeDocument/2006/relationships/image" Target="../media/image132.png"/><Relationship Id="rId73" Type="http://schemas.openxmlformats.org/officeDocument/2006/relationships/image" Target="../media/image153.png"/><Relationship Id="rId78" Type="http://schemas.openxmlformats.org/officeDocument/2006/relationships/image" Target="../media/image158.png"/><Relationship Id="rId94" Type="http://schemas.openxmlformats.org/officeDocument/2006/relationships/image" Target="../media/image174.png"/><Relationship Id="rId99" Type="http://schemas.openxmlformats.org/officeDocument/2006/relationships/image" Target="../media/image179.png"/><Relationship Id="rId101" Type="http://schemas.openxmlformats.org/officeDocument/2006/relationships/image" Target="../media/image18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image" Target="../media/image212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8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2" Type="http://schemas.openxmlformats.org/officeDocument/2006/relationships/image" Target="../media/image227.png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230.png"/><Relationship Id="rId15" Type="http://schemas.openxmlformats.org/officeDocument/2006/relationships/image" Target="../media/image240.png"/><Relationship Id="rId10" Type="http://schemas.openxmlformats.org/officeDocument/2006/relationships/image" Target="../media/image235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42.png"/><Relationship Id="rId16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xmlns="" id="{CDB8494A-A6A5-4AF3-9C7E-E97C163B5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ENE102-2</a:t>
            </a:r>
            <a:endParaRPr lang="tr-TR" dirty="0"/>
          </a:p>
        </p:txBody>
      </p:sp>
      <p:sp>
        <p:nvSpPr>
          <p:cNvPr id="9" name="Alt Başlık 8">
            <a:extLst>
              <a:ext uri="{FF2B5EF4-FFF2-40B4-BE49-F238E27FC236}">
                <a16:creationId xmlns:a16="http://schemas.microsoft.com/office/drawing/2014/main" xmlns="" id="{5B2C0BD2-01BB-4DFB-BDAF-C30D3CA54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Review</a:t>
            </a:r>
            <a:r>
              <a:rPr lang="tr-TR" dirty="0"/>
              <a:t>: </a:t>
            </a:r>
            <a:r>
              <a:rPr lang="tr-TR" dirty="0" err="1"/>
              <a:t>Matrices</a:t>
            </a:r>
            <a:endParaRPr lang="tr-TR" dirty="0"/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6202172" y="6407981"/>
            <a:ext cx="3311390" cy="19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Row matrix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/ column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8848470" y="7150334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085829" y="3467456"/>
            <a:ext cx="279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8495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8495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8495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92895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9535" y="35432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79535" y="56433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8635" y="1957819"/>
            <a:ext cx="1219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6465" algn="l"/>
              </a:tabLst>
            </a:pPr>
            <a:r>
              <a:rPr sz="4400" b="1" dirty="0">
                <a:latin typeface="Times New Roman"/>
                <a:cs typeface="Times New Roman"/>
              </a:rPr>
              <a:t>0	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2636" y="1959342"/>
            <a:ext cx="54610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70705" algn="l"/>
                <a:tab pos="5193665" algn="l"/>
              </a:tabLst>
            </a:pPr>
            <a:r>
              <a:rPr sz="4000" spc="-5" dirty="0">
                <a:latin typeface="Times New Roman"/>
                <a:cs typeface="Times New Roman"/>
              </a:rPr>
              <a:t>one row is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called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lang="en-US" sz="4000" b="1" spc="-5" dirty="0">
                <a:latin typeface="Times New Roman"/>
                <a:cs typeface="Times New Roman"/>
              </a:rPr>
              <a:t>0</a:t>
            </a:r>
            <a:r>
              <a:rPr lang="en-US" sz="4000" b="1" dirty="0">
                <a:latin typeface="Times New Roman"/>
                <a:cs typeface="Times New Roman"/>
              </a:rPr>
              <a:t>	</a:t>
            </a:r>
            <a:r>
              <a:rPr lang="en-US" sz="4000" b="1" spc="-5" dirty="0">
                <a:latin typeface="Times New Roman"/>
                <a:cs typeface="Times New Roman"/>
              </a:rPr>
              <a:t>0</a:t>
            </a:r>
            <a:endParaRPr lang="en-US"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4000" spc="-5" dirty="0">
                <a:latin typeface="Times New Roman"/>
                <a:cs typeface="Times New Roman"/>
              </a:rPr>
              <a:t>a </a:t>
            </a:r>
            <a:r>
              <a:rPr lang="en-US"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row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matrix</a:t>
            </a:r>
            <a:r>
              <a:rPr lang="en-US" sz="4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/>
          <p:nvPr/>
        </p:nvSpPr>
        <p:spPr>
          <a:xfrm>
            <a:off x="5568696" y="194308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8696" y="2703563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8696" y="1943087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47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02495" y="1943087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47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3895" y="19430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3895" y="270356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56436" y="3711943"/>
            <a:ext cx="55168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A matrix with one column  is called a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column</a:t>
            </a:r>
            <a:r>
              <a:rPr sz="4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matrix</a:t>
            </a:r>
            <a:r>
              <a:rPr sz="4000" spc="-5" dirty="0">
                <a:latin typeface="Times New Roman"/>
                <a:cs typeface="Times New Roman"/>
              </a:rPr>
              <a:t>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72896" y="6178283"/>
            <a:ext cx="8686800" cy="641985"/>
          </a:xfrm>
          <a:custGeom>
            <a:avLst/>
            <a:gdLst/>
            <a:ahLst/>
            <a:cxnLst/>
            <a:rect l="l" t="t" r="r" b="b"/>
            <a:pathLst>
              <a:path w="8686800" h="641984">
                <a:moveTo>
                  <a:pt x="0" y="641604"/>
                </a:moveTo>
                <a:lnTo>
                  <a:pt x="0" y="0"/>
                </a:lnTo>
                <a:lnTo>
                  <a:pt x="8686800" y="0"/>
                </a:lnTo>
                <a:lnTo>
                  <a:pt x="8686800" y="641603"/>
                </a:lnTo>
                <a:lnTo>
                  <a:pt x="0" y="64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1636" y="6197592"/>
            <a:ext cx="840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7130" algn="l"/>
              </a:tabLst>
            </a:pPr>
            <a:r>
              <a:rPr sz="3600" spc="-5" dirty="0">
                <a:latin typeface="Times New Roman"/>
                <a:cs typeface="Times New Roman"/>
              </a:rPr>
              <a:t>Also </a:t>
            </a:r>
            <a:r>
              <a:rPr sz="3600" dirty="0">
                <a:latin typeface="Times New Roman"/>
                <a:cs typeface="Times New Roman"/>
              </a:rPr>
              <a:t>called:	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row-vector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column-vector</a:t>
            </a:r>
            <a:r>
              <a:rPr sz="3600" spc="-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95262980-EFF2-45D6-88CA-F049024ED098}"/>
              </a:ext>
            </a:extLst>
          </p:cNvPr>
          <p:cNvSpPr/>
          <p:nvPr/>
        </p:nvSpPr>
        <p:spPr>
          <a:xfrm>
            <a:off x="1532635" y="1429566"/>
            <a:ext cx="315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spc="-5" dirty="0">
                <a:latin typeface="Times New Roman"/>
                <a:cs typeface="Times New Roman"/>
              </a:rPr>
              <a:t>A </a:t>
            </a:r>
            <a:r>
              <a:rPr lang="tr-TR" sz="4000" spc="-5" dirty="0" err="1">
                <a:latin typeface="Times New Roman"/>
                <a:cs typeface="Times New Roman"/>
              </a:rPr>
              <a:t>matrix</a:t>
            </a:r>
            <a:r>
              <a:rPr lang="tr-TR" sz="4000" spc="-5" dirty="0">
                <a:latin typeface="Times New Roman"/>
                <a:cs typeface="Times New Roman"/>
              </a:rPr>
              <a:t> </a:t>
            </a:r>
            <a:r>
              <a:rPr lang="tr-TR" sz="4000" spc="-5" dirty="0" err="1">
                <a:latin typeface="Times New Roman"/>
                <a:cs typeface="Times New Roman"/>
              </a:rPr>
              <a:t>with</a:t>
            </a:r>
            <a:r>
              <a:rPr lang="tr-TR" sz="4000" spc="-5" dirty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Zero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6813" y="2101850"/>
            <a:ext cx="323088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74065" algn="l"/>
                <a:tab pos="2836545" algn="l"/>
              </a:tabLst>
            </a:pPr>
            <a:r>
              <a:rPr sz="4000" spc="-5" dirty="0">
                <a:solidFill>
                  <a:schemeClr val="tx1"/>
                </a:solidFill>
              </a:rPr>
              <a:t>A </a:t>
            </a:r>
            <a:r>
              <a:rPr sz="4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zero matrix  </a:t>
            </a:r>
            <a:r>
              <a:rPr sz="4000" spc="-5" dirty="0">
                <a:solidFill>
                  <a:schemeClr val="tx1"/>
                </a:solidFill>
              </a:rPr>
              <a:t>is a matrix with  all</a:t>
            </a:r>
            <a:r>
              <a:rPr lang="tr-TR" sz="4000" spc="-5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elements</a:t>
            </a:r>
            <a:r>
              <a:rPr lang="tr-TR" sz="4000" spc="-5" dirty="0">
                <a:solidFill>
                  <a:schemeClr val="tx1"/>
                </a:solidFill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4000" spc="-5" dirty="0">
                <a:solidFill>
                  <a:schemeClr val="tx1"/>
                </a:solidFill>
              </a:rPr>
              <a:t>.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xfrm>
            <a:off x="8744547" y="6881995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06816" y="1639867"/>
            <a:ext cx="305435" cy="2306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4844" y="1579255"/>
            <a:ext cx="1381125" cy="231775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08839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108839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108839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</a:t>
            </a:r>
            <a:r>
              <a:rPr sz="6600" b="1" baseline="-5050" dirty="0">
                <a:latin typeface="Times New Roman"/>
                <a:cs typeface="Times New Roman"/>
              </a:rPr>
              <a:t>0</a:t>
            </a:r>
            <a:endParaRPr sz="6600" baseline="-5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5791" y="1714487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55791" y="399591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5791" y="1714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50095" y="1714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7216" y="1714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67216" y="39959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76235" y="4306882"/>
            <a:ext cx="1219835" cy="1546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926465" algn="l"/>
              </a:tabLst>
            </a:pPr>
            <a:r>
              <a:rPr sz="4400" b="1" dirty="0">
                <a:latin typeface="Times New Roman"/>
                <a:cs typeface="Times New Roman"/>
              </a:rPr>
              <a:t>0	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926465" algn="l"/>
              </a:tabLst>
            </a:pPr>
            <a:r>
              <a:rPr sz="4400" b="1" dirty="0">
                <a:latin typeface="Times New Roman"/>
                <a:cs typeface="Times New Roman"/>
              </a:rPr>
              <a:t>0	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8886" y="4246257"/>
            <a:ext cx="110236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8350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8350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0	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6296" y="438148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6296" y="5902439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6296" y="4381487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0095" y="4381487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21495" y="43814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1495" y="590243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0140" y="446677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7831" y="3702177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4536" y="1263499"/>
            <a:ext cx="656082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31190" algn="l"/>
                <a:tab pos="3950335" algn="l"/>
              </a:tabLst>
            </a:pPr>
            <a:r>
              <a:rPr sz="3200" spc="-5" dirty="0">
                <a:solidFill>
                  <a:schemeClr val="tx1"/>
                </a:solidFill>
              </a:rPr>
              <a:t>A	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square</a:t>
            </a:r>
            <a:r>
              <a:rPr sz="3200" b="1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matrix	</a:t>
            </a:r>
            <a:r>
              <a:rPr sz="3200" spc="-5" dirty="0">
                <a:solidFill>
                  <a:schemeClr val="tx1"/>
                </a:solidFill>
              </a:rPr>
              <a:t>has the</a:t>
            </a:r>
            <a:r>
              <a:rPr sz="3200" spc="-65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same  number of rows and</a:t>
            </a:r>
            <a:r>
              <a:rPr sz="3200" spc="-15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columns.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12"/>
          </p:nvPr>
        </p:nvSpPr>
        <p:spPr>
          <a:xfrm>
            <a:off x="9378696" y="7148959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415796" y="521119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Square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5796" y="5448287"/>
            <a:ext cx="7962900" cy="1371600"/>
          </a:xfrm>
          <a:custGeom>
            <a:avLst/>
            <a:gdLst/>
            <a:ahLst/>
            <a:cxnLst/>
            <a:rect l="l" t="t" r="r" b="b"/>
            <a:pathLst>
              <a:path w="7962900" h="1371600">
                <a:moveTo>
                  <a:pt x="0" y="1371600"/>
                </a:moveTo>
                <a:lnTo>
                  <a:pt x="0" y="0"/>
                </a:lnTo>
                <a:lnTo>
                  <a:pt x="7962900" y="0"/>
                </a:lnTo>
                <a:lnTo>
                  <a:pt x="7962900" y="1371599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4536" y="5463019"/>
            <a:ext cx="7204709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  <a:tabLst>
                <a:tab pos="3958590" algn="l"/>
              </a:tabLst>
            </a:pPr>
            <a:r>
              <a:rPr sz="4000" spc="-5" dirty="0">
                <a:latin typeface="Times New Roman"/>
                <a:cs typeface="Times New Roman"/>
              </a:rPr>
              <a:t>The elements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a</a:t>
            </a:r>
            <a:r>
              <a:rPr sz="4350" b="1" baseline="-24904" dirty="0">
                <a:latin typeface="Times New Roman"/>
                <a:cs typeface="Times New Roman"/>
              </a:rPr>
              <a:t>i,i</a:t>
            </a:r>
            <a:r>
              <a:rPr sz="4350" b="1" spc="120" baseline="-24904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,	with i =</a:t>
            </a:r>
            <a:r>
              <a:rPr sz="4000" spc="-7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1,2,3,...  are called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diagonal</a:t>
            </a:r>
            <a:r>
              <a:rPr sz="4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elements.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7440" y="2782867"/>
            <a:ext cx="305435" cy="1546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7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5139" y="439311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2900" y="3482731"/>
            <a:ext cx="27940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5131" y="2873742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5600" y="2941700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6895" y="28574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6895" y="51389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895" y="2857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6836" y="28574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1096" y="316256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1096" y="51389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950" y="2706594"/>
            <a:ext cx="586447" cy="135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7004" y="2842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27004" y="2980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27004" y="3119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7004" y="3258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3889" y="3396983"/>
            <a:ext cx="607553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5495" y="2705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6550" y="36209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7604" y="37566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604" y="38953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7604" y="40340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7604" y="41726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94490" y="4311383"/>
            <a:ext cx="606046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16096" y="3619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1999" y="615695"/>
                </a:lnTo>
                <a:lnTo>
                  <a:pt x="761999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7150" y="43829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8204" y="4518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8204" y="4657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8204" y="4796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8204" y="4934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85090" y="50733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6696" y="4381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0" y="492549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3567" y="41609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1335" y="33989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Diagonal matrix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6436" y="1597275"/>
            <a:ext cx="724306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1802764" algn="l"/>
                <a:tab pos="4737735" algn="l"/>
                <a:tab pos="6798945" algn="l"/>
              </a:tabLst>
            </a:pPr>
            <a:r>
              <a:rPr sz="3200" spc="-5" dirty="0">
                <a:solidFill>
                  <a:schemeClr val="tx1"/>
                </a:solidFill>
              </a:rPr>
              <a:t>A </a:t>
            </a:r>
            <a:r>
              <a:rPr sz="32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diagonal matrix </a:t>
            </a:r>
            <a:r>
              <a:rPr sz="3200" spc="-5" dirty="0">
                <a:solidFill>
                  <a:schemeClr val="tx1"/>
                </a:solidFill>
              </a:rPr>
              <a:t>is a square matrix  with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all	non-diagonal	elements	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3200" dirty="0">
                <a:solidFill>
                  <a:schemeClr val="tx1"/>
                </a:solidFill>
              </a:rPr>
              <a:t>.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12"/>
          </p:nvPr>
        </p:nvSpPr>
        <p:spPr>
          <a:xfrm>
            <a:off x="8547100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854700" y="3238571"/>
            <a:ext cx="305435" cy="15494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0888" y="485189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8635" y="3941455"/>
            <a:ext cx="27940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0867" y="3330943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34155" y="33146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4155" y="559763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4155" y="3314687"/>
            <a:ext cx="0" cy="2283460"/>
          </a:xfrm>
          <a:custGeom>
            <a:avLst/>
            <a:gdLst/>
            <a:ahLst/>
            <a:cxnLst/>
            <a:rect l="l" t="t" r="r" b="b"/>
            <a:pathLst>
              <a:path h="2283460">
                <a:moveTo>
                  <a:pt x="0" y="0"/>
                </a:moveTo>
                <a:lnTo>
                  <a:pt x="0" y="22829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4095" y="3314687"/>
            <a:ext cx="0" cy="2283460"/>
          </a:xfrm>
          <a:custGeom>
            <a:avLst/>
            <a:gdLst/>
            <a:ahLst/>
            <a:cxnLst/>
            <a:rect l="l" t="t" r="r" b="b"/>
            <a:pathLst>
              <a:path h="2283460">
                <a:moveTo>
                  <a:pt x="0" y="0"/>
                </a:moveTo>
                <a:lnTo>
                  <a:pt x="0" y="22829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8356" y="33146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8356" y="559763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6555" y="31622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86555" y="3299447"/>
            <a:ext cx="762000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8064" y="34381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8064" y="35768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8064" y="37154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64950" y="38541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6555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7972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7972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7610" y="4078194"/>
            <a:ext cx="584940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664" y="42138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8664" y="43525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78664" y="44912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8664" y="46298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5550" y="4768583"/>
            <a:ext cx="607553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7155" y="4076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7972" y="838200"/>
                </a:lnTo>
                <a:lnTo>
                  <a:pt x="762000" y="615696"/>
                </a:lnTo>
                <a:lnTo>
                  <a:pt x="762000" y="222503"/>
                </a:lnTo>
                <a:lnTo>
                  <a:pt x="537972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58210" y="4840194"/>
            <a:ext cx="584940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69264" y="49758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9264" y="51145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9264" y="52532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9264" y="53918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6150" y="55305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7755" y="4838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7972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7972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0" y="477157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3567" y="4006977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1335" y="3246500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Unit matrix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6436" y="1349743"/>
            <a:ext cx="71412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02764" algn="l"/>
                <a:tab pos="3806825" algn="l"/>
                <a:tab pos="5867400" algn="l"/>
              </a:tabLst>
            </a:pPr>
            <a:r>
              <a:rPr sz="4000" spc="-5" dirty="0">
                <a:latin typeface="Times New Roman"/>
                <a:cs typeface="Times New Roman"/>
              </a:rPr>
              <a:t>A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unit matrix </a:t>
            </a:r>
            <a:r>
              <a:rPr sz="4000" spc="-5" dirty="0">
                <a:latin typeface="Times New Roman"/>
                <a:cs typeface="Times New Roman"/>
              </a:rPr>
              <a:t>is a diagonal matrix  with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all	diagonal	elements	</a:t>
            </a:r>
            <a:r>
              <a:rPr sz="4000" b="1" dirty="0">
                <a:latin typeface="Times New Roman"/>
                <a:cs typeface="Times New Roman"/>
              </a:rPr>
              <a:t>1</a:t>
            </a:r>
            <a:r>
              <a:rPr sz="4000" dirty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4700" y="3087667"/>
            <a:ext cx="305435" cy="1546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0888" y="469791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8635" y="3787532"/>
            <a:ext cx="279400" cy="154686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0867" y="3178542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34155" y="31622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4155" y="54437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4155" y="31622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4095" y="31622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8356" y="31622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58356" y="54437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3696" y="30860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5204" y="3223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5204" y="3361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5204" y="3500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5204" y="3639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2090" y="37779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3696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44750" y="40019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55804" y="41376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5804" y="42763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5804" y="44150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5804" y="45536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4296" y="4692383"/>
            <a:ext cx="699516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4296" y="4000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5350" y="47639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46404" y="4899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6404" y="5038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46404" y="5177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46404" y="5315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3290" y="54543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44896" y="4762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3896" y="5995403"/>
            <a:ext cx="7772400" cy="824865"/>
          </a:xfrm>
          <a:custGeom>
            <a:avLst/>
            <a:gdLst/>
            <a:ahLst/>
            <a:cxnLst/>
            <a:rect l="l" t="t" r="r" b="b"/>
            <a:pathLst>
              <a:path w="7772400" h="824865">
                <a:moveTo>
                  <a:pt x="0" y="824484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824484"/>
                </a:lnTo>
                <a:lnTo>
                  <a:pt x="0" y="824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32636" y="6008616"/>
            <a:ext cx="6527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3165" algn="l"/>
              </a:tabLst>
            </a:pPr>
            <a:r>
              <a:rPr sz="3600" spc="-5" dirty="0">
                <a:latin typeface="Times New Roman"/>
                <a:cs typeface="Times New Roman"/>
              </a:rPr>
              <a:t>Also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called:	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identity matrix </a:t>
            </a:r>
            <a:r>
              <a:rPr sz="4000" b="1" spc="-5" dirty="0">
                <a:latin typeface="Times New Roman"/>
                <a:cs typeface="Times New Roman"/>
              </a:rPr>
              <a:t>-</a:t>
            </a:r>
            <a:r>
              <a:rPr sz="4000" b="1" spc="-19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-5" dirty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xfrm>
            <a:off x="9523488" y="682026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2232" y="5226178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7503" y="363162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634" y="523029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7503" y="4469805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1226" y="44657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2232" y="4465701"/>
            <a:ext cx="16954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6345" y="3631620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Symmetric matrix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56436" y="1598885"/>
            <a:ext cx="8130540" cy="11129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  <a:tabLst>
                <a:tab pos="2990215" algn="l"/>
              </a:tabLst>
            </a:pPr>
            <a:r>
              <a:rPr sz="3200" spc="-5" dirty="0">
                <a:solidFill>
                  <a:schemeClr val="tx1"/>
                </a:solidFill>
              </a:rPr>
              <a:t>A </a:t>
            </a:r>
            <a:r>
              <a:rPr sz="32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symmetric matrix </a:t>
            </a:r>
            <a:r>
              <a:rPr sz="3200" dirty="0">
                <a:solidFill>
                  <a:schemeClr val="tx1"/>
                </a:solidFill>
              </a:rPr>
              <a:t>is </a:t>
            </a:r>
            <a:r>
              <a:rPr sz="3200" spc="-5" dirty="0">
                <a:solidFill>
                  <a:schemeClr val="tx1"/>
                </a:solidFill>
              </a:rPr>
              <a:t>a square </a:t>
            </a:r>
            <a:r>
              <a:rPr sz="3200" dirty="0">
                <a:solidFill>
                  <a:schemeClr val="tx1"/>
                </a:solidFill>
              </a:rPr>
              <a:t>matrix  </a:t>
            </a:r>
            <a:r>
              <a:rPr sz="3200" spc="-5" dirty="0">
                <a:solidFill>
                  <a:schemeClr val="tx1"/>
                </a:solidFill>
              </a:rPr>
              <a:t>where 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000" b="1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I,</a:t>
            </a:r>
            <a:r>
              <a:rPr sz="4000" b="1" spc="-217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J </a:t>
            </a:r>
            <a:r>
              <a:rPr sz="3600" b="1" dirty="0">
                <a:solidFill>
                  <a:schemeClr val="tx1"/>
                </a:solidFill>
                <a:latin typeface="Times New Roman"/>
                <a:cs typeface="Times New Roman"/>
              </a:rPr>
              <a:t>=	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000" b="1" baseline="-24305" dirty="0">
                <a:solidFill>
                  <a:schemeClr val="tx1"/>
                </a:solidFill>
                <a:latin typeface="Times New Roman"/>
                <a:cs typeface="Times New Roman"/>
              </a:rPr>
              <a:t>J, I </a:t>
            </a:r>
            <a:r>
              <a:rPr sz="3200" spc="-5" dirty="0">
                <a:solidFill>
                  <a:schemeClr val="tx1"/>
                </a:solidFill>
              </a:rPr>
              <a:t>for all</a:t>
            </a:r>
            <a:r>
              <a:rPr sz="3200" spc="60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elements.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10"/>
          </p:nvPr>
        </p:nvSpPr>
        <p:spPr>
          <a:xfrm>
            <a:off x="7013612" y="352782"/>
            <a:ext cx="2495127" cy="19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12"/>
          </p:nvPr>
        </p:nvSpPr>
        <p:spPr>
          <a:xfrm>
            <a:off x="8744547" y="7160383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924803" y="5156695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7732" y="3372256"/>
            <a:ext cx="405765" cy="1659889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4400" b="1" spc="-5" dirty="0">
                <a:latin typeface="Times New Roman"/>
                <a:cs typeface="Times New Roman"/>
              </a:rPr>
              <a:t>-</a:t>
            </a:r>
            <a:endParaRPr sz="44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1325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9532" y="3559543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4467" y="354328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4467" y="590243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4467" y="3543287"/>
            <a:ext cx="0" cy="2359660"/>
          </a:xfrm>
          <a:custGeom>
            <a:avLst/>
            <a:gdLst/>
            <a:ahLst/>
            <a:cxnLst/>
            <a:rect l="l" t="t" r="r" b="b"/>
            <a:pathLst>
              <a:path h="2359660">
                <a:moveTo>
                  <a:pt x="0" y="0"/>
                </a:moveTo>
                <a:lnTo>
                  <a:pt x="0" y="23591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200" y="3543287"/>
            <a:ext cx="0" cy="2359660"/>
          </a:xfrm>
          <a:custGeom>
            <a:avLst/>
            <a:gdLst/>
            <a:ahLst/>
            <a:cxnLst/>
            <a:rect l="l" t="t" r="r" b="b"/>
            <a:pathLst>
              <a:path h="2359660">
                <a:moveTo>
                  <a:pt x="0" y="0"/>
                </a:moveTo>
                <a:lnTo>
                  <a:pt x="0" y="235915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6935" y="354328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6935" y="590243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2896" y="35432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2896" y="3680447"/>
            <a:ext cx="762000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2896" y="3819131"/>
            <a:ext cx="7620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2896" y="3957815"/>
            <a:ext cx="7620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82896" y="4096499"/>
            <a:ext cx="762000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2896" y="4235183"/>
            <a:ext cx="69951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2896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8950" y="43067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0004" y="44424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70004" y="45811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0004" y="47198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0004" y="48584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6890" y="4997183"/>
            <a:ext cx="607553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8496" y="4305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1999" y="615695"/>
                </a:lnTo>
                <a:lnTo>
                  <a:pt x="761999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63950" y="43829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5004" y="4518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75004" y="4657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75004" y="4796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75004" y="4934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1890" y="5073383"/>
            <a:ext cx="606046" cy="146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73496" y="4381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9550" y="5068794"/>
            <a:ext cx="586447" cy="1356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60604" y="5204447"/>
            <a:ext cx="760491" cy="138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60604" y="5343131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60604" y="5481815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0604" y="5620499"/>
            <a:ext cx="760491" cy="1386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37490" y="5759183"/>
            <a:ext cx="607553" cy="1463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59096" y="5067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63950" y="3544794"/>
            <a:ext cx="586447" cy="1356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75004" y="3680447"/>
            <a:ext cx="760491" cy="1386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75004" y="3819131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75004" y="3957815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75004" y="4096499"/>
            <a:ext cx="760491" cy="1386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73496" y="4235183"/>
            <a:ext cx="699516" cy="1463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73496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68496" y="5143487"/>
            <a:ext cx="699516" cy="1371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0004" y="5280647"/>
            <a:ext cx="760491" cy="1386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70004" y="5419331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70004" y="5558015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70004" y="5696699"/>
            <a:ext cx="760491" cy="1386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68496" y="5835383"/>
            <a:ext cx="699516" cy="1463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68496" y="5143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6"/>
                </a:lnTo>
                <a:lnTo>
                  <a:pt x="761999" y="222504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744" y="1349743"/>
            <a:ext cx="744791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chemeClr val="tx1"/>
                </a:solidFill>
              </a:rPr>
              <a:t>The transpose of the </a:t>
            </a:r>
            <a:r>
              <a:rPr sz="4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m x n </a:t>
            </a:r>
            <a:r>
              <a:rPr sz="4000" spc="-5" dirty="0">
                <a:solidFill>
                  <a:schemeClr val="tx1"/>
                </a:solidFill>
              </a:rPr>
              <a:t>matrix A  is shown by</a:t>
            </a:r>
            <a:r>
              <a:rPr sz="4000" spc="-85" dirty="0">
                <a:solidFill>
                  <a:schemeClr val="tx1"/>
                </a:solidFill>
              </a:rPr>
              <a:t> </a:t>
            </a:r>
            <a:r>
              <a:rPr sz="44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350" b="1" spc="-15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000" spc="-10" dirty="0">
                <a:solidFill>
                  <a:schemeClr val="tx1"/>
                </a:solidFill>
              </a:rPr>
              <a:t>.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851900" y="720371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7433" y="3164827"/>
            <a:ext cx="675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baseline="-16414" dirty="0">
                <a:latin typeface="Times New Roman"/>
                <a:cs typeface="Times New Roman"/>
              </a:rPr>
              <a:t>A</a:t>
            </a:r>
            <a:r>
              <a:rPr sz="2900" b="1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9835" y="2995809"/>
            <a:ext cx="7059295" cy="2125345"/>
          </a:xfrm>
          <a:prstGeom prst="rect">
            <a:avLst/>
          </a:prstGeom>
        </p:spPr>
        <p:txBody>
          <a:bodyPr vert="horz" wrap="square" lIns="0" tIns="346710" rIns="0" bIns="0" rtlCol="0">
            <a:spAutoFit/>
          </a:bodyPr>
          <a:lstStyle/>
          <a:p>
            <a:pPr marL="1678305" indent="-1665605">
              <a:lnSpc>
                <a:spcPct val="100000"/>
              </a:lnSpc>
              <a:spcBef>
                <a:spcPts val="2730"/>
              </a:spcBef>
              <a:buSzPct val="110000"/>
              <a:buChar char="•"/>
              <a:tabLst>
                <a:tab pos="1678305" algn="l"/>
                <a:tab pos="1678939" algn="l"/>
                <a:tab pos="2877185" algn="l"/>
                <a:tab pos="4480560" algn="l"/>
              </a:tabLst>
            </a:pPr>
            <a:r>
              <a:rPr sz="4000" spc="-5" dirty="0">
                <a:latin typeface="Times New Roman"/>
                <a:cs typeface="Times New Roman"/>
              </a:rPr>
              <a:t>is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an	</a:t>
            </a:r>
            <a:r>
              <a:rPr sz="4400" b="1" dirty="0">
                <a:solidFill>
                  <a:srgbClr val="A30027"/>
                </a:solidFill>
                <a:latin typeface="Times New Roman"/>
                <a:cs typeface="Times New Roman"/>
              </a:rPr>
              <a:t>n x</a:t>
            </a:r>
            <a:r>
              <a:rPr sz="4400" b="1" spc="5" dirty="0">
                <a:solidFill>
                  <a:srgbClr val="A30027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A30027"/>
                </a:solidFill>
                <a:latin typeface="Times New Roman"/>
                <a:cs typeface="Times New Roman"/>
              </a:rPr>
              <a:t>m	</a:t>
            </a:r>
            <a:r>
              <a:rPr sz="4000" spc="-5" dirty="0">
                <a:latin typeface="Times New Roman"/>
                <a:cs typeface="Times New Roman"/>
              </a:rPr>
              <a:t>matrix,</a:t>
            </a:r>
            <a:endParaRPr sz="4000">
              <a:latin typeface="Times New Roman"/>
              <a:cs typeface="Times New Roman"/>
            </a:endParaRPr>
          </a:p>
          <a:p>
            <a:pPr marL="589915" indent="-577215">
              <a:lnSpc>
                <a:spcPct val="100000"/>
              </a:lnSpc>
              <a:spcBef>
                <a:spcPts val="2865"/>
              </a:spcBef>
              <a:buChar char="•"/>
              <a:tabLst>
                <a:tab pos="589915" algn="l"/>
                <a:tab pos="590550" algn="l"/>
                <a:tab pos="2482850" algn="l"/>
                <a:tab pos="3101340" algn="l"/>
                <a:tab pos="3769360" algn="l"/>
                <a:tab pos="5843270" algn="l"/>
              </a:tabLst>
            </a:pPr>
            <a:r>
              <a:rPr sz="4000" spc="-5" dirty="0">
                <a:latin typeface="Times New Roman"/>
                <a:cs typeface="Times New Roman"/>
              </a:rPr>
              <a:t>row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i</a:t>
            </a:r>
            <a:r>
              <a:rPr sz="4800" b="1" spc="-204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of	</a:t>
            </a:r>
            <a:r>
              <a:rPr sz="4000" b="1" spc="-5" dirty="0">
                <a:latin typeface="Times New Roman"/>
                <a:cs typeface="Times New Roman"/>
              </a:rPr>
              <a:t>A	</a:t>
            </a:r>
            <a:r>
              <a:rPr sz="4000" spc="-5" dirty="0">
                <a:latin typeface="Times New Roman"/>
                <a:cs typeface="Times New Roman"/>
              </a:rPr>
              <a:t>=	column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i	</a:t>
            </a:r>
            <a:r>
              <a:rPr sz="4000" dirty="0">
                <a:latin typeface="Times New Roman"/>
                <a:cs typeface="Times New Roman"/>
              </a:rPr>
              <a:t>of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A</a:t>
            </a:r>
            <a:r>
              <a:rPr sz="4350" b="1" baseline="24904" dirty="0">
                <a:latin typeface="Times New Roman"/>
                <a:cs typeface="Times New Roman"/>
              </a:rPr>
              <a:t>T</a:t>
            </a:r>
            <a:endParaRPr sz="4350" baseline="2490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432" y="5100307"/>
            <a:ext cx="3700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for (</a:t>
            </a:r>
            <a:r>
              <a:rPr sz="4000" b="1" spc="-5" dirty="0">
                <a:latin typeface="Times New Roman"/>
                <a:cs typeface="Times New Roman"/>
              </a:rPr>
              <a:t>i </a:t>
            </a:r>
            <a:r>
              <a:rPr sz="4000" spc="-5" dirty="0">
                <a:latin typeface="Times New Roman"/>
                <a:cs typeface="Times New Roman"/>
              </a:rPr>
              <a:t>= </a:t>
            </a:r>
            <a:r>
              <a:rPr sz="4000" dirty="0">
                <a:latin typeface="Times New Roman"/>
                <a:cs typeface="Times New Roman"/>
              </a:rPr>
              <a:t>1,2,3, ..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1590" y="5913053"/>
            <a:ext cx="28130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805"/>
              </a:lnSpc>
            </a:pPr>
            <a:r>
              <a:rPr sz="4400" b="1" spc="5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1534" y="5152562"/>
            <a:ext cx="28130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805"/>
              </a:lnSpc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1478" y="4392071"/>
            <a:ext cx="28130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805"/>
              </a:lnSpc>
            </a:pPr>
            <a:r>
              <a:rPr sz="4400" b="1" spc="5" dirty="0">
                <a:latin typeface="Times New Roman"/>
                <a:cs typeface="Times New Roman"/>
              </a:rPr>
              <a:t>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2261" y="3631580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0497" y="5913053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0442" y="515256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7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0519" y="4387978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0519" y="36275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9047" y="3167255"/>
            <a:ext cx="25527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360"/>
              </a:lnSpc>
            </a:pPr>
            <a:r>
              <a:rPr sz="4000" b="1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4647" y="3167255"/>
            <a:ext cx="25527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360"/>
              </a:lnSpc>
            </a:pPr>
            <a:r>
              <a:rPr sz="4000" b="1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6423" y="3167255"/>
            <a:ext cx="25527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360"/>
              </a:lnSpc>
            </a:pPr>
            <a:r>
              <a:rPr sz="4000" b="1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5173" y="3167255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9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8285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8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3886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7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55662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5173" y="2406779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8336" y="16463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73428" y="5913053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3372" y="5152562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73452" y="4387978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73452" y="3627501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93937" y="16463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9415" y="1696594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5223" y="1646302"/>
            <a:ext cx="25400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18232" y="156208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18232" y="384351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18232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4496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25896" y="15620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5896" y="38435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04036" y="2287262"/>
            <a:ext cx="4318635" cy="14465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4800" b="1" spc="-5" dirty="0">
                <a:latin typeface="Times New Roman"/>
                <a:cs typeface="Times New Roman"/>
              </a:rPr>
              <a:t>A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endParaRPr sz="4800">
              <a:latin typeface="Times New Roman"/>
              <a:cs typeface="Times New Roman"/>
            </a:endParaRPr>
          </a:p>
          <a:p>
            <a:pPr marL="2298065">
              <a:lnSpc>
                <a:spcPct val="100000"/>
              </a:lnSpc>
              <a:spcBef>
                <a:spcPts val="284"/>
              </a:spcBef>
              <a:tabLst>
                <a:tab pos="3136265" algn="l"/>
                <a:tab pos="405066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1	</a:t>
            </a:r>
            <a:r>
              <a:rPr sz="4000" b="1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(2)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73095" y="14858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74604" y="16230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74604" y="17617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4604" y="19004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4604" y="20390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51489" y="21777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73095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7950" y="1487394"/>
            <a:ext cx="586447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89004" y="16230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9004" y="17617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89004" y="19004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9004" y="20390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65890" y="2177783"/>
            <a:ext cx="606046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87496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92350" y="1487394"/>
            <a:ext cx="586447" cy="135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3404" y="16230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3404" y="17617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3404" y="19004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3404" y="20390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80290" y="2177783"/>
            <a:ext cx="607553" cy="146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01896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6296" y="1485887"/>
            <a:ext cx="699516" cy="1371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17804" y="1623047"/>
            <a:ext cx="760491" cy="138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17804" y="1761731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7804" y="1900415"/>
            <a:ext cx="760491" cy="138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7804" y="2039099"/>
            <a:ext cx="760491" cy="1386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94690" y="2177783"/>
            <a:ext cx="606046" cy="146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6296" y="1485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190235" y="4621771"/>
            <a:ext cx="1236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imes New Roman"/>
                <a:cs typeface="Times New Roman"/>
              </a:rPr>
              <a:t>A</a:t>
            </a:r>
            <a:r>
              <a:rPr sz="4800" b="1" baseline="24305" dirty="0">
                <a:latin typeface="Times New Roman"/>
                <a:cs typeface="Times New Roman"/>
              </a:rPr>
              <a:t>T</a:t>
            </a:r>
            <a:r>
              <a:rPr sz="4800" b="1" spc="-97" baseline="2430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19124" y="4229148"/>
            <a:ext cx="306070" cy="2306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4400" b="1" spc="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64095" y="3543287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932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64095" y="6585191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64095" y="35432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4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5376" y="35432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4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302495" y="3543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02495" y="658519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0295" y="3428987"/>
            <a:ext cx="699516" cy="137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41804" y="3566147"/>
            <a:ext cx="760491" cy="1386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41804" y="3704831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41804" y="3843515"/>
            <a:ext cx="760491" cy="138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41804" y="3982199"/>
            <a:ext cx="760491" cy="1386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18690" y="4120883"/>
            <a:ext cx="607553" cy="1463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40295" y="34289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30750" y="4306794"/>
            <a:ext cx="586447" cy="1356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41804" y="4442447"/>
            <a:ext cx="760491" cy="1386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41804" y="4581131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41804" y="4719815"/>
            <a:ext cx="760491" cy="1386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41804" y="4858499"/>
            <a:ext cx="760491" cy="1386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18690" y="4997183"/>
            <a:ext cx="607553" cy="1463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40295" y="4305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40295" y="5143487"/>
            <a:ext cx="699516" cy="1371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41804" y="5280647"/>
            <a:ext cx="760491" cy="1386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41804" y="5419331"/>
            <a:ext cx="760491" cy="1386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41804" y="5558015"/>
            <a:ext cx="760491" cy="1386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41804" y="5696699"/>
            <a:ext cx="760491" cy="1386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18690" y="5835383"/>
            <a:ext cx="606046" cy="1463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40295" y="5143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199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40295" y="5981687"/>
            <a:ext cx="699516" cy="1371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41804" y="6118847"/>
            <a:ext cx="760491" cy="1386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41804" y="6257531"/>
            <a:ext cx="760491" cy="1386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41804" y="6396220"/>
            <a:ext cx="760491" cy="1386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40295" y="6534904"/>
            <a:ext cx="762000" cy="1386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18690" y="6673588"/>
            <a:ext cx="607553" cy="14629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40295" y="5981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1999" y="615695"/>
                </a:lnTo>
                <a:lnTo>
                  <a:pt x="761999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73095" y="2324087"/>
            <a:ext cx="699516" cy="1371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74604" y="2461247"/>
            <a:ext cx="760491" cy="1386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74604" y="2599931"/>
            <a:ext cx="760491" cy="1386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74604" y="2738615"/>
            <a:ext cx="760491" cy="1386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74604" y="2877299"/>
            <a:ext cx="760491" cy="13868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51489" y="3015983"/>
            <a:ext cx="606046" cy="1463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73095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87496" y="2324087"/>
            <a:ext cx="699516" cy="1371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89004" y="2461247"/>
            <a:ext cx="760491" cy="1386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89004" y="2599931"/>
            <a:ext cx="760491" cy="13868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89004" y="2738615"/>
            <a:ext cx="760491" cy="13868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89004" y="2877299"/>
            <a:ext cx="760491" cy="1386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65890" y="3015983"/>
            <a:ext cx="604538" cy="1463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874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01896" y="2324087"/>
            <a:ext cx="699516" cy="1371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03404" y="2461247"/>
            <a:ext cx="760491" cy="1386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03404" y="2599931"/>
            <a:ext cx="760491" cy="13868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03404" y="2738615"/>
            <a:ext cx="760491" cy="13868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03404" y="2877299"/>
            <a:ext cx="760491" cy="1386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80290" y="3015983"/>
            <a:ext cx="607553" cy="14630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018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16296" y="2324087"/>
            <a:ext cx="699516" cy="1371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17804" y="2461247"/>
            <a:ext cx="760491" cy="13868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17804" y="2599931"/>
            <a:ext cx="760491" cy="1386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7804" y="2738615"/>
            <a:ext cx="760491" cy="1386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17804" y="2877299"/>
            <a:ext cx="760491" cy="13868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94690" y="3015983"/>
            <a:ext cx="607553" cy="14630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162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73095" y="3162287"/>
            <a:ext cx="699516" cy="13716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74604" y="3299447"/>
            <a:ext cx="760491" cy="13868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74604" y="3438131"/>
            <a:ext cx="760491" cy="1386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74604" y="3576815"/>
            <a:ext cx="760491" cy="1386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73095" y="3715499"/>
            <a:ext cx="762000" cy="13868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73095" y="3854183"/>
            <a:ext cx="699516" cy="1463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73095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87496" y="3162287"/>
            <a:ext cx="699516" cy="13716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87496" y="3299447"/>
            <a:ext cx="762000" cy="1386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87496" y="3438131"/>
            <a:ext cx="762000" cy="13868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87496" y="3576815"/>
            <a:ext cx="762000" cy="13868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87496" y="3715499"/>
            <a:ext cx="762000" cy="13868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65890" y="3854183"/>
            <a:ext cx="606046" cy="14630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87496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01896" y="3162287"/>
            <a:ext cx="699516" cy="13716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01896" y="3299447"/>
            <a:ext cx="762000" cy="13868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01896" y="3438131"/>
            <a:ext cx="762000" cy="1386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01896" y="3576815"/>
            <a:ext cx="762000" cy="13868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01896" y="3715499"/>
            <a:ext cx="762000" cy="13868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81797" y="3854183"/>
            <a:ext cx="604538" cy="14630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01896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16296" y="3162287"/>
            <a:ext cx="699516" cy="1371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6296" y="3299447"/>
            <a:ext cx="762000" cy="13868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16296" y="3438131"/>
            <a:ext cx="762000" cy="13868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16296" y="3576815"/>
            <a:ext cx="762000" cy="13868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16296" y="3715499"/>
            <a:ext cx="762000" cy="13868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16296" y="3854183"/>
            <a:ext cx="699516" cy="14630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16296" y="3162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200"/>
                </a:lnTo>
                <a:lnTo>
                  <a:pt x="539495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868950" y="3468594"/>
            <a:ext cx="586447" cy="13565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80004" y="3604247"/>
            <a:ext cx="760491" cy="13868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80004" y="3742931"/>
            <a:ext cx="760491" cy="1386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80004" y="3881615"/>
            <a:ext cx="760491" cy="13868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780004" y="4020299"/>
            <a:ext cx="760491" cy="13868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56890" y="4158983"/>
            <a:ext cx="606046" cy="14630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78495" y="3467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68950" y="4344894"/>
            <a:ext cx="586447" cy="13565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80004" y="4480547"/>
            <a:ext cx="760491" cy="13868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80004" y="4619231"/>
            <a:ext cx="760491" cy="13868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80004" y="4757915"/>
            <a:ext cx="760491" cy="138684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80004" y="4896599"/>
            <a:ext cx="760491" cy="13868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856890" y="5035283"/>
            <a:ext cx="606046" cy="14630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78495" y="43433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78495" y="5181587"/>
            <a:ext cx="699516" cy="13716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780004" y="5318747"/>
            <a:ext cx="760491" cy="13868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80004" y="5457431"/>
            <a:ext cx="760491" cy="13868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80004" y="5596115"/>
            <a:ext cx="760491" cy="13868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780004" y="5734799"/>
            <a:ext cx="760491" cy="13868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56890" y="5873483"/>
            <a:ext cx="607553" cy="14630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78495" y="51815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78495" y="6019787"/>
            <a:ext cx="699516" cy="13716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80004" y="6156947"/>
            <a:ext cx="760491" cy="13868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80004" y="6295636"/>
            <a:ext cx="760491" cy="13868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80004" y="6434320"/>
            <a:ext cx="760491" cy="13868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80004" y="6573004"/>
            <a:ext cx="760491" cy="13868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56890" y="6711688"/>
            <a:ext cx="606046" cy="14629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78495" y="60197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386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616695" y="3390887"/>
            <a:ext cx="699516" cy="13716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16695" y="3528047"/>
            <a:ext cx="762000" cy="13868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18204" y="3666731"/>
            <a:ext cx="760491" cy="13868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618204" y="3805415"/>
            <a:ext cx="760491" cy="13868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618204" y="3944099"/>
            <a:ext cx="760491" cy="13868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696597" y="4082783"/>
            <a:ext cx="606046" cy="14630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16695" y="33908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616695" y="4267187"/>
            <a:ext cx="699516" cy="13716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616695" y="4404347"/>
            <a:ext cx="762000" cy="13868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616695" y="4543031"/>
            <a:ext cx="762000" cy="13868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616695" y="4681715"/>
            <a:ext cx="762000" cy="13868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616695" y="4820399"/>
            <a:ext cx="762000" cy="13868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616695" y="4959083"/>
            <a:ext cx="699516" cy="146303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616695" y="42671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16695" y="5105387"/>
            <a:ext cx="699516" cy="13716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16695" y="5242547"/>
            <a:ext cx="762000" cy="13868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616695" y="5381231"/>
            <a:ext cx="762000" cy="13868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16695" y="5519915"/>
            <a:ext cx="762000" cy="13868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16695" y="5658599"/>
            <a:ext cx="762000" cy="138684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16695" y="5797283"/>
            <a:ext cx="699516" cy="146303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16695" y="51053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16695" y="5943587"/>
            <a:ext cx="699516" cy="13716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16695" y="6080747"/>
            <a:ext cx="762000" cy="13868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16695" y="6219431"/>
            <a:ext cx="762000" cy="13868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16695" y="6358120"/>
            <a:ext cx="762000" cy="13868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16695" y="6496804"/>
            <a:ext cx="762000" cy="13868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95090" y="6635488"/>
            <a:ext cx="607553" cy="146298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16695" y="59435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6"/>
                </a:lnTo>
                <a:lnTo>
                  <a:pt x="762000" y="222504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01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>
            <a:spLocks noGrp="1"/>
          </p:cNvSpPr>
          <p:nvPr>
            <p:ph type="sldNum" sz="quarter" idx="7"/>
          </p:nvPr>
        </p:nvSpPr>
        <p:spPr>
          <a:xfrm>
            <a:off x="8856830" y="7039465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4572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60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(3)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674050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80236" y="1276591"/>
            <a:ext cx="8072755" cy="4594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94805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Matrix A' is the transpose of matrix A  </a:t>
            </a:r>
            <a:r>
              <a:rPr sz="3600" dirty="0">
                <a:latin typeface="Times New Roman"/>
                <a:cs typeface="Times New Roman"/>
              </a:rPr>
              <a:t>if and only if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165100" marR="915035">
              <a:lnSpc>
                <a:spcPts val="4330"/>
              </a:lnSpc>
              <a:spcBef>
                <a:spcPts val="135"/>
              </a:spcBef>
            </a:pPr>
            <a:r>
              <a:rPr sz="3600" spc="-5" dirty="0">
                <a:latin typeface="Times New Roman"/>
                <a:cs typeface="Times New Roman"/>
              </a:rPr>
              <a:t>The i</a:t>
            </a:r>
            <a:r>
              <a:rPr sz="3600" spc="-7" baseline="25462" dirty="0">
                <a:latin typeface="Times New Roman"/>
                <a:cs typeface="Times New Roman"/>
              </a:rPr>
              <a:t>th </a:t>
            </a:r>
            <a:r>
              <a:rPr sz="3600" spc="-5" dirty="0">
                <a:latin typeface="Times New Roman"/>
                <a:cs typeface="Times New Roman"/>
              </a:rPr>
              <a:t>row of A </a:t>
            </a:r>
            <a:r>
              <a:rPr sz="3600" dirty="0">
                <a:latin typeface="Times New Roman"/>
                <a:cs typeface="Times New Roman"/>
              </a:rPr>
              <a:t>= </a:t>
            </a:r>
            <a:r>
              <a:rPr sz="3600" spc="-5" dirty="0">
                <a:latin typeface="Times New Roman"/>
                <a:cs typeface="Times New Roman"/>
              </a:rPr>
              <a:t>the </a:t>
            </a:r>
            <a:r>
              <a:rPr sz="3600" dirty="0">
                <a:latin typeface="Times New Roman"/>
                <a:cs typeface="Times New Roman"/>
              </a:rPr>
              <a:t>i</a:t>
            </a:r>
            <a:r>
              <a:rPr sz="3600" baseline="25462" dirty="0">
                <a:latin typeface="Times New Roman"/>
                <a:cs typeface="Times New Roman"/>
              </a:rPr>
              <a:t>th </a:t>
            </a:r>
            <a:r>
              <a:rPr sz="3600" dirty="0">
                <a:latin typeface="Times New Roman"/>
                <a:cs typeface="Times New Roman"/>
              </a:rPr>
              <a:t>column of </a:t>
            </a:r>
            <a:r>
              <a:rPr sz="3600" spc="-5" dirty="0">
                <a:latin typeface="Times New Roman"/>
                <a:cs typeface="Times New Roman"/>
              </a:rPr>
              <a:t>A'  for (i </a:t>
            </a:r>
            <a:r>
              <a:rPr sz="3600" dirty="0">
                <a:latin typeface="Times New Roman"/>
                <a:cs typeface="Times New Roman"/>
              </a:rPr>
              <a:t>=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1,2,3,..n)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latin typeface="Times New Roman"/>
                <a:cs typeface="Times New Roman"/>
              </a:rPr>
              <a:t>Transposing a matrix means converting  </a:t>
            </a:r>
            <a:r>
              <a:rPr sz="4000" dirty="0">
                <a:latin typeface="Times New Roman"/>
                <a:cs typeface="Times New Roman"/>
              </a:rPr>
              <a:t>and </a:t>
            </a:r>
            <a:r>
              <a:rPr sz="4000" b="1" spc="-5" dirty="0">
                <a:latin typeface="Times New Roman"/>
                <a:cs typeface="Times New Roman"/>
              </a:rPr>
              <a:t>m x n </a:t>
            </a:r>
            <a:r>
              <a:rPr sz="4000" spc="-5" dirty="0">
                <a:latin typeface="Times New Roman"/>
                <a:cs typeface="Times New Roman"/>
              </a:rPr>
              <a:t>matrix into an </a:t>
            </a:r>
            <a:r>
              <a:rPr sz="4000" b="1" spc="-5" dirty="0">
                <a:latin typeface="Times New Roman"/>
                <a:cs typeface="Times New Roman"/>
              </a:rPr>
              <a:t>n x m </a:t>
            </a:r>
            <a:r>
              <a:rPr sz="4000" spc="-5" dirty="0">
                <a:latin typeface="Times New Roman"/>
                <a:cs typeface="Times New Roman"/>
              </a:rPr>
              <a:t>matrix,  by “flipping” </a:t>
            </a:r>
            <a:r>
              <a:rPr sz="4000" dirty="0">
                <a:latin typeface="Times New Roman"/>
                <a:cs typeface="Times New Roman"/>
              </a:rPr>
              <a:t>t</a:t>
            </a:r>
            <a:r>
              <a:rPr sz="4000" spc="-5" dirty="0">
                <a:latin typeface="Times New Roman"/>
                <a:cs typeface="Times New Roman"/>
              </a:rPr>
              <a:t>he rows and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columns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4572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60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(4)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6495" y="1485887"/>
            <a:ext cx="685800" cy="2289175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54"/>
              </a:spcBef>
            </a:pPr>
            <a:r>
              <a:rPr sz="4400" b="1" dirty="0">
                <a:latin typeface="Times New Roman"/>
                <a:cs typeface="Times New Roman"/>
              </a:rPr>
              <a:t>7</a:t>
            </a:r>
            <a:endParaRPr sz="4400" dirty="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 dirty="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7096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90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 dirty="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 dirty="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0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2095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29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 dirty="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6</a:t>
            </a:r>
            <a:endParaRPr sz="4000" dirty="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1180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496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295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 dirty="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 dirty="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  <a:spcBef>
                <a:spcPts val="1185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2896" y="1490459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2896" y="3771887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2896" y="14904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9011" y="14904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2415" y="1490459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2415" y="377188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0696" y="3314687"/>
            <a:ext cx="2514600" cy="518159"/>
          </a:xfrm>
          <a:custGeom>
            <a:avLst/>
            <a:gdLst/>
            <a:ahLst/>
            <a:cxnLst/>
            <a:rect l="l" t="t" r="r" b="b"/>
            <a:pathLst>
              <a:path w="2514600" h="518160">
                <a:moveTo>
                  <a:pt x="0" y="51816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8160"/>
                </a:lnTo>
                <a:lnTo>
                  <a:pt x="0" y="51816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62222" y="3254743"/>
            <a:ext cx="228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2	5	1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30696" y="4076687"/>
            <a:ext cx="2514600" cy="518159"/>
          </a:xfrm>
          <a:custGeom>
            <a:avLst/>
            <a:gdLst/>
            <a:ahLst/>
            <a:cxnLst/>
            <a:rect l="l" t="t" r="r" b="b"/>
            <a:pathLst>
              <a:path w="2514600" h="518160">
                <a:moveTo>
                  <a:pt x="0" y="51816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8160"/>
                </a:lnTo>
                <a:lnTo>
                  <a:pt x="0" y="51816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62222" y="3940543"/>
            <a:ext cx="228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5	6	6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30696" y="4762487"/>
            <a:ext cx="2514600" cy="518159"/>
          </a:xfrm>
          <a:custGeom>
            <a:avLst/>
            <a:gdLst/>
            <a:ahLst/>
            <a:cxnLst/>
            <a:rect l="l" t="t" r="r" b="b"/>
            <a:pathLst>
              <a:path w="2514600" h="518160">
                <a:moveTo>
                  <a:pt x="0" y="51816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8159"/>
                </a:lnTo>
                <a:lnTo>
                  <a:pt x="0" y="51816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0696" y="5462003"/>
            <a:ext cx="2514600" cy="520065"/>
          </a:xfrm>
          <a:custGeom>
            <a:avLst/>
            <a:gdLst/>
            <a:ahLst/>
            <a:cxnLst/>
            <a:rect l="l" t="t" r="r" b="b"/>
            <a:pathLst>
              <a:path w="2514600" h="520064">
                <a:moveTo>
                  <a:pt x="0" y="519684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19683"/>
                </a:lnTo>
                <a:lnTo>
                  <a:pt x="0" y="519684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62222" y="4563249"/>
            <a:ext cx="2336800" cy="13696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7	8	4</a:t>
            </a:r>
            <a:endParaRPr sz="400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495"/>
              </a:spcBef>
              <a:tabLst>
                <a:tab pos="1050290" algn="l"/>
                <a:tab pos="2069464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8	3	0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25896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5896" y="6210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5896" y="3162287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93123" y="3162287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0243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10243" y="6210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70835" y="401979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9129796" y="678385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8543035" y="2495806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4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3896" y="800087"/>
            <a:ext cx="7772400" cy="838200"/>
          </a:xfrm>
          <a:custGeom>
            <a:avLst/>
            <a:gdLst/>
            <a:ahLst/>
            <a:cxnLst/>
            <a:rect l="l" t="t" r="r" b="b"/>
            <a:pathLst>
              <a:path w="7772400" h="838200">
                <a:moveTo>
                  <a:pt x="0" y="8382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838200"/>
                </a:lnTo>
                <a:lnTo>
                  <a:pt x="0" y="838200"/>
                </a:lnTo>
                <a:close/>
              </a:path>
            </a:pathLst>
          </a:custGeom>
          <a:solidFill>
            <a:srgbClr val="383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3896" y="800087"/>
            <a:ext cx="7772400" cy="838200"/>
          </a:xfrm>
          <a:custGeom>
            <a:avLst/>
            <a:gdLst/>
            <a:ahLst/>
            <a:cxnLst/>
            <a:rect l="l" t="t" r="r" b="b"/>
            <a:pathLst>
              <a:path w="7772400" h="838200">
                <a:moveTo>
                  <a:pt x="7772400" y="838200"/>
                </a:moveTo>
                <a:lnTo>
                  <a:pt x="7772400" y="0"/>
                </a:lnTo>
                <a:lnTo>
                  <a:pt x="0" y="0"/>
                </a:lnTo>
                <a:lnTo>
                  <a:pt x="0" y="838200"/>
                </a:lnTo>
                <a:lnTo>
                  <a:pt x="7772400" y="838200"/>
                </a:lnTo>
                <a:close/>
              </a:path>
            </a:pathLst>
          </a:custGeom>
          <a:solidFill>
            <a:schemeClr val="accent1"/>
          </a:solidFill>
          <a:ln w="1270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3896" y="863587"/>
            <a:ext cx="7772400" cy="7112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98550">
              <a:lnSpc>
                <a:spcPct val="100000"/>
              </a:lnSpc>
              <a:spcBef>
                <a:spcPts val="265"/>
              </a:spcBef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Crash course on Matrices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9435" y="1840471"/>
            <a:ext cx="4921885" cy="414337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spcBef>
                <a:spcPts val="22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Definitions and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Terms</a:t>
            </a:r>
            <a:endParaRPr sz="3600" dirty="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Special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Matrices</a:t>
            </a:r>
          </a:p>
          <a:p>
            <a:pPr marL="387350" indent="-374650">
              <a:lnSpc>
                <a:spcPct val="100000"/>
              </a:lnSpc>
              <a:spcBef>
                <a:spcPts val="217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Algebra</a:t>
            </a:r>
            <a:endParaRPr sz="3600" dirty="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7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Determinant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Inverse</a:t>
            </a:r>
          </a:p>
          <a:p>
            <a:pPr marL="387350" indent="-374650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Application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Examples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4496" y="4076687"/>
            <a:ext cx="2590800" cy="579120"/>
          </a:xfrm>
          <a:custGeom>
            <a:avLst/>
            <a:gdLst/>
            <a:ahLst/>
            <a:cxnLst/>
            <a:rect l="l" t="t" r="r" b="b"/>
            <a:pathLst>
              <a:path w="2590800" h="579120">
                <a:moveTo>
                  <a:pt x="0" y="579120"/>
                </a:moveTo>
                <a:lnTo>
                  <a:pt x="0" y="0"/>
                </a:lnTo>
                <a:lnTo>
                  <a:pt x="2590800" y="0"/>
                </a:lnTo>
                <a:lnTo>
                  <a:pt x="2590800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4496" y="3238487"/>
            <a:ext cx="2590800" cy="579120"/>
          </a:xfrm>
          <a:custGeom>
            <a:avLst/>
            <a:gdLst/>
            <a:ahLst/>
            <a:cxnLst/>
            <a:rect l="l" t="t" r="r" b="b"/>
            <a:pathLst>
              <a:path w="2590800" h="579120">
                <a:moveTo>
                  <a:pt x="0" y="579120"/>
                </a:moveTo>
                <a:lnTo>
                  <a:pt x="0" y="0"/>
                </a:lnTo>
                <a:lnTo>
                  <a:pt x="2590800" y="0"/>
                </a:lnTo>
                <a:lnTo>
                  <a:pt x="2590800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9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3896" y="571487"/>
            <a:ext cx="7772400" cy="457200"/>
          </a:xfrm>
          <a:prstGeom prst="rect">
            <a:avLst/>
          </a:prstGeom>
          <a:solidFill>
            <a:srgbClr val="3838C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60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Transpose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(5)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6495" y="1485887"/>
            <a:ext cx="685800" cy="2289175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27939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19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095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259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  <a:p>
            <a:pPr marL="180975">
              <a:lnSpc>
                <a:spcPct val="100000"/>
              </a:lnSpc>
              <a:spcBef>
                <a:spcPts val="1185"/>
              </a:spcBef>
            </a:pPr>
            <a:r>
              <a:rPr sz="4000" b="1" spc="-5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  <a:p>
            <a:pPr marL="180975">
              <a:lnSpc>
                <a:spcPct val="100000"/>
              </a:lnSpc>
              <a:spcBef>
                <a:spcPts val="1185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496" y="1481315"/>
            <a:ext cx="685800" cy="229108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259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185"/>
              </a:spcBef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190"/>
              </a:spcBef>
            </a:pPr>
            <a:r>
              <a:rPr sz="4000" b="1" spc="-5" dirty="0">
                <a:latin typeface="Times New Roman"/>
                <a:cs typeface="Times New Roman"/>
              </a:rPr>
              <a:t>7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2896" y="1485887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2896" y="376731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2896" y="14858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3296" y="14858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4320" y="148588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4320" y="376731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62222" y="3254743"/>
            <a:ext cx="228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20224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4	7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85099" y="4003040"/>
            <a:ext cx="266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8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2735" y="3999979"/>
            <a:ext cx="292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4891" y="4003027"/>
            <a:ext cx="266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4496" y="4838687"/>
            <a:ext cx="2514600" cy="579120"/>
          </a:xfrm>
          <a:prstGeom prst="rect">
            <a:avLst/>
          </a:prstGeom>
          <a:solidFill>
            <a:srgbClr val="97CAFF"/>
          </a:solidFill>
        </p:spPr>
        <p:txBody>
          <a:bodyPr vert="horz" wrap="square" lIns="0" tIns="0" rIns="0" bIns="0" rtlCol="0">
            <a:spAutoFit/>
          </a:bodyPr>
          <a:lstStyle/>
          <a:p>
            <a:pPr marL="120014">
              <a:lnSpc>
                <a:spcPts val="4315"/>
              </a:lnSpc>
              <a:tabLst>
                <a:tab pos="1157605" algn="l"/>
                <a:tab pos="21304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3	6	9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25896" y="32430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5896" y="5524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5896" y="32430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3123" y="3243059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10243" y="32430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0243" y="5524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70835" y="401979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KM134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8543035" y="2419591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 x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6436" y="1974583"/>
            <a:ext cx="7407909" cy="320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An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orthogonal matrix </a:t>
            </a:r>
            <a:r>
              <a:rPr sz="4000" spc="-5" dirty="0"/>
              <a:t>is a square  matrix which produces a unit matrix  if it is multiplied by its own  transpose:</a:t>
            </a:r>
            <a:endParaRPr sz="4000">
              <a:latin typeface="Times New Roman"/>
              <a:cs typeface="Times New Roman"/>
            </a:endParaRPr>
          </a:p>
          <a:p>
            <a:pPr marL="2121535">
              <a:lnSpc>
                <a:spcPct val="100000"/>
              </a:lnSpc>
              <a:spcBef>
                <a:spcPts val="75"/>
              </a:spcBef>
              <a:tabLst>
                <a:tab pos="2865120" algn="l"/>
                <a:tab pos="3505200" algn="l"/>
              </a:tabLst>
            </a:pPr>
            <a:r>
              <a:rPr sz="4800" b="1" spc="-5" dirty="0">
                <a:latin typeface="Times New Roman"/>
                <a:cs typeface="Times New Roman"/>
              </a:rPr>
              <a:t>A	</a:t>
            </a:r>
            <a:r>
              <a:rPr sz="4800" dirty="0">
                <a:latin typeface="Symbol"/>
                <a:cs typeface="Symbol"/>
              </a:rPr>
              <a:t></a:t>
            </a:r>
            <a:r>
              <a:rPr sz="4800" dirty="0"/>
              <a:t>	</a:t>
            </a:r>
            <a:r>
              <a:rPr sz="4800" b="1" dirty="0">
                <a:latin typeface="Times New Roman"/>
                <a:cs typeface="Times New Roman"/>
              </a:rPr>
              <a:t>A</a:t>
            </a:r>
            <a:r>
              <a:rPr sz="4800" b="1" baseline="24305" dirty="0">
                <a:latin typeface="Times New Roman"/>
                <a:cs typeface="Times New Roman"/>
              </a:rPr>
              <a:t>T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r>
              <a:rPr sz="4800" b="1" spc="-555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I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99500" y="6521450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Orthogonal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matrix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0096" y="1492801"/>
            <a:ext cx="7467600" cy="729686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09"/>
              </a:spcBef>
              <a:tabLst>
                <a:tab pos="1259205" algn="l"/>
                <a:tab pos="2805430" algn="l"/>
                <a:tab pos="3404235" algn="l"/>
              </a:tabLst>
            </a:pPr>
            <a:r>
              <a:rPr sz="4400" b="1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chemeClr val="tx1"/>
                </a:solidFill>
                <a:latin typeface="Times New Roman"/>
                <a:cs typeface="Times New Roman"/>
              </a:rPr>
              <a:t>=	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(A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	</a:t>
            </a:r>
            <a:r>
              <a:rPr sz="4400" b="1" dirty="0">
                <a:solidFill>
                  <a:schemeClr val="tx1"/>
                </a:solidFill>
                <a:latin typeface="Times New Roman"/>
                <a:cs typeface="Times New Roman"/>
              </a:rPr>
              <a:t>=	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(((A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 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4350" b="1" spc="-750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4350" b="1" spc="-7" baseline="2490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endParaRPr sz="4350" baseline="24904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744547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8610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special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matrices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0096" y="3537191"/>
            <a:ext cx="7391400" cy="1606550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795"/>
              </a:spcBef>
              <a:tabLst>
                <a:tab pos="650240" algn="l"/>
              </a:tabLst>
            </a:pPr>
            <a:r>
              <a:rPr sz="3600" dirty="0">
                <a:latin typeface="Times New Roman"/>
                <a:cs typeface="Times New Roman"/>
              </a:rPr>
              <a:t>If	</a:t>
            </a:r>
            <a:r>
              <a:rPr sz="4400" b="1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symmetric matrix,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then</a:t>
            </a:r>
            <a:endParaRPr sz="360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80"/>
              </a:spcBef>
            </a:pPr>
            <a:r>
              <a:rPr sz="4800" b="1" spc="-5" dirty="0">
                <a:latin typeface="Times New Roman"/>
                <a:cs typeface="Times New Roman"/>
              </a:rPr>
              <a:t>A </a:t>
            </a:r>
            <a:r>
              <a:rPr sz="4800" b="1" dirty="0">
                <a:latin typeface="Times New Roman"/>
                <a:cs typeface="Times New Roman"/>
              </a:rPr>
              <a:t>= </a:t>
            </a:r>
            <a:r>
              <a:rPr sz="4800" b="1" spc="-10" dirty="0">
                <a:latin typeface="Times New Roman"/>
                <a:cs typeface="Times New Roman"/>
              </a:rPr>
              <a:t>A</a:t>
            </a:r>
            <a:r>
              <a:rPr sz="4800" b="1" spc="-15" baseline="24305" dirty="0">
                <a:latin typeface="Times New Roman"/>
                <a:cs typeface="Times New Roman"/>
              </a:rPr>
              <a:t>T</a:t>
            </a:r>
            <a:endParaRPr sz="4800" baseline="243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0096" y="5350751"/>
            <a:ext cx="7391400" cy="1545590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20"/>
              </a:spcBef>
              <a:tabLst>
                <a:tab pos="650240" algn="l"/>
              </a:tabLst>
            </a:pPr>
            <a:r>
              <a:rPr sz="3600" dirty="0">
                <a:latin typeface="Times New Roman"/>
                <a:cs typeface="Times New Roman"/>
              </a:rPr>
              <a:t>If	</a:t>
            </a:r>
            <a:r>
              <a:rPr sz="4400" b="1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an </a:t>
            </a:r>
            <a:r>
              <a:rPr sz="3600" spc="-5" dirty="0">
                <a:latin typeface="Times New Roman"/>
                <a:cs typeface="Times New Roman"/>
              </a:rPr>
              <a:t>orthogonal </a:t>
            </a:r>
            <a:r>
              <a:rPr sz="3600" dirty="0">
                <a:latin typeface="Times New Roman"/>
                <a:cs typeface="Times New Roman"/>
              </a:rPr>
              <a:t>matrix,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then</a:t>
            </a:r>
            <a:endParaRPr sz="360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85"/>
              </a:spcBef>
            </a:pPr>
            <a:r>
              <a:rPr sz="4800" b="1" spc="-5" dirty="0">
                <a:latin typeface="Times New Roman"/>
                <a:cs typeface="Times New Roman"/>
              </a:rPr>
              <a:t>A </a:t>
            </a:r>
            <a:r>
              <a:rPr sz="4800" dirty="0">
                <a:latin typeface="Symbol"/>
                <a:cs typeface="Symbol"/>
              </a:rPr>
              <a:t>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A</a:t>
            </a:r>
            <a:r>
              <a:rPr sz="4800" b="1" spc="-7" baseline="24305" dirty="0">
                <a:latin typeface="Times New Roman"/>
                <a:cs typeface="Times New Roman"/>
              </a:rPr>
              <a:t>T </a:t>
            </a:r>
            <a:r>
              <a:rPr sz="4800" b="1" dirty="0">
                <a:latin typeface="Times New Roman"/>
                <a:cs typeface="Times New Roman"/>
              </a:rPr>
              <a:t>=</a:t>
            </a:r>
            <a:r>
              <a:rPr sz="4800" b="1" spc="-260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I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0096" y="2426195"/>
            <a:ext cx="7467600" cy="812800"/>
          </a:xfrm>
          <a:prstGeom prst="rect">
            <a:avLst/>
          </a:prstGeom>
          <a:solidFill>
            <a:srgbClr val="CAFFFF"/>
          </a:solidFill>
          <a:ln w="50800">
            <a:solidFill>
              <a:srgbClr val="3868F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09"/>
              </a:spcBef>
              <a:tabLst>
                <a:tab pos="2292985" algn="l"/>
                <a:tab pos="2891790" algn="l"/>
              </a:tabLst>
            </a:pPr>
            <a:r>
              <a:rPr sz="4400" b="1" spc="-5" dirty="0">
                <a:latin typeface="Times New Roman"/>
                <a:cs typeface="Times New Roman"/>
              </a:rPr>
              <a:t>(A</a:t>
            </a:r>
            <a:r>
              <a:rPr sz="4400" b="1" spc="-37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+</a:t>
            </a:r>
            <a:r>
              <a:rPr sz="4400" b="1" spc="-38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B)</a:t>
            </a:r>
            <a:r>
              <a:rPr sz="4350" b="1" spc="-7" baseline="24904" dirty="0">
                <a:latin typeface="Times New Roman"/>
                <a:cs typeface="Times New Roman"/>
              </a:rPr>
              <a:t>T	</a:t>
            </a:r>
            <a:r>
              <a:rPr sz="4400" b="1" dirty="0">
                <a:latin typeface="Times New Roman"/>
                <a:cs typeface="Times New Roman"/>
              </a:rPr>
              <a:t>=	</a:t>
            </a:r>
            <a:r>
              <a:rPr sz="4400" b="1" spc="-5" dirty="0">
                <a:latin typeface="Times New Roman"/>
                <a:cs typeface="Times New Roman"/>
              </a:rPr>
              <a:t>(A</a:t>
            </a:r>
            <a:r>
              <a:rPr sz="4350" b="1" spc="-7" baseline="24904" dirty="0">
                <a:latin typeface="Times New Roman"/>
                <a:cs typeface="Times New Roman"/>
              </a:rPr>
              <a:t>T </a:t>
            </a:r>
            <a:r>
              <a:rPr sz="4400" b="1" dirty="0">
                <a:latin typeface="Times New Roman"/>
                <a:cs typeface="Times New Roman"/>
              </a:rPr>
              <a:t>+</a:t>
            </a:r>
            <a:r>
              <a:rPr sz="4400" b="1" spc="-62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B</a:t>
            </a:r>
            <a:r>
              <a:rPr sz="4350" b="1" spc="-7" baseline="24904" dirty="0">
                <a:latin typeface="Times New Roman"/>
                <a:cs typeface="Times New Roman"/>
              </a:rPr>
              <a:t>T</a:t>
            </a:r>
            <a:r>
              <a:rPr sz="4400" b="1" spc="-5" dirty="0"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1695" y="2412479"/>
            <a:ext cx="6324600" cy="4483735"/>
          </a:xfrm>
          <a:custGeom>
            <a:avLst/>
            <a:gdLst/>
            <a:ahLst/>
            <a:cxnLst/>
            <a:rect l="l" t="t" r="r" b="b"/>
            <a:pathLst>
              <a:path w="6324600" h="4483734">
                <a:moveTo>
                  <a:pt x="0" y="4483608"/>
                </a:moveTo>
                <a:lnTo>
                  <a:pt x="0" y="0"/>
                </a:lnTo>
                <a:lnTo>
                  <a:pt x="6324600" y="0"/>
                </a:lnTo>
                <a:lnTo>
                  <a:pt x="6324600" y="4483608"/>
                </a:lnTo>
                <a:lnTo>
                  <a:pt x="0" y="4483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0" y="14478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7772400" y="1447800"/>
                </a:moveTo>
                <a:lnTo>
                  <a:pt x="7772400" y="0"/>
                </a:lnTo>
                <a:lnTo>
                  <a:pt x="0" y="0"/>
                </a:lnTo>
                <a:lnTo>
                  <a:pt x="0" y="1447800"/>
                </a:lnTo>
                <a:lnTo>
                  <a:pt x="7772400" y="1447800"/>
                </a:lnTo>
                <a:close/>
              </a:path>
            </a:pathLst>
          </a:custGeom>
          <a:ln w="1270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80435" y="1113523"/>
            <a:ext cx="4351655" cy="573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7260" indent="-5588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937260" algn="l"/>
                <a:tab pos="937894" algn="l"/>
              </a:tabLst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4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Algebra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85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Scalar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addition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25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subtraction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Vector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addition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9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Vector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173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Matrix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744547" y="684820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Scalar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420" y="1428991"/>
            <a:ext cx="71374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To multiply a matrix </a:t>
            </a:r>
            <a:r>
              <a:rPr sz="3600" spc="-5" dirty="0">
                <a:latin typeface="Times New Roman"/>
                <a:cs typeface="Times New Roman"/>
              </a:rPr>
              <a:t>by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number </a:t>
            </a:r>
            <a:r>
              <a:rPr sz="3600" b="1" spc="-5" dirty="0">
                <a:latin typeface="Times New Roman"/>
                <a:cs typeface="Times New Roman"/>
              </a:rPr>
              <a:t>k</a:t>
            </a:r>
            <a:r>
              <a:rPr sz="3600" spc="-5" dirty="0">
                <a:latin typeface="Times New Roman"/>
                <a:cs typeface="Times New Roman"/>
              </a:rPr>
              <a:t>,  multiply </a:t>
            </a:r>
            <a:r>
              <a:rPr sz="3600" dirty="0">
                <a:latin typeface="Times New Roman"/>
                <a:cs typeface="Times New Roman"/>
              </a:rPr>
              <a:t>each element </a:t>
            </a:r>
            <a:r>
              <a:rPr sz="3600" spc="-5" dirty="0">
                <a:latin typeface="Times New Roman"/>
                <a:cs typeface="Times New Roman"/>
              </a:rPr>
              <a:t>of </a:t>
            </a:r>
            <a:r>
              <a:rPr sz="3600" dirty="0">
                <a:latin typeface="Times New Roman"/>
                <a:cs typeface="Times New Roman"/>
              </a:rPr>
              <a:t>the matrix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by 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number </a:t>
            </a:r>
            <a:r>
              <a:rPr sz="3600" b="1" spc="-5" dirty="0">
                <a:latin typeface="Times New Roman"/>
                <a:cs typeface="Times New Roman"/>
              </a:rPr>
              <a:t>k</a:t>
            </a:r>
            <a:r>
              <a:rPr sz="3600" spc="-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800" y="36803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3095" y="359205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3095" y="598168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3095" y="3592055"/>
            <a:ext cx="0" cy="2390140"/>
          </a:xfrm>
          <a:custGeom>
            <a:avLst/>
            <a:gdLst/>
            <a:ahLst/>
            <a:cxnLst/>
            <a:rect l="l" t="t" r="r" b="b"/>
            <a:pathLst>
              <a:path h="2390140">
                <a:moveTo>
                  <a:pt x="0" y="0"/>
                </a:moveTo>
                <a:lnTo>
                  <a:pt x="0" y="238963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4776" y="3592055"/>
            <a:ext cx="0" cy="2390140"/>
          </a:xfrm>
          <a:custGeom>
            <a:avLst/>
            <a:gdLst/>
            <a:ahLst/>
            <a:cxnLst/>
            <a:rect l="l" t="t" r="r" b="b"/>
            <a:pathLst>
              <a:path h="2390140">
                <a:moveTo>
                  <a:pt x="0" y="0"/>
                </a:moveTo>
                <a:lnTo>
                  <a:pt x="0" y="238963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1896" y="359205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1896" y="59816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7435" y="4252963"/>
            <a:ext cx="712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2</a:t>
            </a:r>
            <a:r>
              <a:rPr sz="5400" b="1" spc="-90" dirty="0">
                <a:latin typeface="Times New Roman"/>
                <a:cs typeface="Times New Roman"/>
              </a:rPr>
              <a:t> </a:t>
            </a:r>
            <a:r>
              <a:rPr sz="5400" b="1" dirty="0">
                <a:latin typeface="Times New Roman"/>
                <a:cs typeface="Times New Roman"/>
              </a:rPr>
              <a:t>·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0035" y="5126215"/>
            <a:ext cx="532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Times New Roman"/>
                <a:cs typeface="Times New Roman"/>
              </a:rPr>
              <a:t>-2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4300" y="5127739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7000" y="36803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8296" y="359205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8296" y="593596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8296" y="35920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1895" y="35920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3295" y="35920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83295" y="593596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59100" y="3606756"/>
            <a:ext cx="5027295" cy="2276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2190">
              <a:lnSpc>
                <a:spcPts val="5135"/>
              </a:lnSpc>
              <a:spcBef>
                <a:spcPts val="105"/>
              </a:spcBef>
              <a:tabLst>
                <a:tab pos="4733925" algn="l"/>
              </a:tabLst>
            </a:pPr>
            <a:r>
              <a:rPr sz="4400" b="1" dirty="0">
                <a:latin typeface="Times New Roman"/>
                <a:cs typeface="Times New Roman"/>
              </a:rPr>
              <a:t>3	6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ts val="6335"/>
              </a:lnSpc>
              <a:tabLst>
                <a:tab pos="1012190" algn="l"/>
                <a:tab pos="2319655" algn="l"/>
                <a:tab pos="3517265" algn="l"/>
                <a:tab pos="4453255" algn="l"/>
              </a:tabLst>
            </a:pPr>
            <a:r>
              <a:rPr sz="4400" b="1" dirty="0">
                <a:latin typeface="Times New Roman"/>
                <a:cs typeface="Times New Roman"/>
              </a:rPr>
              <a:t>5	6	</a:t>
            </a:r>
            <a:r>
              <a:rPr sz="5400" b="1" dirty="0">
                <a:latin typeface="Times New Roman"/>
                <a:cs typeface="Times New Roman"/>
              </a:rPr>
              <a:t>=	</a:t>
            </a:r>
            <a:r>
              <a:rPr sz="4400" b="1" spc="5" dirty="0">
                <a:latin typeface="Times New Roman"/>
                <a:cs typeface="Times New Roman"/>
              </a:rPr>
              <a:t>1</a:t>
            </a:r>
            <a:r>
              <a:rPr sz="4400" b="1" dirty="0">
                <a:latin typeface="Times New Roman"/>
                <a:cs typeface="Times New Roman"/>
              </a:rPr>
              <a:t>0	</a:t>
            </a:r>
            <a:r>
              <a:rPr sz="4400" b="1" spc="5" dirty="0">
                <a:latin typeface="Times New Roman"/>
                <a:cs typeface="Times New Roman"/>
              </a:rPr>
              <a:t>12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871855" algn="l"/>
              </a:tabLst>
            </a:pPr>
            <a:r>
              <a:rPr sz="6600" b="1" baseline="5050" dirty="0">
                <a:latin typeface="Times New Roman"/>
                <a:cs typeface="Times New Roman"/>
              </a:rPr>
              <a:t>1	</a:t>
            </a:r>
            <a:r>
              <a:rPr sz="4800" b="1" spc="-5" dirty="0">
                <a:latin typeface="Times New Roman"/>
                <a:cs typeface="Times New Roman"/>
              </a:rPr>
              <a:t>-1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49295" y="35432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0804" y="36804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0804" y="38191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0804" y="39578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0804" y="40964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7689" y="42351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49295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6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4496" y="3543287"/>
            <a:ext cx="699516" cy="13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6004" y="36804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6004" y="38191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56004" y="39578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6004" y="40964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32890" y="4235183"/>
            <a:ext cx="607553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4496" y="35432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3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3" y="838199"/>
                </a:lnTo>
                <a:lnTo>
                  <a:pt x="539495" y="838199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2503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9254906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1574" y="6802732"/>
            <a:ext cx="44545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4274185" algn="l"/>
              </a:tabLst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1919" y="3174405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2569" y="3223198"/>
            <a:ext cx="2794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639" y="32231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6320" y="3223198"/>
            <a:ext cx="1860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-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6420" y="1352775"/>
            <a:ext cx="76854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03370" algn="l"/>
              </a:tabLst>
            </a:pPr>
            <a:r>
              <a:rPr sz="3600" dirty="0">
                <a:latin typeface="Times New Roman"/>
                <a:cs typeface="Times New Roman"/>
              </a:rPr>
              <a:t>To add two matrices,	add </a:t>
            </a:r>
            <a:r>
              <a:rPr sz="3600" spc="-5" dirty="0">
                <a:latin typeface="Times New Roman"/>
                <a:cs typeface="Times New Roman"/>
              </a:rPr>
              <a:t>elements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  </a:t>
            </a:r>
            <a:r>
              <a:rPr sz="3600" spc="-5" dirty="0">
                <a:latin typeface="Times New Roman"/>
                <a:cs typeface="Times New Roman"/>
              </a:rPr>
              <a:t>first </a:t>
            </a:r>
            <a:r>
              <a:rPr sz="3600" dirty="0">
                <a:latin typeface="Times New Roman"/>
                <a:cs typeface="Times New Roman"/>
              </a:rPr>
              <a:t>to the corresponding element of the  second.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9939" y="3060235"/>
            <a:ext cx="1393825" cy="23660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R="92075" algn="r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ct val="100000"/>
              </a:lnSpc>
              <a:spcBef>
                <a:spcPts val="710"/>
              </a:spcBef>
              <a:tabLst>
                <a:tab pos="1000760" algn="l"/>
              </a:tabLst>
            </a:pPr>
            <a:r>
              <a:rPr sz="4400" b="1" dirty="0">
                <a:latin typeface="Times New Roman"/>
                <a:cs typeface="Times New Roman"/>
              </a:rPr>
              <a:t>5	6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873125" algn="l"/>
              </a:tabLst>
            </a:pPr>
            <a:r>
              <a:rPr sz="6600" b="1" baseline="5050" dirty="0">
                <a:latin typeface="Times New Roman"/>
                <a:cs typeface="Times New Roman"/>
              </a:rPr>
              <a:t>1	</a:t>
            </a:r>
            <a:r>
              <a:rPr sz="4800" b="1" spc="-5" dirty="0">
                <a:latin typeface="Times New Roman"/>
                <a:cs typeface="Times New Roman"/>
              </a:rPr>
              <a:t>-1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3935" y="31348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3935" y="547876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3935" y="31348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615" y="31348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2735" y="313485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2735" y="547876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33620" y="3031359"/>
            <a:ext cx="1470025" cy="24225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R="92075" algn="r">
              <a:lnSpc>
                <a:spcPct val="100000"/>
              </a:lnSpc>
              <a:spcBef>
                <a:spcPts val="1035"/>
              </a:spcBef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ct val="100000"/>
              </a:lnSpc>
              <a:spcBef>
                <a:spcPts val="935"/>
              </a:spcBef>
              <a:tabLst>
                <a:tab pos="1076960" algn="l"/>
              </a:tabLst>
            </a:pPr>
            <a:r>
              <a:rPr sz="4400" b="1" dirty="0">
                <a:latin typeface="Times New Roman"/>
                <a:cs typeface="Times New Roman"/>
              </a:rPr>
              <a:t>0	3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949325" algn="l"/>
              </a:tabLst>
            </a:pPr>
            <a:r>
              <a:rPr sz="6600" b="1" baseline="4419" dirty="0">
                <a:latin typeface="Times New Roman"/>
                <a:cs typeface="Times New Roman"/>
              </a:rPr>
              <a:t>2	</a:t>
            </a:r>
            <a:r>
              <a:rPr sz="4800" b="1" spc="-5" dirty="0">
                <a:latin typeface="Times New Roman"/>
                <a:cs typeface="Times New Roman"/>
              </a:rPr>
              <a:t>-2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7615" y="31348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7615" y="5507723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7615" y="31348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7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1216" y="31348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52615" y="31348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2615" y="5507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42079" y="3797287"/>
            <a:ext cx="416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+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7802" y="3797287"/>
            <a:ext cx="416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=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29219" y="3711028"/>
            <a:ext cx="305435" cy="166878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14080" y="3021648"/>
            <a:ext cx="532765" cy="24168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72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  <a:p>
            <a:pPr marL="102235" algn="ctr">
              <a:lnSpc>
                <a:spcPct val="100000"/>
              </a:lnSpc>
              <a:spcBef>
                <a:spcPts val="680"/>
              </a:spcBef>
            </a:pPr>
            <a:r>
              <a:rPr sz="4800" b="1" dirty="0">
                <a:latin typeface="Times New Roman"/>
                <a:cs typeface="Times New Roman"/>
              </a:rPr>
              <a:t>9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4800" b="1" spc="-5" dirty="0">
                <a:latin typeface="Times New Roman"/>
                <a:cs typeface="Times New Roman"/>
              </a:rPr>
              <a:t>-3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43216" y="308608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3216" y="549095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3216" y="30860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78695" y="30860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95816" y="30860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95816" y="54909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0616" y="3086087"/>
            <a:ext cx="699516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82124" y="3223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82124" y="3361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2124" y="3500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2124" y="3639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9010" y="3777983"/>
            <a:ext cx="607553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0616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7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4027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0015" y="3086087"/>
            <a:ext cx="699516" cy="13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01525" y="32232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1525" y="33619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01525" y="35006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1525" y="36392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8409" y="3777983"/>
            <a:ext cx="606046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00015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95616" y="3086087"/>
            <a:ext cx="699516" cy="137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97124" y="32232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97124" y="33619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97124" y="35006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97124" y="36392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4009" y="3777983"/>
            <a:ext cx="606046" cy="146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95616" y="3086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673095" y="5829287"/>
            <a:ext cx="69342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232410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Addition is possible </a:t>
            </a:r>
            <a:r>
              <a:rPr sz="3600" b="1" dirty="0">
                <a:latin typeface="Times New Roman"/>
                <a:cs typeface="Times New Roman"/>
              </a:rPr>
              <a:t>if </a:t>
            </a:r>
            <a:r>
              <a:rPr sz="3600" b="1" spc="-5" dirty="0">
                <a:latin typeface="Times New Roman"/>
                <a:cs typeface="Times New Roman"/>
              </a:rPr>
              <a:t>matrices  </a:t>
            </a:r>
            <a:r>
              <a:rPr sz="3600" b="1" dirty="0">
                <a:latin typeface="Times New Roman"/>
                <a:cs typeface="Times New Roman"/>
              </a:rPr>
              <a:t>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order.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1574" y="6802732"/>
            <a:ext cx="44545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4274185" algn="l"/>
              </a:tabLst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8119" y="3326805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769" y="3375598"/>
            <a:ext cx="2794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839" y="3375558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2520" y="3375598"/>
            <a:ext cx="1860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-5" dirty="0">
                <a:latin typeface="Times New Roman"/>
                <a:cs typeface="Times New Roman"/>
              </a:rPr>
              <a:t>-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subtraction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6420" y="1425943"/>
            <a:ext cx="7174865" cy="17354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0"/>
              </a:spcBef>
              <a:tabLst>
                <a:tab pos="161099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 -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B</a:t>
            </a:r>
            <a:r>
              <a:rPr sz="4000" b="1" spc="-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:	</a:t>
            </a:r>
            <a:r>
              <a:rPr sz="3600" spc="-5" dirty="0">
                <a:latin typeface="Times New Roman"/>
                <a:cs typeface="Times New Roman"/>
              </a:rPr>
              <a:t>To subract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matrix </a:t>
            </a:r>
            <a:r>
              <a:rPr sz="3600" b="1" dirty="0">
                <a:latin typeface="Times New Roman"/>
                <a:cs typeface="Times New Roman"/>
              </a:rPr>
              <a:t>B </a:t>
            </a:r>
            <a:r>
              <a:rPr sz="3600" dirty="0">
                <a:latin typeface="Times New Roman"/>
                <a:cs typeface="Times New Roman"/>
              </a:rPr>
              <a:t>from </a:t>
            </a:r>
            <a:r>
              <a:rPr sz="3600" b="1" spc="-5" dirty="0">
                <a:latin typeface="Times New Roman"/>
                <a:cs typeface="Times New Roman"/>
              </a:rPr>
              <a:t>A</a:t>
            </a:r>
            <a:r>
              <a:rPr sz="3600" spc="-5" dirty="0">
                <a:latin typeface="Times New Roman"/>
                <a:cs typeface="Times New Roman"/>
              </a:rPr>
              <a:t>,  subtract elements of </a:t>
            </a:r>
            <a:r>
              <a:rPr sz="3600" b="1" dirty="0">
                <a:latin typeface="Times New Roman"/>
                <a:cs typeface="Times New Roman"/>
              </a:rPr>
              <a:t>B </a:t>
            </a:r>
            <a:r>
              <a:rPr sz="3600" spc="-5" dirty="0">
                <a:latin typeface="Times New Roman"/>
                <a:cs typeface="Times New Roman"/>
              </a:rPr>
              <a:t>from the  </a:t>
            </a:r>
            <a:r>
              <a:rPr sz="3600" dirty="0">
                <a:latin typeface="Times New Roman"/>
                <a:cs typeface="Times New Roman"/>
              </a:rPr>
              <a:t>corresponding element of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A</a:t>
            </a:r>
            <a:r>
              <a:rPr sz="3600" spc="-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6139" y="3212635"/>
            <a:ext cx="1393825" cy="23660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R="92075" algn="r">
              <a:lnSpc>
                <a:spcPct val="100000"/>
              </a:lnSpc>
              <a:spcBef>
                <a:spcPts val="805"/>
              </a:spcBef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ct val="100000"/>
              </a:lnSpc>
              <a:spcBef>
                <a:spcPts val="710"/>
              </a:spcBef>
              <a:tabLst>
                <a:tab pos="1000760" algn="l"/>
              </a:tabLst>
            </a:pPr>
            <a:r>
              <a:rPr sz="4400" b="1" dirty="0">
                <a:latin typeface="Times New Roman"/>
                <a:cs typeface="Times New Roman"/>
              </a:rPr>
              <a:t>5	6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873125" algn="l"/>
              </a:tabLst>
            </a:pPr>
            <a:r>
              <a:rPr sz="6600" b="1" baseline="5050" dirty="0">
                <a:latin typeface="Times New Roman"/>
                <a:cs typeface="Times New Roman"/>
              </a:rPr>
              <a:t>1	</a:t>
            </a:r>
            <a:r>
              <a:rPr sz="4800" b="1" spc="-5" dirty="0">
                <a:latin typeface="Times New Roman"/>
                <a:cs typeface="Times New Roman"/>
              </a:rPr>
              <a:t>-1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0135" y="32872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0135" y="563116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0135" y="32872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1815" y="3287255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391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8935" y="328725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8935" y="563116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815" y="328725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3815" y="5660123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3815" y="32872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7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57416" y="3287255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86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8816" y="32872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8816" y="56601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18279" y="3301996"/>
            <a:ext cx="236156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2075" algn="r">
              <a:lnSpc>
                <a:spcPts val="495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  <a:p>
            <a:pPr marR="92075" algn="r">
              <a:lnSpc>
                <a:spcPts val="6870"/>
              </a:lnSpc>
              <a:tabLst>
                <a:tab pos="890905" algn="l"/>
                <a:tab pos="1968500" algn="l"/>
              </a:tabLst>
            </a:pPr>
            <a:r>
              <a:rPr sz="9000" b="1" spc="-7" baseline="-4166" dirty="0">
                <a:latin typeface="Times New Roman"/>
                <a:cs typeface="Times New Roman"/>
              </a:rPr>
              <a:t>-	</a:t>
            </a:r>
            <a:r>
              <a:rPr sz="4400" b="1" dirty="0">
                <a:latin typeface="Times New Roman"/>
                <a:cs typeface="Times New Roman"/>
              </a:rPr>
              <a:t>0	3</a:t>
            </a:r>
            <a:endParaRPr sz="4400">
              <a:latin typeface="Times New Roman"/>
              <a:cs typeface="Times New Roman"/>
            </a:endParaRPr>
          </a:p>
          <a:p>
            <a:pPr marL="903605">
              <a:lnSpc>
                <a:spcPct val="100000"/>
              </a:lnSpc>
              <a:spcBef>
                <a:spcPts val="359"/>
              </a:spcBef>
              <a:tabLst>
                <a:tab pos="1840864" algn="l"/>
              </a:tabLst>
            </a:pPr>
            <a:r>
              <a:rPr sz="6600" b="1" baseline="4419" dirty="0">
                <a:latin typeface="Times New Roman"/>
                <a:cs typeface="Times New Roman"/>
              </a:rPr>
              <a:t>2	</a:t>
            </a:r>
            <a:r>
              <a:rPr sz="4800" b="1" spc="-5" dirty="0">
                <a:latin typeface="Times New Roman"/>
                <a:cs typeface="Times New Roman"/>
              </a:rPr>
              <a:t>-2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3880" y="3949687"/>
            <a:ext cx="416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=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05419" y="3863428"/>
            <a:ext cx="490855" cy="166878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4400" b="1" dirty="0"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400" b="1" spc="-5" dirty="0">
                <a:latin typeface="Times New Roman"/>
                <a:cs typeface="Times New Roman"/>
              </a:rPr>
              <a:t>-1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30515" y="3174048"/>
            <a:ext cx="342900" cy="24168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4400" b="1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680"/>
              </a:spcBef>
            </a:pPr>
            <a:r>
              <a:rPr sz="4800" b="1" dirty="0">
                <a:latin typeface="Times New Roman"/>
                <a:cs typeface="Times New Roman"/>
              </a:rPr>
              <a:t>3</a:t>
            </a:r>
            <a:endParaRPr sz="48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720"/>
              </a:spcBef>
            </a:pPr>
            <a:r>
              <a:rPr sz="4800" b="1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19416" y="3238487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9416" y="564335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19416" y="32384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54895" y="3238487"/>
            <a:ext cx="0" cy="2405380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72016" y="3238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72016" y="56433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48778" y="3316194"/>
            <a:ext cx="584940" cy="135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8324" y="34518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8324" y="35905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8324" y="37292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58324" y="38678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56816" y="4006583"/>
            <a:ext cx="69951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6816" y="3314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7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5" y="0"/>
                </a:lnTo>
                <a:lnTo>
                  <a:pt x="224027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68178" y="3316194"/>
            <a:ext cx="584940" cy="13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77725" y="3451847"/>
            <a:ext cx="76049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77725" y="3590531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7725" y="3729215"/>
            <a:ext cx="760491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77725" y="3867899"/>
            <a:ext cx="760491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54609" y="4006583"/>
            <a:ext cx="606046" cy="146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6215" y="33146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4"/>
                </a:lnTo>
                <a:lnTo>
                  <a:pt x="0" y="615696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71816" y="3238487"/>
            <a:ext cx="699516" cy="137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3324" y="3375647"/>
            <a:ext cx="760491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73324" y="3514331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73324" y="3653015"/>
            <a:ext cx="760491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73324" y="3791699"/>
            <a:ext cx="760491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50209" y="3930383"/>
            <a:ext cx="607553" cy="1463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1816" y="32384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4028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4028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402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673095" y="5829287"/>
            <a:ext cx="69342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728980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Subtraction is possible if  </a:t>
            </a:r>
            <a:r>
              <a:rPr sz="3600" b="1" dirty="0">
                <a:latin typeface="Times New Roman"/>
                <a:cs typeface="Times New Roman"/>
              </a:rPr>
              <a:t>matrices 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order.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1574" y="6802732"/>
            <a:ext cx="44545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4274185" algn="l"/>
              </a:tabLst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27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736" y="1505206"/>
            <a:ext cx="795210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74135" algn="l"/>
              </a:tabLst>
            </a:pPr>
            <a:r>
              <a:rPr sz="3600" dirty="0">
                <a:latin typeface="Times New Roman"/>
                <a:cs typeface="Times New Roman"/>
              </a:rPr>
              <a:t>To add two vectors,	add </a:t>
            </a:r>
            <a:r>
              <a:rPr sz="3600" spc="-5" dirty="0">
                <a:latin typeface="Times New Roman"/>
                <a:cs typeface="Times New Roman"/>
              </a:rPr>
              <a:t>the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corresponding  elements.</a:t>
            </a:r>
            <a:endParaRPr sz="360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result is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5" dirty="0">
                <a:latin typeface="Times New Roman"/>
                <a:cs typeface="Times New Roman"/>
              </a:rPr>
              <a:t>vector of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same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size.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3660" y="3467463"/>
            <a:ext cx="448945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83185" algn="ctr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-1</a:t>
            </a:r>
            <a:endParaRPr sz="4000">
              <a:latin typeface="Times New Roman"/>
              <a:cs typeface="Times New Roman"/>
            </a:endParaRPr>
          </a:p>
          <a:p>
            <a:pPr marL="83185" algn="ctr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6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296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62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4620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1739" y="3543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1739" y="56433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0035" y="3467463"/>
            <a:ext cx="279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2696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2696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26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70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3735" y="35432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3735" y="56433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28035" y="4321543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04435" y="4320019"/>
            <a:ext cx="344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=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3095" y="5829287"/>
            <a:ext cx="69342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509905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Addition is possible </a:t>
            </a:r>
            <a:r>
              <a:rPr sz="3600" b="1" dirty="0">
                <a:latin typeface="Times New Roman"/>
                <a:cs typeface="Times New Roman"/>
              </a:rPr>
              <a:t>if vectors  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size.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18835" y="3467463"/>
            <a:ext cx="279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11496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1496" y="56433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14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25896" y="35432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2535" y="35432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2535" y="56433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547100" y="6850528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6420" y="654050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420" y="1428945"/>
            <a:ext cx="7000875" cy="430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You </a:t>
            </a:r>
            <a:r>
              <a:rPr sz="3600" dirty="0">
                <a:latin typeface="Times New Roman"/>
                <a:cs typeface="Times New Roman"/>
              </a:rPr>
              <a:t>can multiply a </a:t>
            </a:r>
            <a:r>
              <a:rPr sz="3600" b="1" spc="-5" dirty="0">
                <a:solidFill>
                  <a:srgbClr val="A30027"/>
                </a:solidFill>
                <a:latin typeface="Times New Roman"/>
                <a:cs typeface="Times New Roman"/>
              </a:rPr>
              <a:t>row </a:t>
            </a:r>
            <a:r>
              <a:rPr sz="3600" spc="-5" dirty="0">
                <a:latin typeface="Times New Roman"/>
                <a:cs typeface="Times New Roman"/>
              </a:rPr>
              <a:t>vector with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A30027"/>
                </a:solidFill>
                <a:latin typeface="Times New Roman"/>
                <a:cs typeface="Times New Roman"/>
              </a:rPr>
              <a:t>column </a:t>
            </a:r>
            <a:r>
              <a:rPr sz="3600" spc="-5" dirty="0">
                <a:latin typeface="Times New Roman"/>
                <a:cs typeface="Times New Roman"/>
              </a:rPr>
              <a:t>vector.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99"/>
              </a:lnSpc>
              <a:tabLst>
                <a:tab pos="4765040" algn="l"/>
              </a:tabLst>
            </a:pPr>
            <a:r>
              <a:rPr sz="3600" dirty="0">
                <a:latin typeface="Times New Roman"/>
                <a:cs typeface="Times New Roman"/>
              </a:rPr>
              <a:t>To multiply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two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vectors,	multiply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  corresponding elements, then add the  </a:t>
            </a:r>
            <a:r>
              <a:rPr sz="3600" spc="-10" dirty="0">
                <a:latin typeface="Times New Roman"/>
                <a:cs typeface="Times New Roman"/>
              </a:rPr>
              <a:t>results.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Times New Roman"/>
                <a:cs typeface="Times New Roman"/>
              </a:rPr>
              <a:t>The result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a single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number.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 multiplication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(2)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0251" y="1505206"/>
            <a:ext cx="7787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Multiply the corresponding elements, then  add the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results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44696" y="27050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696" y="48051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4696" y="27050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9096" y="27050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5735" y="27050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5735" y="480515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0039" y="2629263"/>
            <a:ext cx="1041400" cy="21272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19"/>
              </a:spcBef>
            </a:pP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  <a:tabLst>
                <a:tab pos="761365" algn="l"/>
              </a:tabLst>
            </a:pP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-5" dirty="0">
                <a:latin typeface="Times New Roman"/>
                <a:cs typeface="Times New Roman"/>
              </a:rPr>
              <a:t>	</a:t>
            </a:r>
            <a:r>
              <a:rPr sz="4000" b="1" spc="-5" dirty="0"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4000" b="1" spc="-5" dirty="0">
                <a:latin typeface="Times New Roman"/>
                <a:cs typeface="Times New Roman"/>
              </a:rPr>
              <a:t>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1716" y="3469627"/>
            <a:ext cx="1468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4984" algn="l"/>
                <a:tab pos="120078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-1	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0096" y="345337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0096" y="4152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0096" y="3453371"/>
            <a:ext cx="0" cy="699770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51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576" y="3453371"/>
            <a:ext cx="0" cy="699770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51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2696" y="345337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2696" y="4152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90235" y="3355327"/>
            <a:ext cx="37896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1665" algn="l"/>
              </a:tabLst>
            </a:pPr>
            <a:r>
              <a:rPr sz="6600" b="1" baseline="-5050" dirty="0">
                <a:latin typeface="Times New Roman"/>
                <a:cs typeface="Times New Roman"/>
              </a:rPr>
              <a:t>=	</a:t>
            </a:r>
            <a:r>
              <a:rPr sz="4000" b="1" spc="-5" dirty="0">
                <a:latin typeface="Times New Roman"/>
                <a:cs typeface="Times New Roman"/>
              </a:rPr>
              <a:t>2 +(- </a:t>
            </a:r>
            <a:r>
              <a:rPr sz="4000" b="1" dirty="0">
                <a:latin typeface="Times New Roman"/>
                <a:cs typeface="Times New Roman"/>
              </a:rPr>
              <a:t>4) </a:t>
            </a:r>
            <a:r>
              <a:rPr sz="4000" b="1" spc="-5" dirty="0">
                <a:latin typeface="Times New Roman"/>
                <a:cs typeface="Times New Roman"/>
              </a:rPr>
              <a:t>+ 0 =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9309100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2673095" y="5600687"/>
            <a:ext cx="6477000" cy="1266825"/>
          </a:xfrm>
          <a:prstGeom prst="rect">
            <a:avLst/>
          </a:prstGeom>
          <a:solidFill>
            <a:srgbClr val="FFCACA"/>
          </a:solidFill>
          <a:ln w="76200">
            <a:solidFill>
              <a:srgbClr val="FF0201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28905" marR="498475">
              <a:lnSpc>
                <a:spcPct val="100000"/>
              </a:lnSpc>
              <a:spcBef>
                <a:spcPts val="550"/>
              </a:spcBef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Multiplication is possible if  </a:t>
            </a:r>
            <a:r>
              <a:rPr sz="3600" b="1" dirty="0">
                <a:latin typeface="Times New Roman"/>
                <a:cs typeface="Times New Roman"/>
              </a:rPr>
              <a:t>vectors are 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same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order.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3896" y="705972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0" y="14478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7570" y="710516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7772400" y="1447800"/>
                </a:moveTo>
                <a:lnTo>
                  <a:pt x="7772400" y="0"/>
                </a:lnTo>
                <a:lnTo>
                  <a:pt x="0" y="0"/>
                </a:lnTo>
                <a:lnTo>
                  <a:pt x="0" y="1447800"/>
                </a:lnTo>
                <a:lnTo>
                  <a:pt x="7772400" y="1447800"/>
                </a:lnTo>
                <a:close/>
              </a:path>
            </a:pathLst>
          </a:custGeom>
          <a:ln w="1270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30423" y="1113523"/>
            <a:ext cx="5429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0" indent="-5588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558800" algn="l"/>
                <a:tab pos="559435" algn="l"/>
              </a:tabLst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Definitions and</a:t>
            </a:r>
            <a:r>
              <a:rPr sz="4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3235" y="2678671"/>
            <a:ext cx="5525135" cy="249618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spcBef>
                <a:spcPts val="22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Vector,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matrix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Element, </a:t>
            </a:r>
            <a:r>
              <a:rPr sz="3600" dirty="0">
                <a:latin typeface="Times New Roman"/>
                <a:cs typeface="Times New Roman"/>
              </a:rPr>
              <a:t>subscript</a:t>
            </a:r>
            <a:endParaRPr sz="360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spcBef>
                <a:spcPts val="217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latin typeface="Times New Roman"/>
                <a:cs typeface="Times New Roman"/>
              </a:rPr>
              <a:t>"Matrices of the same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kind"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3985" y="3263875"/>
            <a:ext cx="8139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Then the product </a:t>
            </a:r>
            <a:r>
              <a:rPr sz="4400" b="1" dirty="0">
                <a:latin typeface="Times New Roman"/>
                <a:cs typeface="Times New Roman"/>
              </a:rPr>
              <a:t>A </a:t>
            </a:r>
            <a:r>
              <a:rPr sz="4400" dirty="0">
                <a:latin typeface="Symbol"/>
                <a:cs typeface="Symbol"/>
              </a:rPr>
              <a:t></a:t>
            </a:r>
            <a:r>
              <a:rPr sz="4400" dirty="0"/>
              <a:t> </a:t>
            </a:r>
            <a:r>
              <a:rPr sz="4400" b="1" dirty="0">
                <a:latin typeface="Times New Roman"/>
                <a:cs typeface="Times New Roman"/>
              </a:rPr>
              <a:t>B </a:t>
            </a:r>
            <a:r>
              <a:rPr sz="4000" b="1" spc="-5" dirty="0">
                <a:latin typeface="Times New Roman"/>
                <a:cs typeface="Times New Roman"/>
              </a:rPr>
              <a:t>= C </a:t>
            </a:r>
            <a:r>
              <a:rPr sz="4000" dirty="0"/>
              <a:t>is</a:t>
            </a:r>
            <a:r>
              <a:rPr sz="4000" spc="-229" dirty="0"/>
              <a:t> </a:t>
            </a:r>
            <a:r>
              <a:rPr sz="4000" spc="-5" dirty="0"/>
              <a:t>defined.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9167915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4986" y="1493902"/>
          <a:ext cx="6682102" cy="1170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6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31750">
                        <a:lnSpc>
                          <a:spcPts val="4360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Let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4360"/>
                        </a:lnSpc>
                      </a:pPr>
                      <a:r>
                        <a:rPr sz="40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4360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4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4360"/>
                        </a:lnSpc>
                      </a:pP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k x</a:t>
                      </a:r>
                      <a:r>
                        <a:rPr sz="4000" spc="-6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4360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matrix</a:t>
                      </a:r>
                      <a:r>
                        <a:rPr sz="4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4515"/>
                        </a:lnSpc>
                      </a:pPr>
                      <a:r>
                        <a:rPr sz="40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4515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4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latin typeface="Times New Roman"/>
                          <a:cs typeface="Times New Roman"/>
                        </a:rPr>
                        <a:t>an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4515"/>
                        </a:lnSpc>
                      </a:pP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m x</a:t>
                      </a:r>
                      <a:r>
                        <a:rPr sz="4000" spc="-60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0" spc="-5" dirty="0">
                          <a:solidFill>
                            <a:srgbClr val="CA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4515"/>
                        </a:lnSpc>
                      </a:pPr>
                      <a:r>
                        <a:rPr sz="4000" spc="-5" dirty="0">
                          <a:latin typeface="Times New Roman"/>
                          <a:cs typeface="Times New Roman"/>
                        </a:rPr>
                        <a:t>matrix,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04046" y="4534902"/>
            <a:ext cx="4190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1190" algn="l"/>
                <a:tab pos="157924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C	</a:t>
            </a:r>
            <a:r>
              <a:rPr sz="4000" dirty="0">
                <a:latin typeface="Times New Roman"/>
                <a:cs typeface="Times New Roman"/>
              </a:rPr>
              <a:t>is </a:t>
            </a:r>
            <a:r>
              <a:rPr sz="4000" spc="-5" dirty="0">
                <a:latin typeface="Times New Roman"/>
                <a:cs typeface="Times New Roman"/>
              </a:rPr>
              <a:t>a	</a:t>
            </a:r>
            <a:r>
              <a:rPr sz="4000" spc="-5" dirty="0">
                <a:solidFill>
                  <a:srgbClr val="CA0000"/>
                </a:solidFill>
                <a:latin typeface="Times New Roman"/>
                <a:cs typeface="Times New Roman"/>
              </a:rPr>
              <a:t>k x n</a:t>
            </a:r>
            <a:r>
              <a:rPr sz="4000" spc="-55" dirty="0">
                <a:solidFill>
                  <a:srgbClr val="CA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matrix.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09035" y="1587487"/>
            <a:ext cx="4057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A</a:t>
            </a:r>
            <a:r>
              <a:rPr sz="4350" b="1" baseline="-21072" dirty="0">
                <a:latin typeface="Times New Roman"/>
                <a:cs typeface="Times New Roman"/>
              </a:rPr>
              <a:t>KM </a:t>
            </a:r>
            <a:r>
              <a:rPr sz="4400" dirty="0">
                <a:latin typeface="Symbol"/>
                <a:cs typeface="Symbol"/>
              </a:rPr>
              <a:t></a:t>
            </a:r>
            <a:r>
              <a:rPr sz="4400" dirty="0"/>
              <a:t> </a:t>
            </a:r>
            <a:r>
              <a:rPr sz="4400" b="1" dirty="0">
                <a:latin typeface="Times New Roman"/>
                <a:cs typeface="Times New Roman"/>
              </a:rPr>
              <a:t>B</a:t>
            </a:r>
            <a:r>
              <a:rPr sz="4350" b="1" baseline="-21072" dirty="0">
                <a:latin typeface="Times New Roman"/>
                <a:cs typeface="Times New Roman"/>
              </a:rPr>
              <a:t>MN </a:t>
            </a:r>
            <a:r>
              <a:rPr sz="4000" b="1" spc="-5" dirty="0">
                <a:latin typeface="Times New Roman"/>
                <a:cs typeface="Times New Roman"/>
              </a:rPr>
              <a:t>=</a:t>
            </a:r>
            <a:r>
              <a:rPr sz="4000" b="1" spc="-1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</a:t>
            </a:r>
            <a:r>
              <a:rPr sz="4050" b="1" spc="-7" baseline="-20576" dirty="0">
                <a:latin typeface="Times New Roman"/>
                <a:cs typeface="Times New Roman"/>
              </a:rPr>
              <a:t>KN</a:t>
            </a:r>
            <a:endParaRPr sz="4050" baseline="-2057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8729495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636" y="2640571"/>
            <a:ext cx="7675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915" indent="-577215">
              <a:lnSpc>
                <a:spcPct val="100000"/>
              </a:lnSpc>
              <a:spcBef>
                <a:spcPts val="100"/>
              </a:spcBef>
              <a:buChar char="•"/>
              <a:tabLst>
                <a:tab pos="589915" algn="l"/>
                <a:tab pos="590550" algn="l"/>
                <a:tab pos="5527675" algn="l"/>
              </a:tabLst>
            </a:pPr>
            <a:r>
              <a:rPr sz="4000" spc="-5" dirty="0">
                <a:latin typeface="Times New Roman"/>
                <a:cs typeface="Times New Roman"/>
              </a:rPr>
              <a:t>The number of</a:t>
            </a:r>
            <a:r>
              <a:rPr sz="4000" spc="4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rows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	</a:t>
            </a:r>
            <a:r>
              <a:rPr sz="4800" b="1" spc="-5" dirty="0">
                <a:latin typeface="Times New Roman"/>
                <a:cs typeface="Times New Roman"/>
              </a:rPr>
              <a:t>C </a:t>
            </a:r>
            <a:r>
              <a:rPr sz="4000" spc="-5" dirty="0">
                <a:latin typeface="Times New Roman"/>
                <a:cs typeface="Times New Roman"/>
              </a:rPr>
              <a:t>is</a:t>
            </a:r>
            <a:r>
              <a:rPr sz="4000" spc="-27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equal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0255" y="3373592"/>
            <a:ext cx="255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to that of</a:t>
            </a:r>
            <a:r>
              <a:rPr sz="4000" spc="-235" dirty="0">
                <a:latin typeface="Times New Roman"/>
                <a:cs typeface="Times New Roman"/>
              </a:rPr>
              <a:t> </a:t>
            </a:r>
            <a:r>
              <a:rPr sz="48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Times New Roman"/>
                <a:cs typeface="Times New Roman"/>
              </a:rPr>
              <a:t>,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9547" y="3576307"/>
            <a:ext cx="2080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(which is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2636" y="4470895"/>
            <a:ext cx="7182484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89915" marR="5080" indent="-577215">
              <a:lnSpc>
                <a:spcPct val="100200"/>
              </a:lnSpc>
              <a:spcBef>
                <a:spcPts val="85"/>
              </a:spcBef>
              <a:buChar char="•"/>
              <a:tabLst>
                <a:tab pos="589915" algn="l"/>
                <a:tab pos="590550" algn="l"/>
                <a:tab pos="3904615" algn="l"/>
                <a:tab pos="4616450" algn="l"/>
                <a:tab pos="6262370" algn="l"/>
              </a:tabLst>
            </a:pPr>
            <a:r>
              <a:rPr sz="4000" spc="-5" dirty="0">
                <a:latin typeface="Times New Roman"/>
                <a:cs typeface="Times New Roman"/>
              </a:rPr>
              <a:t>The number of</a:t>
            </a:r>
            <a:r>
              <a:rPr sz="4000" spc="4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columns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	</a:t>
            </a:r>
            <a:r>
              <a:rPr sz="4800" b="1" spc="-5" dirty="0">
                <a:latin typeface="Times New Roman"/>
                <a:cs typeface="Times New Roman"/>
              </a:rPr>
              <a:t>C</a:t>
            </a:r>
            <a:r>
              <a:rPr sz="4800" b="1" spc="-29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is  </a:t>
            </a:r>
            <a:r>
              <a:rPr sz="4000" spc="-5" dirty="0">
                <a:latin typeface="Times New Roman"/>
                <a:cs typeface="Times New Roman"/>
              </a:rPr>
              <a:t>equal to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that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	</a:t>
            </a:r>
            <a:r>
              <a:rPr sz="4800" b="1" dirty="0">
                <a:latin typeface="Times New Roman"/>
                <a:cs typeface="Times New Roman"/>
              </a:rPr>
              <a:t>B	</a:t>
            </a:r>
            <a:r>
              <a:rPr sz="3200" dirty="0">
                <a:latin typeface="Times New Roman"/>
                <a:cs typeface="Times New Roman"/>
              </a:rPr>
              <a:t>(which is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)</a:t>
            </a:r>
            <a:r>
              <a:rPr sz="4800" dirty="0">
                <a:latin typeface="Times New Roman"/>
                <a:cs typeface="Times New Roman"/>
              </a:rPr>
              <a:t>.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4078" y="6802732"/>
            <a:ext cx="8261984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3806825" algn="l"/>
                <a:tab pos="8081645" algn="l"/>
              </a:tabLst>
            </a:pPr>
            <a:r>
              <a:rPr sz="1400" spc="-10" dirty="0">
                <a:latin typeface="Times New Roman"/>
                <a:cs typeface="Times New Roman"/>
              </a:rPr>
              <a:t>00</a:t>
            </a:r>
            <a:r>
              <a:rPr sz="1400" dirty="0">
                <a:latin typeface="Times New Roman"/>
                <a:cs typeface="Times New Roman"/>
              </a:rPr>
              <a:t>4 F</a:t>
            </a:r>
            <a:r>
              <a:rPr sz="1400" spc="-1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ll	</a:t>
            </a: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	32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1352" y="1569783"/>
            <a:ext cx="981075" cy="1555750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  <a:tabLst>
                <a:tab pos="780415" algn="l"/>
              </a:tabLst>
            </a:pPr>
            <a:r>
              <a:rPr sz="6000" b="1" spc="-7" baseline="-9722" dirty="0">
                <a:latin typeface="Times New Roman"/>
                <a:cs typeface="Times New Roman"/>
              </a:rPr>
              <a:t>.</a:t>
            </a:r>
            <a:r>
              <a:rPr sz="6000" b="1" spc="-825" baseline="-9722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96850">
              <a:lnSpc>
                <a:spcPct val="100000"/>
              </a:lnSpc>
              <a:spcBef>
                <a:spcPts val="1520"/>
              </a:spcBef>
              <a:tabLst>
                <a:tab pos="7804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2611" y="188365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611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2611" y="1883651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6695" y="1883651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3816" y="188365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3816" y="3162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0312" y="1582000"/>
            <a:ext cx="1477645" cy="154686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5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8695" y="182726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8695" y="33482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8695" y="1827263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7347" y="1827263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4467" y="182726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4467" y="33482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4755" y="144321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4755" y="35432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4755" y="1443215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03976" y="1443215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1096" y="14432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21096" y="35432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23463" y="1427361"/>
            <a:ext cx="1459230" cy="195707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20725">
              <a:lnSpc>
                <a:spcPct val="100000"/>
              </a:lnSpc>
              <a:spcBef>
                <a:spcPts val="440"/>
              </a:spcBef>
              <a:tabLst>
                <a:tab pos="125920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720725" algn="l"/>
                <a:tab pos="1259205" algn="l"/>
              </a:tabLst>
            </a:pPr>
            <a:r>
              <a:rPr sz="6600" baseline="-6313" dirty="0">
                <a:latin typeface="Symbol"/>
                <a:cs typeface="Symbol"/>
              </a:rPr>
              <a:t></a:t>
            </a:r>
            <a:r>
              <a:rPr sz="6600" baseline="-6313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720725">
              <a:lnSpc>
                <a:spcPct val="100000"/>
              </a:lnSpc>
              <a:spcBef>
                <a:spcPts val="1440"/>
              </a:spcBef>
              <a:tabLst>
                <a:tab pos="125920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33289" y="2078215"/>
            <a:ext cx="579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670" dirty="0">
                <a:latin typeface="DejaVu Sans"/>
                <a:cs typeface="DejaVu Sans"/>
              </a:rPr>
              <a:t>⇒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6676" y="3536077"/>
            <a:ext cx="1492885" cy="213169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  <a:tabLst>
                <a:tab pos="779145" algn="l"/>
                <a:tab pos="1292225" algn="l"/>
              </a:tabLst>
            </a:pPr>
            <a:r>
              <a:rPr sz="6000" b="1" spc="-7" baseline="-9722" dirty="0">
                <a:latin typeface="Times New Roman"/>
                <a:cs typeface="Times New Roman"/>
              </a:rPr>
              <a:t>.</a:t>
            </a:r>
            <a:r>
              <a:rPr sz="6000" b="1" spc="-825" baseline="-9722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96850">
              <a:lnSpc>
                <a:spcPct val="100000"/>
              </a:lnSpc>
              <a:spcBef>
                <a:spcPts val="1510"/>
              </a:spcBef>
              <a:tabLst>
                <a:tab pos="779145" algn="l"/>
                <a:tab pos="129222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96850">
              <a:lnSpc>
                <a:spcPct val="100000"/>
              </a:lnSpc>
              <a:spcBef>
                <a:spcPts val="720"/>
              </a:spcBef>
              <a:tabLst>
                <a:tab pos="779145" algn="l"/>
                <a:tab pos="129222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07935" y="38480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07935" y="570431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07935" y="3848087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25128" y="3848087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42247" y="38480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42247" y="570431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230112" y="3797896"/>
            <a:ext cx="1477645" cy="154686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5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667385" algn="l"/>
                <a:tab pos="127698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68496" y="40431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8496" y="556411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8496" y="4043159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37147" y="4043159"/>
            <a:ext cx="0" cy="1521460"/>
          </a:xfrm>
          <a:custGeom>
            <a:avLst/>
            <a:gdLst/>
            <a:ahLst/>
            <a:cxnLst/>
            <a:rect l="l" t="t" r="r" b="b"/>
            <a:pathLst>
              <a:path h="1521460">
                <a:moveTo>
                  <a:pt x="0" y="0"/>
                </a:moveTo>
                <a:lnTo>
                  <a:pt x="0" y="15209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54267" y="40431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4267" y="556411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65927" y="3587604"/>
            <a:ext cx="752475" cy="212598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  <a:tabLst>
                <a:tab pos="5518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5518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55181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58695" y="37718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8695" y="587195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8695" y="37718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7916" y="3771887"/>
            <a:ext cx="0" cy="2100580"/>
          </a:xfrm>
          <a:custGeom>
            <a:avLst/>
            <a:gdLst/>
            <a:ahLst/>
            <a:cxnLst/>
            <a:rect l="l" t="t" r="r" b="b"/>
            <a:pathLst>
              <a:path h="2100579">
                <a:moveTo>
                  <a:pt x="0" y="0"/>
                </a:moveTo>
                <a:lnTo>
                  <a:pt x="0" y="210007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55035" y="3771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55035" y="58719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61463" y="4373359"/>
            <a:ext cx="332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Symbol"/>
                <a:cs typeface="Symbol"/>
              </a:rPr>
              <a:t>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72270" y="4406862"/>
            <a:ext cx="579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670" dirty="0">
                <a:latin typeface="DejaVu Sans"/>
                <a:cs typeface="DejaVu Sans"/>
              </a:rPr>
              <a:t>⇒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25296" y="5981687"/>
            <a:ext cx="8382000" cy="990600"/>
          </a:xfrm>
          <a:custGeom>
            <a:avLst/>
            <a:gdLst/>
            <a:ahLst/>
            <a:cxnLst/>
            <a:rect l="l" t="t" r="r" b="b"/>
            <a:pathLst>
              <a:path w="8382000" h="990600">
                <a:moveTo>
                  <a:pt x="0" y="990600"/>
                </a:moveTo>
                <a:lnTo>
                  <a:pt x="0" y="0"/>
                </a:lnTo>
                <a:lnTo>
                  <a:pt x="8382000" y="0"/>
                </a:lnTo>
                <a:lnTo>
                  <a:pt x="83820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FF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25296" y="5981687"/>
            <a:ext cx="8382000" cy="990600"/>
          </a:xfrm>
          <a:custGeom>
            <a:avLst/>
            <a:gdLst/>
            <a:ahLst/>
            <a:cxnLst/>
            <a:rect l="l" t="t" r="r" b="b"/>
            <a:pathLst>
              <a:path w="8382000" h="990600">
                <a:moveTo>
                  <a:pt x="8382000" y="990600"/>
                </a:moveTo>
                <a:lnTo>
                  <a:pt x="8382000" y="0"/>
                </a:lnTo>
                <a:lnTo>
                  <a:pt x="0" y="0"/>
                </a:lnTo>
                <a:lnTo>
                  <a:pt x="0" y="990600"/>
                </a:lnTo>
                <a:lnTo>
                  <a:pt x="8382000" y="990600"/>
                </a:lnTo>
                <a:close/>
              </a:path>
            </a:pathLst>
          </a:custGeom>
          <a:ln w="76200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51636" y="6106152"/>
            <a:ext cx="279463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ts val="5500"/>
              </a:lnSpc>
              <a:spcBef>
                <a:spcPts val="100"/>
              </a:spcBef>
              <a:tabLst>
                <a:tab pos="1638300" algn="l"/>
              </a:tabLst>
            </a:pPr>
            <a:r>
              <a:rPr sz="3600" b="1" dirty="0">
                <a:solidFill>
                  <a:srgbClr val="FF3700"/>
                </a:solidFill>
                <a:latin typeface="Times New Roman"/>
                <a:cs typeface="Times New Roman"/>
              </a:rPr>
              <a:t>!!! </a:t>
            </a:r>
            <a:r>
              <a:rPr sz="3600" b="1" spc="-5" dirty="0">
                <a:latin typeface="Times New Roman"/>
                <a:cs typeface="Times New Roman"/>
              </a:rPr>
              <a:t>AB	</a:t>
            </a:r>
            <a:r>
              <a:rPr sz="4800" dirty="0">
                <a:latin typeface="Symbol"/>
                <a:cs typeface="Symbol"/>
              </a:rPr>
              <a:t></a:t>
            </a:r>
            <a:r>
              <a:rPr sz="4800" spc="7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BA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62120" y="6308844"/>
            <a:ext cx="4745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imes New Roman"/>
                <a:cs typeface="Times New Roman"/>
              </a:rPr>
              <a:t>(Unless A, </a:t>
            </a:r>
            <a:r>
              <a:rPr sz="3200" b="1" dirty="0">
                <a:latin typeface="Times New Roman"/>
                <a:cs typeface="Times New Roman"/>
              </a:rPr>
              <a:t>B </a:t>
            </a:r>
            <a:r>
              <a:rPr sz="3200" b="1" spc="-5" dirty="0">
                <a:latin typeface="Times New Roman"/>
                <a:cs typeface="Times New Roman"/>
              </a:rPr>
              <a:t>are both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NxN)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76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0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 multiplication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(2)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286" y="1850131"/>
            <a:ext cx="6974840" cy="127983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55"/>
              </a:spcBef>
              <a:tabLst>
                <a:tab pos="1984375" algn="l"/>
              </a:tabLst>
            </a:pPr>
            <a:r>
              <a:rPr sz="3600" spc="-5" dirty="0">
                <a:solidFill>
                  <a:schemeClr val="tx1"/>
                </a:solidFill>
              </a:rPr>
              <a:t>Element	</a:t>
            </a:r>
            <a:r>
              <a:rPr sz="4800" b="1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4800" b="1" baseline="-24691" dirty="0">
                <a:solidFill>
                  <a:schemeClr val="tx1"/>
                </a:solidFill>
                <a:latin typeface="Times New Roman"/>
                <a:cs typeface="Times New Roman"/>
              </a:rPr>
              <a:t>i j </a:t>
            </a:r>
            <a:r>
              <a:rPr sz="3600" spc="-5" dirty="0">
                <a:solidFill>
                  <a:schemeClr val="tx1"/>
                </a:solidFill>
              </a:rPr>
              <a:t>is the vector product  of row </a:t>
            </a: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i </a:t>
            </a:r>
            <a:r>
              <a:rPr sz="3600" spc="-5" dirty="0">
                <a:solidFill>
                  <a:schemeClr val="tx1"/>
                </a:solidFill>
              </a:rPr>
              <a:t>with column</a:t>
            </a:r>
            <a:r>
              <a:rPr sz="3600" spc="5" dirty="0">
                <a:solidFill>
                  <a:schemeClr val="tx1"/>
                </a:solidFill>
              </a:rPr>
              <a:t> </a:t>
            </a: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j</a:t>
            </a:r>
            <a:r>
              <a:rPr sz="3600" spc="-5" dirty="0">
                <a:solidFill>
                  <a:schemeClr val="tx1"/>
                </a:solidFill>
              </a:rPr>
              <a:t>.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12"/>
          </p:nvPr>
        </p:nvSpPr>
        <p:spPr>
          <a:xfrm>
            <a:off x="8764305" y="71402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834895" y="3619487"/>
            <a:ext cx="1981200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4895" y="3756647"/>
            <a:ext cx="1981200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4895" y="3895331"/>
            <a:ext cx="1981200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4895" y="4034015"/>
            <a:ext cx="1981200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4895" y="4172699"/>
            <a:ext cx="1981200" cy="88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6696" y="3238487"/>
            <a:ext cx="533400" cy="137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6696" y="3375647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6696" y="3514331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6696" y="3653015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696" y="3791699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6696" y="3930383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6696" y="4069067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6696" y="4207751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6696" y="4346435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6696" y="4485119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6696" y="4623803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06696" y="4762487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6696" y="4901171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06696" y="5039855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6696" y="5178539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6696" y="5317223"/>
            <a:ext cx="533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6696" y="5455907"/>
            <a:ext cx="533400" cy="71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4895" y="4457687"/>
            <a:ext cx="1981200" cy="137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34895" y="4594847"/>
            <a:ext cx="1981200" cy="138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4895" y="4733531"/>
            <a:ext cx="1981200" cy="138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4895" y="4872215"/>
            <a:ext cx="1981200" cy="138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4895" y="5010899"/>
            <a:ext cx="1981200" cy="88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80673" y="4553191"/>
            <a:ext cx="1526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  <a:tab pos="1325880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80673" y="3618970"/>
            <a:ext cx="1526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  <a:tab pos="1325880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82495" y="359205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82495" y="5295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82495" y="3592055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383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6115" y="3592055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3831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6659" y="359205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56659" y="5295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90588" y="3154151"/>
            <a:ext cx="91249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83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92396" y="312723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2396" y="56006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92396" y="3127235"/>
            <a:ext cx="0" cy="2473960"/>
          </a:xfrm>
          <a:custGeom>
            <a:avLst/>
            <a:gdLst/>
            <a:ahLst/>
            <a:cxnLst/>
            <a:rect l="l" t="t" r="r" b="b"/>
            <a:pathLst>
              <a:path h="2473960">
                <a:moveTo>
                  <a:pt x="0" y="0"/>
                </a:moveTo>
                <a:lnTo>
                  <a:pt x="0" y="24734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30696" y="3127235"/>
            <a:ext cx="0" cy="2473960"/>
          </a:xfrm>
          <a:custGeom>
            <a:avLst/>
            <a:gdLst/>
            <a:ahLst/>
            <a:cxnLst/>
            <a:rect l="l" t="t" r="r" b="b"/>
            <a:pathLst>
              <a:path h="2473960">
                <a:moveTo>
                  <a:pt x="0" y="0"/>
                </a:moveTo>
                <a:lnTo>
                  <a:pt x="0" y="2473452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1240" y="312723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1240" y="56006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479788" y="4335105"/>
            <a:ext cx="190500" cy="501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3200" spc="-1450" dirty="0">
                <a:latin typeface="Symbol"/>
                <a:cs typeface="Symbol"/>
              </a:rPr>
              <a:t>•</a:t>
            </a:r>
            <a:r>
              <a:rPr sz="3200" spc="-1475" dirty="0">
                <a:latin typeface="Symbol"/>
                <a:cs typeface="Symbol"/>
              </a:rPr>
              <a:t>•</a:t>
            </a:r>
            <a:r>
              <a:rPr sz="3200" dirty="0">
                <a:latin typeface="Symbol"/>
                <a:cs typeface="Symbol"/>
              </a:rPr>
              <a:t>•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66603" y="3417796"/>
            <a:ext cx="212725" cy="142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300"/>
              </a:spcBef>
            </a:pP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79788" y="3428311"/>
            <a:ext cx="190500" cy="501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3200" spc="-1450" dirty="0">
                <a:latin typeface="Symbol"/>
                <a:cs typeface="Symbol"/>
              </a:rPr>
              <a:t>•</a:t>
            </a:r>
            <a:r>
              <a:rPr sz="3200" spc="-1475" dirty="0">
                <a:latin typeface="Symbol"/>
                <a:cs typeface="Symbol"/>
              </a:rPr>
              <a:t>•</a:t>
            </a:r>
            <a:r>
              <a:rPr sz="3200" dirty="0">
                <a:latin typeface="Symbol"/>
                <a:cs typeface="Symbol"/>
              </a:rPr>
              <a:t>•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68895" y="3390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68895" y="50672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68895" y="3390887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399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45295" y="3390887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25840" y="33908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25840" y="506728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199620" y="3661996"/>
            <a:ext cx="2623820" cy="1710055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60"/>
              </a:spcBef>
              <a:tabLst>
                <a:tab pos="803275" algn="l"/>
                <a:tab pos="1503045" algn="l"/>
                <a:tab pos="2320925" algn="l"/>
              </a:tabLst>
            </a:pPr>
            <a:r>
              <a:rPr sz="5400" baseline="1543" dirty="0">
                <a:latin typeface="Symbol"/>
                <a:cs typeface="Symbol"/>
              </a:rPr>
              <a:t></a:t>
            </a:r>
            <a:r>
              <a:rPr sz="5400" baseline="1543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6000" b="1" spc="-7" baseline="1388" dirty="0">
                <a:latin typeface="Times New Roman"/>
                <a:cs typeface="Times New Roman"/>
              </a:rPr>
              <a:t>=</a:t>
            </a:r>
            <a:endParaRPr sz="6000" baseline="1388">
              <a:latin typeface="Times New Roman"/>
              <a:cs typeface="Times New Roman"/>
            </a:endParaRPr>
          </a:p>
          <a:p>
            <a:pPr marL="803275">
              <a:lnSpc>
                <a:spcPct val="100000"/>
              </a:lnSpc>
              <a:spcBef>
                <a:spcPts val="2060"/>
              </a:spcBef>
              <a:tabLst>
                <a:tab pos="1503045" algn="l"/>
              </a:tabLst>
            </a:pPr>
            <a:r>
              <a:rPr sz="3200" dirty="0">
                <a:latin typeface="Symbol"/>
                <a:cs typeface="Symbol"/>
              </a:rPr>
              <a:t>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Symbol"/>
                <a:cs typeface="Symbol"/>
              </a:rPr>
              <a:t>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245095" y="3390887"/>
            <a:ext cx="685800" cy="137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48110" y="3528047"/>
            <a:ext cx="682785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48110" y="3666731"/>
            <a:ext cx="682785" cy="138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48110" y="3805415"/>
            <a:ext cx="682785" cy="138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5937" y="3944099"/>
            <a:ext cx="547132" cy="132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45095" y="3390887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201168" y="0"/>
                </a:moveTo>
                <a:lnTo>
                  <a:pt x="0" y="201167"/>
                </a:lnTo>
                <a:lnTo>
                  <a:pt x="0" y="484631"/>
                </a:lnTo>
                <a:lnTo>
                  <a:pt x="201168" y="685800"/>
                </a:lnTo>
                <a:lnTo>
                  <a:pt x="484632" y="685800"/>
                </a:lnTo>
                <a:lnTo>
                  <a:pt x="685800" y="484631"/>
                </a:lnTo>
                <a:lnTo>
                  <a:pt x="685800" y="201167"/>
                </a:lnTo>
                <a:lnTo>
                  <a:pt x="484632" y="0"/>
                </a:lnTo>
                <a:lnTo>
                  <a:pt x="20116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4429" y="4306794"/>
            <a:ext cx="553161" cy="1356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48110" y="4442447"/>
            <a:ext cx="682785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48110" y="4581131"/>
            <a:ext cx="682785" cy="138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48110" y="4719815"/>
            <a:ext cx="682785" cy="1386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5937" y="4858499"/>
            <a:ext cx="547132" cy="132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45095" y="4305287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201168" y="0"/>
                </a:moveTo>
                <a:lnTo>
                  <a:pt x="0" y="201167"/>
                </a:lnTo>
                <a:lnTo>
                  <a:pt x="0" y="484631"/>
                </a:lnTo>
                <a:lnTo>
                  <a:pt x="201168" y="685799"/>
                </a:lnTo>
                <a:lnTo>
                  <a:pt x="484632" y="685799"/>
                </a:lnTo>
                <a:lnTo>
                  <a:pt x="685800" y="484631"/>
                </a:lnTo>
                <a:lnTo>
                  <a:pt x="685800" y="201167"/>
                </a:lnTo>
                <a:lnTo>
                  <a:pt x="484632" y="0"/>
                </a:lnTo>
                <a:lnTo>
                  <a:pt x="201168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7975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matrix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8447355" y="71541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377696" y="4152887"/>
            <a:ext cx="82296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25"/>
              </a:spcBef>
              <a:tabLst>
                <a:tab pos="4562475" algn="l"/>
              </a:tabLst>
            </a:pPr>
            <a:r>
              <a:rPr sz="3600" spc="-5" dirty="0">
                <a:latin typeface="Times New Roman"/>
                <a:cs typeface="Times New Roman"/>
              </a:rPr>
              <a:t>Addition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is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symmetric</a:t>
            </a:r>
            <a:r>
              <a:rPr sz="3600" spc="-5" dirty="0">
                <a:latin typeface="Times New Roman"/>
                <a:cs typeface="Times New Roman"/>
              </a:rPr>
              <a:t>:	</a:t>
            </a:r>
            <a:r>
              <a:rPr sz="4000" b="1" spc="-5" dirty="0">
                <a:latin typeface="Times New Roman"/>
                <a:cs typeface="Times New Roman"/>
              </a:rPr>
              <a:t>A + B = B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+A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7696" y="1409687"/>
            <a:ext cx="8153400" cy="1301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ts val="4310"/>
              </a:lnSpc>
              <a:spcBef>
                <a:spcPts val="440"/>
              </a:spcBef>
            </a:pPr>
            <a:r>
              <a:rPr sz="3600" spc="-5" dirty="0">
                <a:latin typeface="Times New Roman"/>
                <a:cs typeface="Times New Roman"/>
              </a:rPr>
              <a:t>Addition is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associative</a:t>
            </a:r>
            <a:r>
              <a:rPr sz="3600" spc="-5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116839">
              <a:lnSpc>
                <a:spcPts val="4790"/>
              </a:lnSpc>
              <a:tabLst>
                <a:tab pos="2020570" algn="l"/>
                <a:tab pos="2564130" algn="l"/>
                <a:tab pos="5059680" algn="l"/>
                <a:tab pos="560260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A+B+C	=	(A+B) +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	=	A +</a:t>
            </a:r>
            <a:r>
              <a:rPr sz="4000" b="1" spc="-3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(B+C)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7696" y="3086087"/>
            <a:ext cx="82296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25"/>
              </a:spcBef>
              <a:tabLst>
                <a:tab pos="491299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 + 0 = A =</a:t>
            </a:r>
            <a:r>
              <a:rPr sz="4000" b="1" spc="2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0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+A	</a:t>
            </a:r>
            <a:r>
              <a:rPr sz="4000" dirty="0">
                <a:latin typeface="Times New Roman"/>
                <a:cs typeface="Times New Roman"/>
              </a:rPr>
              <a:t>(</a:t>
            </a:r>
            <a:r>
              <a:rPr sz="4000" b="1" dirty="0">
                <a:latin typeface="Times New Roman"/>
                <a:cs typeface="Times New Roman"/>
              </a:rPr>
              <a:t>0</a:t>
            </a:r>
            <a:r>
              <a:rPr sz="4000" dirty="0">
                <a:latin typeface="Times New Roman"/>
                <a:cs typeface="Times New Roman"/>
              </a:rPr>
              <a:t>: </a:t>
            </a:r>
            <a:r>
              <a:rPr sz="4000" spc="-5" dirty="0">
                <a:latin typeface="Times New Roman"/>
                <a:cs typeface="Times New Roman"/>
              </a:rPr>
              <a:t>zero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matrix)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6705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Scalar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8928100" y="7107986"/>
            <a:ext cx="1557882" cy="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77696" y="2247887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79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439"/>
              </a:spcBef>
              <a:tabLst>
                <a:tab pos="2332990" algn="l"/>
                <a:tab pos="2914015" algn="l"/>
              </a:tabLst>
            </a:pPr>
            <a:r>
              <a:rPr sz="4000" b="1" spc="-5" dirty="0">
                <a:latin typeface="Arial"/>
                <a:cs typeface="Arial"/>
              </a:rPr>
              <a:t>k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(A+B)	</a:t>
            </a:r>
            <a:r>
              <a:rPr sz="4000" b="1" spc="-5" dirty="0">
                <a:latin typeface="Arial"/>
                <a:cs typeface="Arial"/>
              </a:rPr>
              <a:t>=	</a:t>
            </a:r>
            <a:r>
              <a:rPr sz="4000" b="1" spc="-10" dirty="0">
                <a:latin typeface="Arial"/>
                <a:cs typeface="Arial"/>
              </a:rPr>
              <a:t>kA </a:t>
            </a:r>
            <a:r>
              <a:rPr sz="4000" b="1" spc="-5" dirty="0">
                <a:latin typeface="Arial"/>
                <a:cs typeface="Arial"/>
              </a:rPr>
              <a:t>+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kB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7696" y="3400031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715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50"/>
              </a:spcBef>
              <a:tabLst>
                <a:tab pos="2545080" algn="l"/>
              </a:tabLst>
            </a:pPr>
            <a:r>
              <a:rPr sz="4000" b="1" spc="-5" dirty="0">
                <a:latin typeface="Arial"/>
                <a:cs typeface="Arial"/>
              </a:rPr>
              <a:t>(k+s)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=	kA+sA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7696" y="4610087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  <a:tabLst>
                <a:tab pos="1811020" algn="l"/>
                <a:tab pos="2391410" algn="l"/>
              </a:tabLst>
            </a:pPr>
            <a:r>
              <a:rPr sz="4000" b="1" spc="-10" dirty="0">
                <a:latin typeface="Arial"/>
                <a:cs typeface="Arial"/>
              </a:rPr>
              <a:t>(ks)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	=	k </a:t>
            </a:r>
            <a:r>
              <a:rPr sz="4000" b="1" spc="-10" dirty="0">
                <a:latin typeface="Arial"/>
                <a:cs typeface="Arial"/>
              </a:rPr>
              <a:t>(sA)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7696" y="5838431"/>
            <a:ext cx="6629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  <a:tabLst>
                <a:tab pos="1598295" algn="l"/>
                <a:tab pos="2178050" algn="l"/>
                <a:tab pos="2743200" algn="l"/>
              </a:tabLst>
            </a:pPr>
            <a:r>
              <a:rPr sz="4000" b="1" spc="-5" dirty="0">
                <a:latin typeface="Arial"/>
                <a:cs typeface="Arial"/>
              </a:rPr>
              <a:t>(kA)</a:t>
            </a:r>
            <a:r>
              <a:rPr sz="4050" b="1" spc="-7" baseline="24691" dirty="0">
                <a:latin typeface="Arial"/>
                <a:cs typeface="Arial"/>
              </a:rPr>
              <a:t>T	</a:t>
            </a:r>
            <a:r>
              <a:rPr sz="4000" b="1" spc="-5" dirty="0">
                <a:latin typeface="Arial"/>
                <a:cs typeface="Arial"/>
              </a:rPr>
              <a:t>=	k	A</a:t>
            </a:r>
            <a:r>
              <a:rPr sz="4050" b="1" spc="-7" baseline="24691" dirty="0">
                <a:latin typeface="Arial"/>
                <a:cs typeface="Arial"/>
              </a:rPr>
              <a:t>T</a:t>
            </a:r>
            <a:endParaRPr sz="4050" baseline="2469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8835" y="1352791"/>
            <a:ext cx="3974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735" algn="l"/>
              </a:tabLst>
            </a:pPr>
            <a:r>
              <a:rPr sz="3600" spc="-5" dirty="0">
                <a:latin typeface="Times New Roman"/>
                <a:cs typeface="Times New Roman"/>
              </a:rPr>
              <a:t>(</a:t>
            </a:r>
            <a:r>
              <a:rPr sz="3600" b="1" spc="-5" dirty="0">
                <a:latin typeface="Times New Roman"/>
                <a:cs typeface="Times New Roman"/>
              </a:rPr>
              <a:t>k</a:t>
            </a:r>
            <a:r>
              <a:rPr sz="3600" spc="-5" dirty="0">
                <a:latin typeface="Times New Roman"/>
                <a:cs typeface="Times New Roman"/>
              </a:rPr>
              <a:t>,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	</a:t>
            </a:r>
            <a:r>
              <a:rPr sz="3600" spc="-5" dirty="0">
                <a:latin typeface="Times New Roman"/>
                <a:cs typeface="Times New Roman"/>
              </a:rPr>
              <a:t>scalar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numbers)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847975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	Matrix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multiplication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6067031"/>
            <a:ext cx="8153400" cy="753110"/>
          </a:xfrm>
          <a:custGeom>
            <a:avLst/>
            <a:gdLst/>
            <a:ahLst/>
            <a:cxnLst/>
            <a:rect l="l" t="t" r="r" b="b"/>
            <a:pathLst>
              <a:path w="8153400" h="753109">
                <a:moveTo>
                  <a:pt x="0" y="752856"/>
                </a:moveTo>
                <a:lnTo>
                  <a:pt x="0" y="0"/>
                </a:lnTo>
                <a:lnTo>
                  <a:pt x="8153400" y="0"/>
                </a:lnTo>
                <a:lnTo>
                  <a:pt x="8153400" y="752856"/>
                </a:lnTo>
                <a:lnTo>
                  <a:pt x="0" y="75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3396" y="5864939"/>
            <a:ext cx="8052308" cy="10515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35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0"/>
              </a:spcBef>
              <a:tabLst>
                <a:tab pos="1738630" algn="l"/>
                <a:tab pos="4378325" algn="l"/>
              </a:tabLst>
            </a:pP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spc="-5" dirty="0">
                <a:latin typeface="Symbol"/>
                <a:cs typeface="Symbol"/>
              </a:rPr>
              <a:t></a:t>
            </a:r>
            <a:r>
              <a:rPr sz="3200" b="1" spc="-5" dirty="0">
                <a:latin typeface="Times New Roman"/>
                <a:cs typeface="Times New Roman"/>
              </a:rPr>
              <a:t>0</a:t>
            </a:r>
            <a:r>
              <a:rPr sz="3200" b="1" spc="1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Arial"/>
                <a:cs typeface="Arial"/>
              </a:rPr>
              <a:t>=	</a:t>
            </a:r>
            <a:r>
              <a:rPr sz="3200" b="1" dirty="0">
                <a:latin typeface="Arial"/>
                <a:cs typeface="Arial"/>
              </a:rPr>
              <a:t>0</a:t>
            </a:r>
            <a:r>
              <a:rPr sz="3200" dirty="0">
                <a:latin typeface="Symbol"/>
                <a:cs typeface="Symbol"/>
              </a:rPr>
              <a:t>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 =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0	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3200" b="1" spc="-10" dirty="0">
                <a:latin typeface="Arial"/>
                <a:cs typeface="Arial"/>
              </a:rPr>
              <a:t>0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zero</a:t>
            </a:r>
            <a:r>
              <a:rPr lang="tr-TR" sz="2800" spc="-5" dirty="0">
                <a:latin typeface="Arial"/>
                <a:cs typeface="Arial"/>
              </a:rPr>
              <a:t> </a:t>
            </a:r>
            <a:r>
              <a:rPr lang="tr-TR" sz="2800" spc="-5" dirty="0" err="1">
                <a:latin typeface="Arial"/>
                <a:cs typeface="Arial"/>
              </a:rPr>
              <a:t>matrix</a:t>
            </a:r>
            <a:r>
              <a:rPr lang="tr-TR" sz="2800" spc="-5" dirty="0">
                <a:latin typeface="Arial"/>
                <a:cs typeface="Arial"/>
              </a:rPr>
              <a:t>)</a:t>
            </a:r>
          </a:p>
          <a:p>
            <a:pPr marL="116839">
              <a:lnSpc>
                <a:spcPct val="100000"/>
              </a:lnSpc>
              <a:spcBef>
                <a:spcPts val="500"/>
              </a:spcBef>
              <a:tabLst>
                <a:tab pos="1738630" algn="l"/>
                <a:tab pos="4378325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7696" y="1409687"/>
            <a:ext cx="8153400" cy="1301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</a:pPr>
            <a:r>
              <a:rPr sz="3600" spc="-5" dirty="0">
                <a:latin typeface="Times New Roman"/>
                <a:cs typeface="Times New Roman"/>
              </a:rPr>
              <a:t>Multiplication is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associative</a:t>
            </a:r>
            <a:r>
              <a:rPr sz="3600" spc="-5" dirty="0">
                <a:latin typeface="Times New Roman"/>
                <a:cs typeface="Times New Roman"/>
              </a:rPr>
              <a:t>:</a:t>
            </a:r>
            <a:endParaRPr sz="3600" dirty="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60"/>
              </a:spcBef>
              <a:tabLst>
                <a:tab pos="2000885" algn="l"/>
                <a:tab pos="2543810" algn="l"/>
                <a:tab pos="5022215" algn="l"/>
                <a:tab pos="556514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C	=	(A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B)</a:t>
            </a:r>
            <a:r>
              <a:rPr sz="4000" b="1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	=	A 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(B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C)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7696" y="3079991"/>
            <a:ext cx="8153400" cy="1301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651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5"/>
              </a:spcBef>
            </a:pPr>
            <a:r>
              <a:rPr sz="3600" spc="-5" dirty="0">
                <a:latin typeface="Times New Roman"/>
                <a:cs typeface="Times New Roman"/>
              </a:rPr>
              <a:t>Multiplication is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A30027"/>
                </a:solidFill>
                <a:latin typeface="Times New Roman"/>
                <a:cs typeface="Times New Roman"/>
              </a:rPr>
              <a:t>distributive</a:t>
            </a:r>
            <a:r>
              <a:rPr sz="3600" spc="-5" dirty="0">
                <a:latin typeface="Times New Roman"/>
                <a:cs typeface="Times New Roman"/>
              </a:rPr>
              <a:t>:</a:t>
            </a:r>
            <a:endParaRPr sz="3600" dirty="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55"/>
              </a:spcBef>
              <a:tabLst>
                <a:tab pos="2477135" algn="l"/>
                <a:tab pos="302069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(B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+C)	=	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 +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C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7696" y="4847831"/>
            <a:ext cx="8153400" cy="753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35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0"/>
              </a:spcBef>
              <a:tabLst>
                <a:tab pos="1922780" algn="l"/>
                <a:tab pos="246507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(A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b="1" spc="-5" dirty="0">
                <a:latin typeface="Times New Roman"/>
                <a:cs typeface="Times New Roman"/>
              </a:rPr>
              <a:t>B)</a:t>
            </a:r>
            <a:r>
              <a:rPr sz="4050" b="1" spc="-7" baseline="24691" dirty="0">
                <a:latin typeface="Times New Roman"/>
                <a:cs typeface="Times New Roman"/>
              </a:rPr>
              <a:t>T	</a:t>
            </a:r>
            <a:r>
              <a:rPr sz="4000" b="1" spc="-5" dirty="0">
                <a:latin typeface="Times New Roman"/>
                <a:cs typeface="Times New Roman"/>
              </a:rPr>
              <a:t>=	B</a:t>
            </a:r>
            <a:r>
              <a:rPr sz="4050" b="1" spc="-7" baseline="24691" dirty="0">
                <a:latin typeface="Times New Roman"/>
                <a:cs typeface="Times New Roman"/>
              </a:rPr>
              <a:t>T </a:t>
            </a:r>
            <a:r>
              <a:rPr sz="4000" spc="-5" dirty="0">
                <a:latin typeface="Symbol"/>
                <a:cs typeface="Symbol"/>
              </a:rPr>
              <a:t>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A</a:t>
            </a:r>
            <a:r>
              <a:rPr sz="4050" b="1" spc="-15" baseline="24691" dirty="0">
                <a:latin typeface="Times New Roman"/>
                <a:cs typeface="Times New Roman"/>
              </a:rPr>
              <a:t>T</a:t>
            </a:r>
            <a:endParaRPr sz="4050" baseline="2469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11500" y="6770616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0500" y="772148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Vector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8408" y="3162694"/>
            <a:ext cx="471170" cy="3587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130" algn="just">
              <a:lnSpc>
                <a:spcPct val="114900"/>
              </a:lnSpc>
              <a:spcBef>
                <a:spcPts val="105"/>
              </a:spcBef>
            </a:pP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baseline="-20576" dirty="0">
                <a:latin typeface="Times New Roman"/>
                <a:cs typeface="Times New Roman"/>
              </a:rPr>
              <a:t>1  </a:t>
            </a: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baseline="-20576" dirty="0">
                <a:latin typeface="Times New Roman"/>
                <a:cs typeface="Times New Roman"/>
              </a:rPr>
              <a:t>2  </a:t>
            </a: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baseline="-20576" dirty="0">
                <a:latin typeface="Times New Roman"/>
                <a:cs typeface="Times New Roman"/>
              </a:rPr>
              <a:t>3</a:t>
            </a:r>
            <a:endParaRPr sz="4050" baseline="-20576">
              <a:latin typeface="Times New Roman"/>
              <a:cs typeface="Times New Roman"/>
            </a:endParaRPr>
          </a:p>
          <a:p>
            <a:pPr marL="26034" algn="just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Times New Roman"/>
                <a:cs typeface="Times New Roman"/>
              </a:rPr>
              <a:t>...</a:t>
            </a:r>
            <a:endParaRPr sz="4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sz="4000" b="1" dirty="0">
                <a:latin typeface="Times New Roman"/>
                <a:cs typeface="Times New Roman"/>
              </a:rPr>
              <a:t>a</a:t>
            </a:r>
            <a:r>
              <a:rPr sz="4050" b="1" spc="-7" baseline="-20576" dirty="0">
                <a:latin typeface="Times New Roman"/>
                <a:cs typeface="Times New Roman"/>
              </a:rPr>
              <a:t>n</a:t>
            </a:r>
            <a:endParaRPr sz="4050" baseline="-2057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0295" y="32384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0295" y="679855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0295" y="3238487"/>
            <a:ext cx="0" cy="3560445"/>
          </a:xfrm>
          <a:custGeom>
            <a:avLst/>
            <a:gdLst/>
            <a:ahLst/>
            <a:cxnLst/>
            <a:rect l="l" t="t" r="r" b="b"/>
            <a:pathLst>
              <a:path h="3560445">
                <a:moveTo>
                  <a:pt x="0" y="0"/>
                </a:moveTo>
                <a:lnTo>
                  <a:pt x="0" y="356006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5988" y="3238487"/>
            <a:ext cx="0" cy="3560445"/>
          </a:xfrm>
          <a:custGeom>
            <a:avLst/>
            <a:gdLst/>
            <a:ahLst/>
            <a:cxnLst/>
            <a:rect l="l" t="t" r="r" b="b"/>
            <a:pathLst>
              <a:path h="3560445">
                <a:moveTo>
                  <a:pt x="0" y="0"/>
                </a:moveTo>
                <a:lnTo>
                  <a:pt x="0" y="3560063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4632" y="323848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4632" y="679855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42136" y="1702765"/>
            <a:ext cx="668528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3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A </a:t>
            </a:r>
            <a:r>
              <a:rPr sz="36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vector</a:t>
            </a:r>
            <a:r>
              <a:rPr sz="36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is a column of numbers  consisting of n numbers</a:t>
            </a:r>
          </a:p>
        </p:txBody>
      </p:sp>
      <p:sp>
        <p:nvSpPr>
          <p:cNvPr id="14" name="object 14"/>
          <p:cNvSpPr/>
          <p:nvPr/>
        </p:nvSpPr>
        <p:spPr>
          <a:xfrm>
            <a:off x="5263896" y="3314687"/>
            <a:ext cx="4114800" cy="1981200"/>
          </a:xfrm>
          <a:custGeom>
            <a:avLst/>
            <a:gdLst/>
            <a:ahLst/>
            <a:cxnLst/>
            <a:rect l="l" t="t" r="r" b="b"/>
            <a:pathLst>
              <a:path w="4114800" h="1981200">
                <a:moveTo>
                  <a:pt x="0" y="1981200"/>
                </a:moveTo>
                <a:lnTo>
                  <a:pt x="0" y="0"/>
                </a:lnTo>
                <a:lnTo>
                  <a:pt x="4114800" y="0"/>
                </a:lnTo>
                <a:lnTo>
                  <a:pt x="4114800" y="1981200"/>
                </a:lnTo>
                <a:lnTo>
                  <a:pt x="0" y="198120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75147" y="3352279"/>
            <a:ext cx="388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The values </a:t>
            </a:r>
            <a:r>
              <a:rPr sz="3600" spc="-5" dirty="0">
                <a:latin typeface="Times New Roman"/>
                <a:cs typeface="Times New Roman"/>
              </a:rPr>
              <a:t>shown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5147" y="3899395"/>
            <a:ext cx="3714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54685" algn="l"/>
              </a:tabLst>
            </a:pPr>
            <a:r>
              <a:rPr sz="4000" b="1" i="1" dirty="0">
                <a:latin typeface="Times New Roman"/>
                <a:cs typeface="Times New Roman"/>
              </a:rPr>
              <a:t>a</a:t>
            </a:r>
            <a:r>
              <a:rPr sz="4050" b="1" i="1" baseline="-24691" dirty="0">
                <a:latin typeface="Times New Roman"/>
                <a:cs typeface="Times New Roman"/>
              </a:rPr>
              <a:t>i	</a:t>
            </a:r>
            <a:r>
              <a:rPr sz="3600" spc="-5" dirty="0">
                <a:latin typeface="Times New Roman"/>
                <a:cs typeface="Times New Roman"/>
              </a:rPr>
              <a:t>are the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elements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5163" y="4512043"/>
            <a:ext cx="210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of vector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08836" y="4396219"/>
            <a:ext cx="1028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6595" algn="l"/>
              </a:tabLst>
            </a:pPr>
            <a:r>
              <a:rPr sz="4400" b="1" dirty="0">
                <a:latin typeface="Times New Roman"/>
                <a:cs typeface="Times New Roman"/>
              </a:rPr>
              <a:t>A	=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  <a:tabLst>
                <a:tab pos="1922780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	(Pl.: Matrices)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0236" y="1197343"/>
            <a:ext cx="1988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75" dirty="0"/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matrix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2004</a:t>
            </a:r>
            <a:r>
              <a:rPr spc="-60" dirty="0"/>
              <a:t> </a:t>
            </a:r>
            <a:r>
              <a:rPr spc="-5" dirty="0"/>
              <a:t>Fall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236" y="1806942"/>
            <a:ext cx="3497579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is a rectangular  array of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numbers  consisting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59765" algn="l"/>
              </a:tabLst>
            </a:pPr>
            <a:r>
              <a:rPr sz="4000" spc="-5" dirty="0">
                <a:latin typeface="Times New Roman"/>
                <a:cs typeface="Times New Roman"/>
              </a:rPr>
              <a:t>m	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rows</a:t>
            </a:r>
            <a:r>
              <a:rPr sz="4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and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46430" algn="l"/>
              </a:tabLst>
            </a:pPr>
            <a:r>
              <a:rPr sz="4000" i="1" spc="-5" dirty="0">
                <a:latin typeface="Times New Roman"/>
                <a:cs typeface="Times New Roman"/>
              </a:rPr>
              <a:t>n	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column</a:t>
            </a:r>
            <a:r>
              <a:rPr sz="4000" spc="-5" dirty="0">
                <a:latin typeface="Times New Roman"/>
                <a:cs typeface="Times New Roman"/>
              </a:rPr>
              <a:t>s.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8047" y="1502143"/>
            <a:ext cx="27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2556" y="1793227"/>
            <a:ext cx="48323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1m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3115" y="1335112"/>
            <a:ext cx="3641090" cy="314388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1405"/>
              </a:spcBef>
            </a:pPr>
            <a:r>
              <a:rPr sz="4400" b="1" dirty="0">
                <a:latin typeface="Times New Roman"/>
                <a:cs typeface="Times New Roman"/>
              </a:rPr>
              <a:t>...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993775" algn="l"/>
                <a:tab pos="1886585" algn="l"/>
                <a:tab pos="2897505" algn="l"/>
              </a:tabLst>
            </a:pPr>
            <a:r>
              <a:rPr sz="6000" b="1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21	</a:t>
            </a:r>
            <a:r>
              <a:rPr sz="6000" b="1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22	</a:t>
            </a:r>
            <a:r>
              <a:rPr sz="6600" b="1" baseline="7575" dirty="0">
                <a:latin typeface="Times New Roman"/>
                <a:cs typeface="Times New Roman"/>
              </a:rPr>
              <a:t>...	</a:t>
            </a:r>
            <a:r>
              <a:rPr sz="6000" b="1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2m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3775" algn="l"/>
                <a:tab pos="1886585" algn="l"/>
                <a:tab pos="2897505" algn="l"/>
              </a:tabLst>
            </a:pPr>
            <a:r>
              <a:rPr sz="4400" b="1" dirty="0">
                <a:latin typeface="Times New Roman"/>
                <a:cs typeface="Times New Roman"/>
              </a:rPr>
              <a:t>...	...	...	...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993775" algn="l"/>
                <a:tab pos="1886585" algn="l"/>
                <a:tab pos="2897505" algn="l"/>
              </a:tabLst>
            </a:pPr>
            <a:r>
              <a:rPr sz="6000" b="1" baseline="5555" dirty="0">
                <a:latin typeface="Times New Roman"/>
                <a:cs typeface="Times New Roman"/>
              </a:rPr>
              <a:t>a</a:t>
            </a:r>
            <a:r>
              <a:rPr sz="4050" b="1" spc="-15" baseline="-12345" dirty="0">
                <a:latin typeface="Times New Roman"/>
                <a:cs typeface="Times New Roman"/>
              </a:rPr>
              <a:t>n</a:t>
            </a:r>
            <a:r>
              <a:rPr sz="4050" b="1" spc="-7" baseline="-12345" dirty="0">
                <a:latin typeface="Times New Roman"/>
                <a:cs typeface="Times New Roman"/>
              </a:rPr>
              <a:t>1</a:t>
            </a:r>
            <a:r>
              <a:rPr sz="4050" b="1" baseline="-12345" dirty="0">
                <a:latin typeface="Times New Roman"/>
                <a:cs typeface="Times New Roman"/>
              </a:rPr>
              <a:t>	</a:t>
            </a:r>
            <a:r>
              <a:rPr sz="4400" b="1" dirty="0">
                <a:latin typeface="Times New Roman"/>
                <a:cs typeface="Times New Roman"/>
              </a:rPr>
              <a:t>...	...	</a:t>
            </a:r>
            <a:r>
              <a:rPr sz="6000" b="1" baseline="5555" dirty="0">
                <a:latin typeface="Times New Roman"/>
                <a:cs typeface="Times New Roman"/>
              </a:rPr>
              <a:t>a</a:t>
            </a:r>
            <a:r>
              <a:rPr sz="4050" b="1" spc="-15" baseline="-12345" dirty="0">
                <a:latin typeface="Times New Roman"/>
                <a:cs typeface="Times New Roman"/>
              </a:rPr>
              <a:t>nm</a:t>
            </a:r>
            <a:endParaRPr sz="4050" baseline="-1234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3115" y="1502143"/>
            <a:ext cx="1261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	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7623" y="1793227"/>
            <a:ext cx="13512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775" algn="l"/>
              </a:tabLst>
            </a:pPr>
            <a:r>
              <a:rPr sz="2700" b="1" spc="5" dirty="0">
                <a:latin typeface="Times New Roman"/>
                <a:cs typeface="Times New Roman"/>
              </a:rPr>
              <a:t>1</a:t>
            </a:r>
            <a:r>
              <a:rPr sz="2700" b="1" dirty="0">
                <a:latin typeface="Times New Roman"/>
                <a:cs typeface="Times New Roman"/>
              </a:rPr>
              <a:t>1	</a:t>
            </a:r>
            <a:r>
              <a:rPr sz="2700" b="1" spc="5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11496" y="148588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1496" y="452779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1496" y="14858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5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54895" y="1485887"/>
            <a:ext cx="0" cy="3042285"/>
          </a:xfrm>
          <a:custGeom>
            <a:avLst/>
            <a:gdLst/>
            <a:ahLst/>
            <a:cxnLst/>
            <a:rect l="l" t="t" r="r" b="b"/>
            <a:pathLst>
              <a:path h="3042285">
                <a:moveTo>
                  <a:pt x="0" y="0"/>
                </a:moveTo>
                <a:lnTo>
                  <a:pt x="0" y="3041904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26295" y="14858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26295" y="452779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97096" y="5448287"/>
            <a:ext cx="5486400" cy="1371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826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380"/>
              </a:spcBef>
              <a:tabLst>
                <a:tab pos="4213225" algn="l"/>
              </a:tabLst>
            </a:pPr>
            <a:r>
              <a:rPr sz="3600" dirty="0">
                <a:latin typeface="Times New Roman"/>
                <a:cs typeface="Times New Roman"/>
              </a:rPr>
              <a:t>The values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shown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by	</a:t>
            </a:r>
            <a:r>
              <a:rPr sz="4000" b="1" i="1" dirty="0">
                <a:latin typeface="Times New Roman"/>
                <a:cs typeface="Times New Roman"/>
              </a:rPr>
              <a:t>a</a:t>
            </a:r>
            <a:r>
              <a:rPr sz="4050" b="1" i="1" baseline="-24691" dirty="0">
                <a:latin typeface="Times New Roman"/>
                <a:cs typeface="Times New Roman"/>
              </a:rPr>
              <a:t>ij</a:t>
            </a:r>
            <a:endParaRPr sz="4050" baseline="-24691" dirty="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latin typeface="Times New Roman"/>
                <a:cs typeface="Times New Roman"/>
              </a:rPr>
              <a:t>are the </a:t>
            </a:r>
            <a:r>
              <a:rPr sz="3600" b="1" dirty="0">
                <a:latin typeface="Times New Roman"/>
                <a:cs typeface="Times New Roman"/>
              </a:rPr>
              <a:t>elements </a:t>
            </a:r>
            <a:r>
              <a:rPr sz="3600" dirty="0">
                <a:latin typeface="Times New Roman"/>
                <a:cs typeface="Times New Roman"/>
              </a:rPr>
              <a:t>of vector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3776" y="2410896"/>
            <a:ext cx="2800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6205" y="649974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example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8835" y="1733791"/>
            <a:ext cx="42189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This matrix has 3 rows  rows and 4 columns.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8835" y="3381219"/>
            <a:ext cx="3632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3830" algn="l"/>
              </a:tabLst>
            </a:pPr>
            <a:r>
              <a:rPr sz="3600" spc="-5" dirty="0">
                <a:latin typeface="Times New Roman"/>
                <a:cs typeface="Times New Roman"/>
              </a:rPr>
              <a:t>We say it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	</a:t>
            </a:r>
            <a:r>
              <a:rPr sz="3600" b="1" dirty="0">
                <a:latin typeface="Times New Roman"/>
                <a:cs typeface="Times New Roman"/>
              </a:rPr>
              <a:t>3 x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Times New Roman"/>
                <a:cs typeface="Times New Roman"/>
              </a:rPr>
              <a:t>(3 by 4)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matrix.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691" y="1487467"/>
            <a:ext cx="1091565" cy="2306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798830" algn="l"/>
              </a:tabLst>
            </a:pPr>
            <a:r>
              <a:rPr sz="4400" b="1" dirty="0">
                <a:latin typeface="Times New Roman"/>
                <a:cs typeface="Times New Roman"/>
              </a:rPr>
              <a:t>7	8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400" b="1" dirty="0"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798830" algn="l"/>
              </a:tabLst>
            </a:pPr>
            <a:r>
              <a:rPr sz="4400" b="1" dirty="0">
                <a:latin typeface="Times New Roman"/>
                <a:cs typeface="Times New Roman"/>
              </a:rPr>
              <a:t>4	0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3114" y="1426858"/>
            <a:ext cx="1318895" cy="231775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0255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2	5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10255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5	6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1025525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1	</a:t>
            </a:r>
            <a:r>
              <a:rPr sz="6600" b="1" baseline="-5050" dirty="0">
                <a:latin typeface="Times New Roman"/>
                <a:cs typeface="Times New Roman"/>
              </a:rPr>
              <a:t>6</a:t>
            </a:r>
            <a:endParaRPr sz="6600" baseline="-5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7780" y="156208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780" y="384351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7780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1496" y="1562087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0"/>
                </a:moveTo>
                <a:lnTo>
                  <a:pt x="0" y="2281428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4900" y="156208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4900" y="384351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8100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04036" y="5010391"/>
            <a:ext cx="7684770" cy="1240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</a:pPr>
            <a:r>
              <a:rPr sz="3600" dirty="0">
                <a:latin typeface="Times New Roman"/>
                <a:cs typeface="Times New Roman"/>
              </a:rPr>
              <a:t>We denote the element on the second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row  </a:t>
            </a:r>
            <a:r>
              <a:rPr sz="3600" dirty="0">
                <a:latin typeface="Times New Roman"/>
                <a:cs typeface="Times New Roman"/>
              </a:rPr>
              <a:t>and fourth column with</a:t>
            </a:r>
            <a:r>
              <a:rPr sz="3600" spc="-18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a</a:t>
            </a:r>
            <a:r>
              <a:rPr sz="4350" b="1" spc="-7" baseline="-24904" dirty="0">
                <a:latin typeface="Times New Roman"/>
                <a:cs typeface="Times New Roman"/>
              </a:rPr>
              <a:t>2,4</a:t>
            </a:r>
            <a:endParaRPr sz="4350" baseline="-2490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35150" y="2325594"/>
            <a:ext cx="586447" cy="135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6204" y="2461247"/>
            <a:ext cx="760491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6204" y="2599931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6204" y="2738615"/>
            <a:ext cx="760491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6204" y="2877299"/>
            <a:ext cx="76049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3090" y="3015983"/>
            <a:ext cx="606046" cy="14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4696" y="232408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222504" y="0"/>
                </a:moveTo>
                <a:lnTo>
                  <a:pt x="0" y="222503"/>
                </a:lnTo>
                <a:lnTo>
                  <a:pt x="0" y="615695"/>
                </a:lnTo>
                <a:lnTo>
                  <a:pt x="222504" y="838200"/>
                </a:lnTo>
                <a:lnTo>
                  <a:pt x="539496" y="838200"/>
                </a:lnTo>
                <a:lnTo>
                  <a:pt x="762000" y="615695"/>
                </a:lnTo>
                <a:lnTo>
                  <a:pt x="762000" y="222503"/>
                </a:lnTo>
                <a:lnTo>
                  <a:pt x="539496" y="0"/>
                </a:lnTo>
                <a:lnTo>
                  <a:pt x="222504" y="0"/>
                </a:lnTo>
                <a:close/>
              </a:path>
            </a:pathLst>
          </a:custGeom>
          <a:ln w="47625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6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0" y="4337291"/>
            <a:ext cx="1111250" cy="1111250"/>
          </a:xfrm>
          <a:custGeom>
            <a:avLst/>
            <a:gdLst/>
            <a:ahLst/>
            <a:cxnLst/>
            <a:rect l="l" t="t" r="r" b="b"/>
            <a:pathLst>
              <a:path w="1111250" h="1111250">
                <a:moveTo>
                  <a:pt x="707136" y="976883"/>
                </a:moveTo>
                <a:lnTo>
                  <a:pt x="1110996" y="1110995"/>
                </a:lnTo>
                <a:lnTo>
                  <a:pt x="976884" y="707136"/>
                </a:lnTo>
                <a:lnTo>
                  <a:pt x="931163" y="752856"/>
                </a:lnTo>
                <a:lnTo>
                  <a:pt x="931163" y="841247"/>
                </a:lnTo>
                <a:lnTo>
                  <a:pt x="841248" y="931163"/>
                </a:lnTo>
                <a:lnTo>
                  <a:pt x="797091" y="886928"/>
                </a:lnTo>
                <a:lnTo>
                  <a:pt x="707136" y="976883"/>
                </a:lnTo>
                <a:close/>
              </a:path>
              <a:path w="1111250" h="1111250">
                <a:moveTo>
                  <a:pt x="797091" y="886928"/>
                </a:moveTo>
                <a:lnTo>
                  <a:pt x="841248" y="931163"/>
                </a:lnTo>
                <a:lnTo>
                  <a:pt x="931163" y="841247"/>
                </a:lnTo>
                <a:lnTo>
                  <a:pt x="886928" y="797091"/>
                </a:lnTo>
                <a:lnTo>
                  <a:pt x="797091" y="886928"/>
                </a:lnTo>
                <a:close/>
              </a:path>
              <a:path w="1111250" h="1111250">
                <a:moveTo>
                  <a:pt x="886928" y="797091"/>
                </a:moveTo>
                <a:lnTo>
                  <a:pt x="931163" y="841247"/>
                </a:lnTo>
                <a:lnTo>
                  <a:pt x="931163" y="752856"/>
                </a:lnTo>
                <a:lnTo>
                  <a:pt x="886928" y="797091"/>
                </a:lnTo>
                <a:close/>
              </a:path>
              <a:path w="1111250" h="1111250">
                <a:moveTo>
                  <a:pt x="0" y="88392"/>
                </a:moveTo>
                <a:lnTo>
                  <a:pt x="797091" y="886928"/>
                </a:lnTo>
                <a:lnTo>
                  <a:pt x="886928" y="797091"/>
                </a:lnTo>
                <a:lnTo>
                  <a:pt x="88391" y="0"/>
                </a:lnTo>
                <a:lnTo>
                  <a:pt x="0" y="88392"/>
                </a:lnTo>
                <a:close/>
              </a:path>
            </a:pathLst>
          </a:custGeom>
          <a:solidFill>
            <a:srgbClr val="FF0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7895" y="4351007"/>
            <a:ext cx="666115" cy="1173480"/>
          </a:xfrm>
          <a:custGeom>
            <a:avLst/>
            <a:gdLst/>
            <a:ahLst/>
            <a:cxnLst/>
            <a:rect l="l" t="t" r="r" b="b"/>
            <a:pathLst>
              <a:path w="666114" h="1173479">
                <a:moveTo>
                  <a:pt x="122984" y="807745"/>
                </a:moveTo>
                <a:lnTo>
                  <a:pt x="235689" y="867413"/>
                </a:lnTo>
                <a:lnTo>
                  <a:pt x="665987" y="60960"/>
                </a:lnTo>
                <a:lnTo>
                  <a:pt x="553211" y="0"/>
                </a:lnTo>
                <a:lnTo>
                  <a:pt x="122984" y="807745"/>
                </a:lnTo>
                <a:close/>
              </a:path>
              <a:path w="666114" h="1173479">
                <a:moveTo>
                  <a:pt x="0" y="1173480"/>
                </a:moveTo>
                <a:lnTo>
                  <a:pt x="347472" y="926592"/>
                </a:lnTo>
                <a:lnTo>
                  <a:pt x="235689" y="867413"/>
                </a:lnTo>
                <a:lnTo>
                  <a:pt x="205739" y="923544"/>
                </a:lnTo>
                <a:lnTo>
                  <a:pt x="92963" y="864108"/>
                </a:lnTo>
                <a:lnTo>
                  <a:pt x="92963" y="791852"/>
                </a:lnTo>
                <a:lnTo>
                  <a:pt x="10668" y="748284"/>
                </a:lnTo>
                <a:lnTo>
                  <a:pt x="0" y="1173480"/>
                </a:lnTo>
                <a:close/>
              </a:path>
              <a:path w="666114" h="1173479">
                <a:moveTo>
                  <a:pt x="92963" y="864108"/>
                </a:moveTo>
                <a:lnTo>
                  <a:pt x="205739" y="923544"/>
                </a:lnTo>
                <a:lnTo>
                  <a:pt x="235689" y="867413"/>
                </a:lnTo>
                <a:lnTo>
                  <a:pt x="122984" y="807745"/>
                </a:lnTo>
                <a:lnTo>
                  <a:pt x="92963" y="864108"/>
                </a:lnTo>
                <a:close/>
              </a:path>
              <a:path w="666114" h="1173479">
                <a:moveTo>
                  <a:pt x="92963" y="791852"/>
                </a:moveTo>
                <a:lnTo>
                  <a:pt x="92963" y="864108"/>
                </a:lnTo>
                <a:lnTo>
                  <a:pt x="122984" y="807745"/>
                </a:lnTo>
                <a:lnTo>
                  <a:pt x="92963" y="791852"/>
                </a:lnTo>
                <a:close/>
              </a:path>
            </a:pathLst>
          </a:custGeom>
          <a:solidFill>
            <a:srgbClr val="FF0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Subscripted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expression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6420" y="1581406"/>
            <a:ext cx="7301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Elements are denoted using the indexed  </a:t>
            </a:r>
            <a:r>
              <a:rPr sz="3600" spc="-10" dirty="0">
                <a:latin typeface="Times New Roman"/>
                <a:cs typeface="Times New Roman"/>
              </a:rPr>
              <a:t>notation: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4495" y="2781287"/>
            <a:ext cx="2514600" cy="2170430"/>
          </a:xfrm>
          <a:custGeom>
            <a:avLst/>
            <a:gdLst/>
            <a:ahLst/>
            <a:cxnLst/>
            <a:rect l="l" t="t" r="r" b="b"/>
            <a:pathLst>
              <a:path w="2514600" h="2170429">
                <a:moveTo>
                  <a:pt x="2514600" y="2170176"/>
                </a:moveTo>
                <a:lnTo>
                  <a:pt x="2514600" y="0"/>
                </a:lnTo>
                <a:lnTo>
                  <a:pt x="0" y="0"/>
                </a:lnTo>
                <a:lnTo>
                  <a:pt x="0" y="2170176"/>
                </a:lnTo>
                <a:lnTo>
                  <a:pt x="2514600" y="2170176"/>
                </a:lnTo>
                <a:close/>
              </a:path>
            </a:pathLst>
          </a:custGeom>
          <a:ln w="127000">
            <a:solidFill>
              <a:srgbClr val="FF02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9096" y="3657587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914400" y="254507"/>
                </a:moveTo>
                <a:lnTo>
                  <a:pt x="914400" y="381000"/>
                </a:lnTo>
                <a:lnTo>
                  <a:pt x="1295400" y="190500"/>
                </a:lnTo>
                <a:lnTo>
                  <a:pt x="978408" y="32003"/>
                </a:lnTo>
                <a:lnTo>
                  <a:pt x="978408" y="254507"/>
                </a:lnTo>
                <a:lnTo>
                  <a:pt x="914400" y="254507"/>
                </a:lnTo>
                <a:close/>
              </a:path>
              <a:path w="1295400" h="381000">
                <a:moveTo>
                  <a:pt x="0" y="126491"/>
                </a:moveTo>
                <a:lnTo>
                  <a:pt x="0" y="254507"/>
                </a:lnTo>
                <a:lnTo>
                  <a:pt x="978408" y="254507"/>
                </a:lnTo>
                <a:lnTo>
                  <a:pt x="978408" y="126491"/>
                </a:lnTo>
                <a:lnTo>
                  <a:pt x="0" y="126491"/>
                </a:lnTo>
                <a:close/>
              </a:path>
              <a:path w="1295400" h="381000">
                <a:moveTo>
                  <a:pt x="914400" y="0"/>
                </a:moveTo>
                <a:lnTo>
                  <a:pt x="914400" y="126491"/>
                </a:lnTo>
                <a:lnTo>
                  <a:pt x="978408" y="126491"/>
                </a:lnTo>
                <a:lnTo>
                  <a:pt x="978408" y="32003"/>
                </a:lnTo>
                <a:lnTo>
                  <a:pt x="914400" y="0"/>
                </a:lnTo>
                <a:close/>
              </a:path>
            </a:pathLst>
          </a:custGeom>
          <a:solidFill>
            <a:srgbClr val="FF0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54496" y="3179051"/>
            <a:ext cx="3352800" cy="1338580"/>
          </a:xfrm>
          <a:prstGeom prst="rect">
            <a:avLst/>
          </a:prstGeom>
          <a:ln w="25400">
            <a:solidFill>
              <a:srgbClr val="FF020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4775" marR="838200">
              <a:lnSpc>
                <a:spcPct val="100000"/>
              </a:lnSpc>
              <a:spcBef>
                <a:spcPts val="330"/>
              </a:spcBef>
            </a:pPr>
            <a:r>
              <a:rPr sz="4000" spc="-5" dirty="0">
                <a:latin typeface="Times New Roman"/>
                <a:cs typeface="Times New Roman"/>
              </a:rPr>
              <a:t>Subscripted  expression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7696" y="5518391"/>
            <a:ext cx="2590800" cy="692150"/>
          </a:xfrm>
          <a:prstGeom prst="rect">
            <a:avLst/>
          </a:prstGeom>
          <a:ln w="50800">
            <a:solidFill>
              <a:srgbClr val="FF0201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0"/>
              </a:spcBef>
            </a:pPr>
            <a:r>
              <a:rPr sz="3600" spc="-5" dirty="0">
                <a:latin typeface="Times New Roman"/>
                <a:cs typeface="Times New Roman"/>
              </a:rPr>
              <a:t>Row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index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1496" y="5448287"/>
            <a:ext cx="3733800" cy="692150"/>
          </a:xfrm>
          <a:prstGeom prst="rect">
            <a:avLst/>
          </a:prstGeom>
          <a:ln w="50800">
            <a:solidFill>
              <a:srgbClr val="FF020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445"/>
              </a:spcBef>
            </a:pPr>
            <a:r>
              <a:rPr sz="3600" spc="-5" dirty="0">
                <a:latin typeface="Times New Roman"/>
                <a:cs typeface="Times New Roman"/>
              </a:rPr>
              <a:t>Column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index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1592" y="3107423"/>
            <a:ext cx="652780" cy="707390"/>
          </a:xfrm>
          <a:custGeom>
            <a:avLst/>
            <a:gdLst/>
            <a:ahLst/>
            <a:cxnLst/>
            <a:rect l="l" t="t" r="r" b="b"/>
            <a:pathLst>
              <a:path w="652779" h="707389">
                <a:moveTo>
                  <a:pt x="0" y="573024"/>
                </a:moveTo>
                <a:lnTo>
                  <a:pt x="9334" y="625601"/>
                </a:lnTo>
                <a:lnTo>
                  <a:pt x="38100" y="669036"/>
                </a:lnTo>
                <a:lnTo>
                  <a:pt x="81533" y="697229"/>
                </a:lnTo>
                <a:lnTo>
                  <a:pt x="134111" y="707136"/>
                </a:lnTo>
                <a:lnTo>
                  <a:pt x="174528" y="702746"/>
                </a:lnTo>
                <a:lnTo>
                  <a:pt x="217139" y="689579"/>
                </a:lnTo>
                <a:lnTo>
                  <a:pt x="261945" y="667633"/>
                </a:lnTo>
                <a:lnTo>
                  <a:pt x="308945" y="636910"/>
                </a:lnTo>
                <a:lnTo>
                  <a:pt x="358139" y="597408"/>
                </a:lnTo>
                <a:lnTo>
                  <a:pt x="363045" y="623125"/>
                </a:lnTo>
                <a:lnTo>
                  <a:pt x="382571" y="664273"/>
                </a:lnTo>
                <a:lnTo>
                  <a:pt x="415456" y="691705"/>
                </a:lnTo>
                <a:lnTo>
                  <a:pt x="460557" y="705421"/>
                </a:lnTo>
                <a:lnTo>
                  <a:pt x="487679" y="707136"/>
                </a:lnTo>
                <a:lnTo>
                  <a:pt x="511992" y="705469"/>
                </a:lnTo>
                <a:lnTo>
                  <a:pt x="556045" y="692991"/>
                </a:lnTo>
                <a:lnTo>
                  <a:pt x="595479" y="668440"/>
                </a:lnTo>
                <a:lnTo>
                  <a:pt x="633722" y="628959"/>
                </a:lnTo>
                <a:lnTo>
                  <a:pt x="652272" y="603504"/>
                </a:lnTo>
                <a:lnTo>
                  <a:pt x="629411" y="586740"/>
                </a:lnTo>
                <a:lnTo>
                  <a:pt x="619386" y="598741"/>
                </a:lnTo>
                <a:lnTo>
                  <a:pt x="609790" y="607314"/>
                </a:lnTo>
                <a:lnTo>
                  <a:pt x="600479" y="612457"/>
                </a:lnTo>
                <a:lnTo>
                  <a:pt x="591311" y="614172"/>
                </a:lnTo>
                <a:lnTo>
                  <a:pt x="585215" y="614172"/>
                </a:lnTo>
                <a:lnTo>
                  <a:pt x="562117" y="581810"/>
                </a:lnTo>
                <a:lnTo>
                  <a:pt x="560831" y="268224"/>
                </a:lnTo>
                <a:lnTo>
                  <a:pt x="560022" y="219122"/>
                </a:lnTo>
                <a:lnTo>
                  <a:pt x="557783" y="179451"/>
                </a:lnTo>
                <a:lnTo>
                  <a:pt x="550163" y="129540"/>
                </a:lnTo>
                <a:lnTo>
                  <a:pt x="523874" y="82867"/>
                </a:lnTo>
                <a:lnTo>
                  <a:pt x="477011" y="39624"/>
                </a:lnTo>
                <a:lnTo>
                  <a:pt x="410527" y="10096"/>
                </a:lnTo>
                <a:lnTo>
                  <a:pt x="370070" y="2547"/>
                </a:lnTo>
                <a:lnTo>
                  <a:pt x="358139" y="1879"/>
                </a:lnTo>
                <a:lnTo>
                  <a:pt x="358139" y="544068"/>
                </a:lnTo>
                <a:lnTo>
                  <a:pt x="334089" y="562070"/>
                </a:lnTo>
                <a:lnTo>
                  <a:pt x="312038" y="574929"/>
                </a:lnTo>
                <a:lnTo>
                  <a:pt x="291703" y="582644"/>
                </a:lnTo>
                <a:lnTo>
                  <a:pt x="272796" y="585216"/>
                </a:lnTo>
                <a:lnTo>
                  <a:pt x="257413" y="583834"/>
                </a:lnTo>
                <a:lnTo>
                  <a:pt x="220979" y="565404"/>
                </a:lnTo>
                <a:lnTo>
                  <a:pt x="199548" y="522541"/>
                </a:lnTo>
                <a:lnTo>
                  <a:pt x="198119" y="505968"/>
                </a:lnTo>
                <a:lnTo>
                  <a:pt x="198119" y="346698"/>
                </a:lnTo>
                <a:lnTo>
                  <a:pt x="194027" y="348840"/>
                </a:lnTo>
                <a:lnTo>
                  <a:pt x="152386" y="372353"/>
                </a:lnTo>
                <a:lnTo>
                  <a:pt x="117143" y="394187"/>
                </a:lnTo>
                <a:lnTo>
                  <a:pt x="65531" y="432816"/>
                </a:lnTo>
                <a:lnTo>
                  <a:pt x="36647" y="465439"/>
                </a:lnTo>
                <a:lnTo>
                  <a:pt x="16192" y="499491"/>
                </a:lnTo>
                <a:lnTo>
                  <a:pt x="4024" y="535257"/>
                </a:lnTo>
                <a:lnTo>
                  <a:pt x="0" y="573024"/>
                </a:lnTo>
                <a:close/>
              </a:path>
              <a:path w="652779" h="707389">
                <a:moveTo>
                  <a:pt x="198119" y="346698"/>
                </a:moveTo>
                <a:lnTo>
                  <a:pt x="198119" y="505968"/>
                </a:lnTo>
                <a:lnTo>
                  <a:pt x="199834" y="486513"/>
                </a:lnTo>
                <a:lnTo>
                  <a:pt x="204977" y="466915"/>
                </a:lnTo>
                <a:lnTo>
                  <a:pt x="225551" y="426720"/>
                </a:lnTo>
                <a:lnTo>
                  <a:pt x="280415" y="370713"/>
                </a:lnTo>
                <a:lnTo>
                  <a:pt x="316420" y="343566"/>
                </a:lnTo>
                <a:lnTo>
                  <a:pt x="358139" y="316992"/>
                </a:lnTo>
                <a:lnTo>
                  <a:pt x="358139" y="268224"/>
                </a:lnTo>
                <a:lnTo>
                  <a:pt x="296824" y="296775"/>
                </a:lnTo>
                <a:lnTo>
                  <a:pt x="242147" y="323647"/>
                </a:lnTo>
                <a:lnTo>
                  <a:pt x="198119" y="346698"/>
                </a:lnTo>
                <a:close/>
              </a:path>
              <a:path w="652779" h="707389">
                <a:moveTo>
                  <a:pt x="167639" y="25001"/>
                </a:moveTo>
                <a:lnTo>
                  <a:pt x="167639" y="105156"/>
                </a:lnTo>
                <a:lnTo>
                  <a:pt x="169021" y="97178"/>
                </a:lnTo>
                <a:lnTo>
                  <a:pt x="172973" y="89344"/>
                </a:lnTo>
                <a:lnTo>
                  <a:pt x="203453" y="65793"/>
                </a:lnTo>
                <a:lnTo>
                  <a:pt x="242147" y="56060"/>
                </a:lnTo>
                <a:lnTo>
                  <a:pt x="265175" y="54864"/>
                </a:lnTo>
                <a:lnTo>
                  <a:pt x="279487" y="55721"/>
                </a:lnTo>
                <a:lnTo>
                  <a:pt x="316991" y="68580"/>
                </a:lnTo>
                <a:lnTo>
                  <a:pt x="348995" y="103632"/>
                </a:lnTo>
                <a:lnTo>
                  <a:pt x="357568" y="165354"/>
                </a:lnTo>
                <a:lnTo>
                  <a:pt x="358139" y="199644"/>
                </a:lnTo>
                <a:lnTo>
                  <a:pt x="358139" y="1879"/>
                </a:lnTo>
                <a:lnTo>
                  <a:pt x="324611" y="0"/>
                </a:lnTo>
                <a:lnTo>
                  <a:pt x="284892" y="1452"/>
                </a:lnTo>
                <a:lnTo>
                  <a:pt x="245744" y="5905"/>
                </a:lnTo>
                <a:lnTo>
                  <a:pt x="207168" y="13501"/>
                </a:lnTo>
                <a:lnTo>
                  <a:pt x="169163" y="24384"/>
                </a:lnTo>
                <a:lnTo>
                  <a:pt x="167639" y="25001"/>
                </a:lnTo>
                <a:close/>
              </a:path>
              <a:path w="652779" h="707389">
                <a:moveTo>
                  <a:pt x="13715" y="196596"/>
                </a:moveTo>
                <a:lnTo>
                  <a:pt x="30432" y="247602"/>
                </a:lnTo>
                <a:lnTo>
                  <a:pt x="60174" y="274129"/>
                </a:lnTo>
                <a:lnTo>
                  <a:pt x="98417" y="287845"/>
                </a:lnTo>
                <a:lnTo>
                  <a:pt x="120395" y="289560"/>
                </a:lnTo>
                <a:lnTo>
                  <a:pt x="140969" y="287869"/>
                </a:lnTo>
                <a:lnTo>
                  <a:pt x="188975" y="263652"/>
                </a:lnTo>
                <a:lnTo>
                  <a:pt x="214693" y="220146"/>
                </a:lnTo>
                <a:lnTo>
                  <a:pt x="216407" y="202692"/>
                </a:lnTo>
                <a:lnTo>
                  <a:pt x="214693" y="188690"/>
                </a:lnTo>
                <a:lnTo>
                  <a:pt x="209549" y="174117"/>
                </a:lnTo>
                <a:lnTo>
                  <a:pt x="200977" y="158972"/>
                </a:lnTo>
                <a:lnTo>
                  <a:pt x="188975" y="143256"/>
                </a:lnTo>
                <a:lnTo>
                  <a:pt x="179855" y="132373"/>
                </a:lnTo>
                <a:lnTo>
                  <a:pt x="173164" y="122491"/>
                </a:lnTo>
                <a:lnTo>
                  <a:pt x="169044" y="113466"/>
                </a:lnTo>
                <a:lnTo>
                  <a:pt x="167639" y="105156"/>
                </a:lnTo>
                <a:lnTo>
                  <a:pt x="167639" y="25001"/>
                </a:lnTo>
                <a:lnTo>
                  <a:pt x="134588" y="38385"/>
                </a:lnTo>
                <a:lnTo>
                  <a:pt x="77438" y="74961"/>
                </a:lnTo>
                <a:lnTo>
                  <a:pt x="36861" y="121586"/>
                </a:lnTo>
                <a:lnTo>
                  <a:pt x="16287" y="170830"/>
                </a:lnTo>
                <a:lnTo>
                  <a:pt x="13715" y="196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8059" y="3502139"/>
            <a:ext cx="748665" cy="885825"/>
          </a:xfrm>
          <a:custGeom>
            <a:avLst/>
            <a:gdLst/>
            <a:ahLst/>
            <a:cxnLst/>
            <a:rect l="l" t="t" r="r" b="b"/>
            <a:pathLst>
              <a:path w="748664" h="885825">
                <a:moveTo>
                  <a:pt x="48767" y="74675"/>
                </a:moveTo>
                <a:lnTo>
                  <a:pt x="60340" y="115395"/>
                </a:lnTo>
                <a:lnTo>
                  <a:pt x="93726" y="143636"/>
                </a:lnTo>
                <a:lnTo>
                  <a:pt x="121920" y="149351"/>
                </a:lnTo>
                <a:lnTo>
                  <a:pt x="137112" y="147923"/>
                </a:lnTo>
                <a:lnTo>
                  <a:pt x="175260" y="126491"/>
                </a:lnTo>
                <a:lnTo>
                  <a:pt x="196691" y="89201"/>
                </a:lnTo>
                <a:lnTo>
                  <a:pt x="198119" y="74675"/>
                </a:lnTo>
                <a:lnTo>
                  <a:pt x="196691" y="59483"/>
                </a:lnTo>
                <a:lnTo>
                  <a:pt x="175259" y="21336"/>
                </a:lnTo>
                <a:lnTo>
                  <a:pt x="137326" y="1190"/>
                </a:lnTo>
                <a:lnTo>
                  <a:pt x="121919" y="0"/>
                </a:lnTo>
                <a:lnTo>
                  <a:pt x="107394" y="1190"/>
                </a:lnTo>
                <a:lnTo>
                  <a:pt x="70103" y="21336"/>
                </a:lnTo>
                <a:lnTo>
                  <a:pt x="49958" y="59483"/>
                </a:lnTo>
                <a:lnTo>
                  <a:pt x="48767" y="74675"/>
                </a:lnTo>
                <a:close/>
              </a:path>
              <a:path w="748664" h="885825">
                <a:moveTo>
                  <a:pt x="0" y="655319"/>
                </a:moveTo>
                <a:lnTo>
                  <a:pt x="0" y="672083"/>
                </a:lnTo>
                <a:lnTo>
                  <a:pt x="245364" y="672083"/>
                </a:lnTo>
                <a:lnTo>
                  <a:pt x="245364" y="655319"/>
                </a:lnTo>
                <a:lnTo>
                  <a:pt x="229885" y="653343"/>
                </a:lnTo>
                <a:lnTo>
                  <a:pt x="217551" y="649795"/>
                </a:lnTo>
                <a:lnTo>
                  <a:pt x="192976" y="617220"/>
                </a:lnTo>
                <a:lnTo>
                  <a:pt x="190500" y="577595"/>
                </a:lnTo>
                <a:lnTo>
                  <a:pt x="190500" y="219455"/>
                </a:lnTo>
                <a:lnTo>
                  <a:pt x="54864" y="219455"/>
                </a:lnTo>
                <a:lnTo>
                  <a:pt x="54864" y="577595"/>
                </a:lnTo>
                <a:lnTo>
                  <a:pt x="54054" y="599312"/>
                </a:lnTo>
                <a:lnTo>
                  <a:pt x="44196" y="637031"/>
                </a:lnTo>
                <a:lnTo>
                  <a:pt x="13977" y="653319"/>
                </a:lnTo>
                <a:lnTo>
                  <a:pt x="0" y="655319"/>
                </a:lnTo>
                <a:close/>
              </a:path>
              <a:path w="748664" h="885825">
                <a:moveTo>
                  <a:pt x="0" y="219455"/>
                </a:moveTo>
                <a:lnTo>
                  <a:pt x="0" y="236219"/>
                </a:lnTo>
                <a:lnTo>
                  <a:pt x="14597" y="237315"/>
                </a:lnTo>
                <a:lnTo>
                  <a:pt x="26479" y="240410"/>
                </a:lnTo>
                <a:lnTo>
                  <a:pt x="51625" y="273557"/>
                </a:lnTo>
                <a:lnTo>
                  <a:pt x="54864" y="313943"/>
                </a:lnTo>
                <a:lnTo>
                  <a:pt x="54864" y="219455"/>
                </a:lnTo>
                <a:lnTo>
                  <a:pt x="0" y="219455"/>
                </a:lnTo>
                <a:close/>
              </a:path>
              <a:path w="748664" h="885825">
                <a:moveTo>
                  <a:pt x="306324" y="824483"/>
                </a:moveTo>
                <a:lnTo>
                  <a:pt x="306324" y="845819"/>
                </a:lnTo>
                <a:lnTo>
                  <a:pt x="344900" y="831294"/>
                </a:lnTo>
                <a:lnTo>
                  <a:pt x="406622" y="791384"/>
                </a:lnTo>
                <a:lnTo>
                  <a:pt x="448008" y="738282"/>
                </a:lnTo>
                <a:lnTo>
                  <a:pt x="469630" y="676560"/>
                </a:lnTo>
                <a:lnTo>
                  <a:pt x="472440" y="643127"/>
                </a:lnTo>
                <a:lnTo>
                  <a:pt x="470463" y="616243"/>
                </a:lnTo>
                <a:lnTo>
                  <a:pt x="455080" y="572190"/>
                </a:lnTo>
                <a:lnTo>
                  <a:pt x="426267" y="540734"/>
                </a:lnTo>
                <a:lnTo>
                  <a:pt x="413004" y="533050"/>
                </a:lnTo>
                <a:lnTo>
                  <a:pt x="413004" y="682751"/>
                </a:lnTo>
                <a:lnTo>
                  <a:pt x="411313" y="702397"/>
                </a:lnTo>
                <a:lnTo>
                  <a:pt x="398216" y="741687"/>
                </a:lnTo>
                <a:lnTo>
                  <a:pt x="372546" y="779049"/>
                </a:lnTo>
                <a:lnTo>
                  <a:pt x="332017" y="811053"/>
                </a:lnTo>
                <a:lnTo>
                  <a:pt x="306324" y="824483"/>
                </a:lnTo>
                <a:close/>
              </a:path>
              <a:path w="748664" h="885825">
                <a:moveTo>
                  <a:pt x="286512" y="601979"/>
                </a:moveTo>
                <a:lnTo>
                  <a:pt x="298084" y="643556"/>
                </a:lnTo>
                <a:lnTo>
                  <a:pt x="330708" y="672464"/>
                </a:lnTo>
                <a:lnTo>
                  <a:pt x="358140" y="678179"/>
                </a:lnTo>
                <a:lnTo>
                  <a:pt x="368117" y="677608"/>
                </a:lnTo>
                <a:lnTo>
                  <a:pt x="377380" y="675893"/>
                </a:lnTo>
                <a:lnTo>
                  <a:pt x="385786" y="673036"/>
                </a:lnTo>
                <a:lnTo>
                  <a:pt x="393192" y="669036"/>
                </a:lnTo>
                <a:lnTo>
                  <a:pt x="397764" y="667512"/>
                </a:lnTo>
                <a:lnTo>
                  <a:pt x="400812" y="665988"/>
                </a:lnTo>
                <a:lnTo>
                  <a:pt x="403860" y="665988"/>
                </a:lnTo>
                <a:lnTo>
                  <a:pt x="406908" y="667512"/>
                </a:lnTo>
                <a:lnTo>
                  <a:pt x="411480" y="672083"/>
                </a:lnTo>
                <a:lnTo>
                  <a:pt x="413004" y="676655"/>
                </a:lnTo>
                <a:lnTo>
                  <a:pt x="413004" y="533050"/>
                </a:lnTo>
                <a:lnTo>
                  <a:pt x="409003" y="530733"/>
                </a:lnTo>
                <a:lnTo>
                  <a:pt x="390310" y="524732"/>
                </a:lnTo>
                <a:lnTo>
                  <a:pt x="370332" y="522731"/>
                </a:lnTo>
                <a:lnTo>
                  <a:pt x="352901" y="524184"/>
                </a:lnTo>
                <a:lnTo>
                  <a:pt x="310896" y="547115"/>
                </a:lnTo>
                <a:lnTo>
                  <a:pt x="287964" y="586549"/>
                </a:lnTo>
                <a:lnTo>
                  <a:pt x="286512" y="601979"/>
                </a:lnTo>
                <a:close/>
              </a:path>
              <a:path w="748664" h="885825">
                <a:moveTo>
                  <a:pt x="600455" y="73151"/>
                </a:moveTo>
                <a:lnTo>
                  <a:pt x="612028" y="113871"/>
                </a:lnTo>
                <a:lnTo>
                  <a:pt x="645414" y="142112"/>
                </a:lnTo>
                <a:lnTo>
                  <a:pt x="673607" y="147827"/>
                </a:lnTo>
                <a:lnTo>
                  <a:pt x="688133" y="146399"/>
                </a:lnTo>
                <a:lnTo>
                  <a:pt x="725424" y="124967"/>
                </a:lnTo>
                <a:lnTo>
                  <a:pt x="746855" y="87677"/>
                </a:lnTo>
                <a:lnTo>
                  <a:pt x="748284" y="73151"/>
                </a:lnTo>
                <a:lnTo>
                  <a:pt x="746855" y="57983"/>
                </a:lnTo>
                <a:lnTo>
                  <a:pt x="725424" y="21336"/>
                </a:lnTo>
                <a:lnTo>
                  <a:pt x="688776" y="1190"/>
                </a:lnTo>
                <a:lnTo>
                  <a:pt x="673607" y="0"/>
                </a:lnTo>
                <a:lnTo>
                  <a:pt x="659082" y="1190"/>
                </a:lnTo>
                <a:lnTo>
                  <a:pt x="621791" y="21336"/>
                </a:lnTo>
                <a:lnTo>
                  <a:pt x="601646" y="57983"/>
                </a:lnTo>
                <a:lnTo>
                  <a:pt x="600455" y="73151"/>
                </a:lnTo>
                <a:close/>
              </a:path>
              <a:path w="748664" h="885825">
                <a:moveTo>
                  <a:pt x="473964" y="801624"/>
                </a:moveTo>
                <a:lnTo>
                  <a:pt x="489394" y="847915"/>
                </a:lnTo>
                <a:lnTo>
                  <a:pt x="538162" y="878966"/>
                </a:lnTo>
                <a:lnTo>
                  <a:pt x="589788" y="885443"/>
                </a:lnTo>
                <a:lnTo>
                  <a:pt x="618053" y="883705"/>
                </a:lnTo>
                <a:lnTo>
                  <a:pt x="665440" y="869370"/>
                </a:lnTo>
                <a:lnTo>
                  <a:pt x="701111" y="841652"/>
                </a:lnTo>
                <a:lnTo>
                  <a:pt x="725638" y="805695"/>
                </a:lnTo>
                <a:lnTo>
                  <a:pt x="737044" y="766833"/>
                </a:lnTo>
                <a:lnTo>
                  <a:pt x="741616" y="718208"/>
                </a:lnTo>
                <a:lnTo>
                  <a:pt x="742188" y="687324"/>
                </a:lnTo>
                <a:lnTo>
                  <a:pt x="742188" y="219455"/>
                </a:lnTo>
                <a:lnTo>
                  <a:pt x="615696" y="219455"/>
                </a:lnTo>
                <a:lnTo>
                  <a:pt x="615696" y="816863"/>
                </a:lnTo>
                <a:lnTo>
                  <a:pt x="615124" y="825436"/>
                </a:lnTo>
                <a:lnTo>
                  <a:pt x="613410" y="832865"/>
                </a:lnTo>
                <a:lnTo>
                  <a:pt x="610552" y="839152"/>
                </a:lnTo>
                <a:lnTo>
                  <a:pt x="606551" y="844295"/>
                </a:lnTo>
                <a:lnTo>
                  <a:pt x="601980" y="850391"/>
                </a:lnTo>
                <a:lnTo>
                  <a:pt x="595884" y="854963"/>
                </a:lnTo>
                <a:lnTo>
                  <a:pt x="578929" y="854868"/>
                </a:lnTo>
                <a:lnTo>
                  <a:pt x="573024" y="851915"/>
                </a:lnTo>
                <a:lnTo>
                  <a:pt x="568451" y="845819"/>
                </a:lnTo>
                <a:lnTo>
                  <a:pt x="564689" y="841581"/>
                </a:lnTo>
                <a:lnTo>
                  <a:pt x="562356" y="835913"/>
                </a:lnTo>
                <a:lnTo>
                  <a:pt x="561165" y="829103"/>
                </a:lnTo>
                <a:lnTo>
                  <a:pt x="560832" y="821435"/>
                </a:lnTo>
                <a:lnTo>
                  <a:pt x="560832" y="780028"/>
                </a:lnTo>
                <a:lnTo>
                  <a:pt x="559308" y="774191"/>
                </a:lnTo>
                <a:lnTo>
                  <a:pt x="522732" y="749807"/>
                </a:lnTo>
                <a:lnTo>
                  <a:pt x="512968" y="750689"/>
                </a:lnTo>
                <a:lnTo>
                  <a:pt x="481679" y="773334"/>
                </a:lnTo>
                <a:lnTo>
                  <a:pt x="474821" y="791622"/>
                </a:lnTo>
                <a:lnTo>
                  <a:pt x="473964" y="801624"/>
                </a:lnTo>
                <a:close/>
              </a:path>
              <a:path w="748664" h="885825">
                <a:moveTo>
                  <a:pt x="551688" y="219455"/>
                </a:moveTo>
                <a:lnTo>
                  <a:pt x="551688" y="236219"/>
                </a:lnTo>
                <a:lnTo>
                  <a:pt x="566523" y="237934"/>
                </a:lnTo>
                <a:lnTo>
                  <a:pt x="578929" y="240791"/>
                </a:lnTo>
                <a:lnTo>
                  <a:pt x="605956" y="277367"/>
                </a:lnTo>
                <a:lnTo>
                  <a:pt x="606551" y="291083"/>
                </a:lnTo>
                <a:lnTo>
                  <a:pt x="606551" y="711707"/>
                </a:lnTo>
                <a:lnTo>
                  <a:pt x="607718" y="720232"/>
                </a:lnTo>
                <a:lnTo>
                  <a:pt x="609028" y="734186"/>
                </a:lnTo>
                <a:lnTo>
                  <a:pt x="615434" y="810887"/>
                </a:lnTo>
                <a:lnTo>
                  <a:pt x="615696" y="816863"/>
                </a:lnTo>
                <a:lnTo>
                  <a:pt x="615696" y="219455"/>
                </a:lnTo>
                <a:lnTo>
                  <a:pt x="551688" y="219455"/>
                </a:lnTo>
                <a:close/>
              </a:path>
              <a:path w="748664" h="885825">
                <a:moveTo>
                  <a:pt x="560832" y="780028"/>
                </a:moveTo>
                <a:lnTo>
                  <a:pt x="560832" y="801624"/>
                </a:lnTo>
                <a:lnTo>
                  <a:pt x="562356" y="797051"/>
                </a:lnTo>
                <a:lnTo>
                  <a:pt x="562356" y="792479"/>
                </a:lnTo>
                <a:lnTo>
                  <a:pt x="561546" y="782764"/>
                </a:lnTo>
                <a:lnTo>
                  <a:pt x="560832" y="780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896" y="571487"/>
            <a:ext cx="7772400" cy="5334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40"/>
              </a:lnSpc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"Matrices of the same</a:t>
            </a:r>
            <a:r>
              <a:rPr sz="3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kind"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98800" y="679003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8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636" y="1425943"/>
            <a:ext cx="6968490" cy="2345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45335" algn="l"/>
              </a:tabLst>
            </a:pPr>
            <a:r>
              <a:rPr sz="4000" spc="-5" dirty="0">
                <a:latin typeface="Times New Roman"/>
                <a:cs typeface="Times New Roman"/>
              </a:rPr>
              <a:t>Matrices	</a:t>
            </a:r>
            <a:r>
              <a:rPr sz="4000" b="1" spc="-5" dirty="0">
                <a:latin typeface="Times New Roman"/>
                <a:cs typeface="Times New Roman"/>
              </a:rPr>
              <a:t>A </a:t>
            </a:r>
            <a:r>
              <a:rPr sz="4000" dirty="0">
                <a:latin typeface="Times New Roman"/>
                <a:cs typeface="Times New Roman"/>
              </a:rPr>
              <a:t>and </a:t>
            </a:r>
            <a:r>
              <a:rPr sz="4000" b="1" spc="-5" dirty="0">
                <a:latin typeface="Times New Roman"/>
                <a:cs typeface="Times New Roman"/>
              </a:rPr>
              <a:t>B </a:t>
            </a:r>
            <a:r>
              <a:rPr sz="4000" spc="-5" dirty="0">
                <a:latin typeface="Times New Roman"/>
                <a:cs typeface="Times New Roman"/>
              </a:rPr>
              <a:t>are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of the same 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kind </a:t>
            </a:r>
            <a:r>
              <a:rPr sz="4000" spc="-5" dirty="0">
                <a:latin typeface="Times New Roman"/>
                <a:cs typeface="Times New Roman"/>
              </a:rPr>
              <a:t>if and only if</a:t>
            </a:r>
            <a:endParaRPr sz="4000">
              <a:latin typeface="Times New Roman"/>
              <a:cs typeface="Times New Roman"/>
            </a:endParaRPr>
          </a:p>
          <a:p>
            <a:pPr marL="469900" marR="202565">
              <a:lnSpc>
                <a:spcPct val="100000"/>
              </a:lnSpc>
              <a:spcBef>
                <a:spcPts val="25"/>
              </a:spcBef>
              <a:tabLst>
                <a:tab pos="6096635" algn="l"/>
              </a:tabLst>
            </a:pPr>
            <a:r>
              <a:rPr sz="3600" spc="-5" dirty="0">
                <a:latin typeface="Times New Roman"/>
                <a:cs typeface="Times New Roman"/>
              </a:rPr>
              <a:t>A has as many rows as B,	and  A has as </a:t>
            </a:r>
            <a:r>
              <a:rPr sz="3600" dirty="0">
                <a:latin typeface="Times New Roman"/>
                <a:cs typeface="Times New Roman"/>
              </a:rPr>
              <a:t>many columns </a:t>
            </a:r>
            <a:r>
              <a:rPr sz="3600" spc="-5" dirty="0">
                <a:latin typeface="Times New Roman"/>
                <a:cs typeface="Times New Roman"/>
              </a:rPr>
              <a:t>as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127" y="4419079"/>
            <a:ext cx="2381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57325" algn="l"/>
              </a:tabLst>
            </a:pPr>
            <a:r>
              <a:rPr sz="6000" b="1" spc="-22" baseline="13888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M</a:t>
            </a:r>
            <a:r>
              <a:rPr sz="2700" b="1" spc="-5" dirty="0">
                <a:latin typeface="Times New Roman"/>
                <a:cs typeface="Times New Roman"/>
              </a:rPr>
              <a:t>N</a:t>
            </a:r>
            <a:r>
              <a:rPr sz="2700" b="1" dirty="0">
                <a:latin typeface="Times New Roman"/>
                <a:cs typeface="Times New Roman"/>
              </a:rPr>
              <a:t>	</a:t>
            </a:r>
            <a:r>
              <a:rPr sz="6000" b="1" spc="7" baseline="13888" dirty="0">
                <a:latin typeface="Times New Roman"/>
                <a:cs typeface="Times New Roman"/>
              </a:rPr>
              <a:t>B</a:t>
            </a:r>
            <a:r>
              <a:rPr sz="2700" b="1" spc="-10" dirty="0">
                <a:latin typeface="Times New Roman"/>
                <a:cs typeface="Times New Roman"/>
              </a:rPr>
              <a:t>MN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1908" y="4342879"/>
            <a:ext cx="3848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are of the same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kind.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9195" y="5295887"/>
            <a:ext cx="6781800" cy="1190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1750" rIns="0" bIns="0" rtlCol="0">
            <a:spAutoFit/>
          </a:bodyPr>
          <a:lstStyle/>
          <a:p>
            <a:pPr marL="90805" marR="139700">
              <a:lnSpc>
                <a:spcPct val="100000"/>
              </a:lnSpc>
              <a:spcBef>
                <a:spcPts val="250"/>
              </a:spcBef>
              <a:tabLst>
                <a:tab pos="4436110" algn="l"/>
              </a:tabLst>
            </a:pPr>
            <a:r>
              <a:rPr sz="3600" dirty="0">
                <a:latin typeface="Times New Roman"/>
                <a:cs typeface="Times New Roman"/>
              </a:rPr>
              <a:t>We may often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say</a:t>
            </a:r>
            <a:r>
              <a:rPr sz="3600" dirty="0">
                <a:latin typeface="Times New Roman"/>
                <a:cs typeface="Times New Roman"/>
              </a:rPr>
              <a:t> that	</a:t>
            </a:r>
            <a:r>
              <a:rPr sz="3600" spc="-5" dirty="0">
                <a:latin typeface="Times New Roman"/>
                <a:cs typeface="Times New Roman"/>
              </a:rPr>
              <a:t>A </a:t>
            </a:r>
            <a:r>
              <a:rPr sz="3600" dirty="0">
                <a:latin typeface="Times New Roman"/>
                <a:cs typeface="Times New Roman"/>
              </a:rPr>
              <a:t>and B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are 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"of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the same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order."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1467" y="6802732"/>
            <a:ext cx="5556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-1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134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1500" y="6770616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5" name="object 5"/>
          <p:cNvSpPr/>
          <p:nvPr/>
        </p:nvSpPr>
        <p:spPr>
          <a:xfrm>
            <a:off x="3206495" y="2324087"/>
            <a:ext cx="5105400" cy="4871085"/>
          </a:xfrm>
          <a:custGeom>
            <a:avLst/>
            <a:gdLst/>
            <a:ahLst/>
            <a:cxnLst/>
            <a:rect l="l" t="t" r="r" b="b"/>
            <a:pathLst>
              <a:path w="5105400" h="4871084">
                <a:moveTo>
                  <a:pt x="0" y="4870704"/>
                </a:moveTo>
                <a:lnTo>
                  <a:pt x="0" y="0"/>
                </a:lnTo>
                <a:lnTo>
                  <a:pt x="5105400" y="0"/>
                </a:lnTo>
                <a:lnTo>
                  <a:pt x="5105400" y="4870704"/>
                </a:lnTo>
                <a:lnTo>
                  <a:pt x="0" y="4870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0" y="14478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3896" y="723887"/>
            <a:ext cx="7772400" cy="1447800"/>
          </a:xfrm>
          <a:custGeom>
            <a:avLst/>
            <a:gdLst/>
            <a:ahLst/>
            <a:cxnLst/>
            <a:rect l="l" t="t" r="r" b="b"/>
            <a:pathLst>
              <a:path w="7772400" h="1447800">
                <a:moveTo>
                  <a:pt x="7772400" y="1447800"/>
                </a:moveTo>
                <a:lnTo>
                  <a:pt x="7772400" y="0"/>
                </a:lnTo>
                <a:lnTo>
                  <a:pt x="0" y="0"/>
                </a:lnTo>
                <a:lnTo>
                  <a:pt x="0" y="1447800"/>
                </a:lnTo>
                <a:lnTo>
                  <a:pt x="7772400" y="1447800"/>
                </a:lnTo>
                <a:close/>
              </a:path>
            </a:pathLst>
          </a:custGeom>
          <a:ln w="1270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61359" y="1113523"/>
            <a:ext cx="4210050" cy="549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7530" indent="-55753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557530" algn="l"/>
                <a:tab pos="558165" algn="l"/>
              </a:tabLst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sz="4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Matrices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buChar char="•"/>
              <a:tabLst>
                <a:tab pos="410845" algn="l"/>
                <a:tab pos="411480" algn="l"/>
              </a:tabLst>
            </a:pPr>
            <a:r>
              <a:rPr sz="3200" dirty="0">
                <a:latin typeface="Times New Roman"/>
                <a:cs typeface="Times New Roman"/>
              </a:rPr>
              <a:t>Row / column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matrices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Zero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4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Square 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0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Diagonal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Unit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Symmetric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9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Transpose</a:t>
            </a:r>
            <a:endParaRPr sz="3200">
              <a:latin typeface="Times New Roman"/>
              <a:cs typeface="Times New Roman"/>
            </a:endParaRPr>
          </a:p>
          <a:p>
            <a:pPr marL="410845" indent="-374650">
              <a:lnSpc>
                <a:spcPct val="100000"/>
              </a:lnSpc>
              <a:spcBef>
                <a:spcPts val="385"/>
              </a:spcBef>
              <a:buChar char="•"/>
              <a:tabLst>
                <a:tab pos="410845" algn="l"/>
                <a:tab pos="411480" algn="l"/>
              </a:tabLst>
            </a:pPr>
            <a:r>
              <a:rPr sz="3200" spc="-5" dirty="0">
                <a:latin typeface="Times New Roman"/>
                <a:cs typeface="Times New Roman"/>
              </a:rPr>
              <a:t>Orthogonal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matrix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E76676FE-48E9-41F8-BA89-82D44B62B21D}" vid="{2E1D27D4-D1DE-4CE0-B196-A61C21B665A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54</TotalTime>
  <Words>916</Words>
  <Application>Microsoft Office PowerPoint</Application>
  <PresentationFormat>Custom</PresentationFormat>
  <Paragraphs>422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Tema1</vt:lpstr>
      <vt:lpstr>ENE102-2</vt:lpstr>
      <vt:lpstr>Crash course on Matrices</vt:lpstr>
      <vt:lpstr>PowerPoint Presentation</vt:lpstr>
      <vt:lpstr>A vector is a column of numbers  consisting of n numbers</vt:lpstr>
      <vt:lpstr>A matrix</vt:lpstr>
      <vt:lpstr>PowerPoint Presentation</vt:lpstr>
      <vt:lpstr>Subscripted expression</vt:lpstr>
      <vt:lpstr>"Matrices of the same kind"</vt:lpstr>
      <vt:lpstr>PowerPoint Presentation</vt:lpstr>
      <vt:lpstr>PowerPoint Presentation</vt:lpstr>
      <vt:lpstr>A zero matrix  is a matrix with  all elements 0.</vt:lpstr>
      <vt:lpstr>A square matrix has the same  number of rows and columns.</vt:lpstr>
      <vt:lpstr>A diagonal matrix is a square matrix  with all non-diagonal elements 0.</vt:lpstr>
      <vt:lpstr>PowerPoint Presentation</vt:lpstr>
      <vt:lpstr>A symmetric matrix is a square matrix  where aI, J = aJ, I for all elements.</vt:lpstr>
      <vt:lpstr>The transpose of the m x n matrix A  is shown by AT.</vt:lpstr>
      <vt:lpstr>PowerPoint Presentation</vt:lpstr>
      <vt:lpstr>Transpose (3)</vt:lpstr>
      <vt:lpstr>PowerPoint Presentation</vt:lpstr>
      <vt:lpstr>PowerPoint Presentation</vt:lpstr>
      <vt:lpstr>An orthogonal matrix is a square  matrix which produces a unit matrix  if it is multiplied by its own  transpose: A  AT = I</vt:lpstr>
      <vt:lpstr>A = (AT)T = (((AT)T )T )T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the product A  B = C is defined.</vt:lpstr>
      <vt:lpstr>AKM  BMN = CKN</vt:lpstr>
      <vt:lpstr>PowerPoint Presentation</vt:lpstr>
      <vt:lpstr>Element ci j is the vector product  of row i with column j.</vt:lpstr>
      <vt:lpstr>Properties of matrix addition</vt:lpstr>
      <vt:lpstr>Properties of Scalar multiplication</vt:lpstr>
      <vt:lpstr>Properties of Matrix multiplication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CHE138-2</dc:title>
  <dc:creator>Furkan Ar</dc:creator>
  <cp:lastModifiedBy>AR</cp:lastModifiedBy>
  <cp:revision>12</cp:revision>
  <dcterms:created xsi:type="dcterms:W3CDTF">2019-12-02T19:00:06Z</dcterms:created>
  <dcterms:modified xsi:type="dcterms:W3CDTF">2019-12-04T09:03:12Z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2008-04-21T00:00:00Z</vt:filetime>
  </property>
  <property fmtid="{D5CDD505-2E9C-101B-9397-08002B2CF9AE}" pid="3" name="LastSaved">
    <vt:filetime>2019-12-02T00:00:00Z</vt:filetime>
  </property>
</Properties>
</file>