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5" r:id="rId8"/>
    <p:sldId id="286" r:id="rId9"/>
    <p:sldId id="264" r:id="rId10"/>
    <p:sldId id="263" r:id="rId11"/>
    <p:sldId id="268" r:id="rId12"/>
    <p:sldId id="287" r:id="rId13"/>
    <p:sldId id="297" r:id="rId14"/>
    <p:sldId id="257" r:id="rId15"/>
    <p:sldId id="288" r:id="rId16"/>
    <p:sldId id="267" r:id="rId17"/>
    <p:sldId id="266" r:id="rId18"/>
    <p:sldId id="269" r:id="rId19"/>
    <p:sldId id="291" r:id="rId20"/>
    <p:sldId id="278" r:id="rId21"/>
    <p:sldId id="271" r:id="rId22"/>
    <p:sldId id="272" r:id="rId23"/>
    <p:sldId id="273" r:id="rId24"/>
    <p:sldId id="289" r:id="rId25"/>
    <p:sldId id="274" r:id="rId26"/>
    <p:sldId id="275" r:id="rId27"/>
    <p:sldId id="276" r:id="rId28"/>
    <p:sldId id="277" r:id="rId29"/>
    <p:sldId id="295" r:id="rId30"/>
    <p:sldId id="279" r:id="rId31"/>
    <p:sldId id="290" r:id="rId32"/>
    <p:sldId id="282" r:id="rId33"/>
    <p:sldId id="292" r:id="rId34"/>
    <p:sldId id="280" r:id="rId35"/>
    <p:sldId id="293" r:id="rId36"/>
    <p:sldId id="296" r:id="rId37"/>
    <p:sldId id="281" r:id="rId38"/>
    <p:sldId id="294" r:id="rId39"/>
    <p:sldId id="283" r:id="rId40"/>
    <p:sldId id="28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02F952-C23A-466D-8A1D-01FAF8520D1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32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VİZYON TERAPİ </a:t>
            </a:r>
            <a:br>
              <a:rPr lang="tr-TR" b="1" dirty="0" smtClean="0"/>
            </a:br>
            <a:r>
              <a:rPr lang="tr-TR" b="1" dirty="0" smtClean="0"/>
              <a:t>(GÖRSEL DESTEK TEDAVİSİ)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Prof. Dr. Aysun İDİL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b="1" dirty="0"/>
              <a:t>G</a:t>
            </a:r>
            <a:r>
              <a:rPr lang="tr-TR" b="1" dirty="0" smtClean="0"/>
              <a:t>örsel habilitasyon (0-3 yaş)</a:t>
            </a:r>
          </a:p>
          <a:p>
            <a:r>
              <a:rPr lang="tr-TR" b="1" dirty="0" smtClean="0"/>
              <a:t>Görsel rehabilitasyon</a:t>
            </a:r>
          </a:p>
          <a:p>
            <a:r>
              <a:rPr lang="tr-TR" b="1" dirty="0" smtClean="0"/>
              <a:t>Vizyon terapi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Görsel destek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68137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b="1" dirty="0" smtClean="0"/>
              <a:t>Görme doğduktan sonra kazanılır</a:t>
            </a:r>
          </a:p>
          <a:p>
            <a:r>
              <a:rPr lang="tr-TR" b="1" dirty="0" smtClean="0"/>
              <a:t>En değerli zaman 0-3 yaştır</a:t>
            </a:r>
          </a:p>
          <a:p>
            <a:r>
              <a:rPr lang="tr-TR" b="1" dirty="0" smtClean="0"/>
              <a:t>Sadece ışık hissi olan çocuklar bile ‘az gören’ olarak kabul edilmeli</a:t>
            </a:r>
          </a:p>
          <a:p>
            <a:r>
              <a:rPr lang="tr-TR" b="1" dirty="0" smtClean="0"/>
              <a:t>Tüm yeti yitimli çocuklarda görsel habilitasyon gerekli</a:t>
            </a:r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Görsel habilitasyon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421817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Gerekli medikal ve/veya cerrahi tedaviye karşın </a:t>
            </a:r>
          </a:p>
          <a:p>
            <a:r>
              <a:rPr lang="tr-TR" b="1" dirty="0" smtClean="0"/>
              <a:t>Yararlı bir görme sağlanamayan</a:t>
            </a:r>
          </a:p>
          <a:p>
            <a:r>
              <a:rPr lang="tr-TR" b="1" dirty="0" smtClean="0"/>
              <a:t>Maksimize edilecek bir kalıntı görmesi olan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Görsel Rehabilitasyon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2733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IMG_0693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0088" y="141288"/>
            <a:ext cx="3667125" cy="206375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IMG_0695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0088" y="4652963"/>
            <a:ext cx="3667125" cy="206375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IMG_0696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0088" y="2397125"/>
            <a:ext cx="3667125" cy="206375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IMG_0697"/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54550" y="144463"/>
            <a:ext cx="3805238" cy="656590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9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b="1" dirty="0"/>
              <a:t>G</a:t>
            </a:r>
            <a:r>
              <a:rPr lang="tr-TR" b="1" dirty="0" smtClean="0"/>
              <a:t>öz </a:t>
            </a:r>
            <a:r>
              <a:rPr lang="tr-TR" b="1" dirty="0"/>
              <a:t>hekimi tarafından yapılan detaylı bir göz muayenesi </a:t>
            </a:r>
            <a:r>
              <a:rPr lang="tr-TR" b="1" dirty="0" smtClean="0"/>
              <a:t>ile </a:t>
            </a:r>
          </a:p>
          <a:p>
            <a:r>
              <a:rPr lang="tr-TR" b="1" dirty="0" smtClean="0"/>
              <a:t>Görsel işlevleri ve görsel </a:t>
            </a:r>
            <a:r>
              <a:rPr lang="tr-TR" b="1" dirty="0"/>
              <a:t>algı </a:t>
            </a:r>
            <a:r>
              <a:rPr lang="tr-TR" b="1" dirty="0" smtClean="0"/>
              <a:t>becerilerinin </a:t>
            </a:r>
            <a:r>
              <a:rPr lang="tr-TR" b="1" dirty="0"/>
              <a:t>yetersiz olduğu saptanan </a:t>
            </a:r>
            <a:endParaRPr lang="tr-TR" b="1" dirty="0" smtClean="0"/>
          </a:p>
          <a:p>
            <a:r>
              <a:rPr lang="tr-TR" b="1" dirty="0"/>
              <a:t>Ç</a:t>
            </a:r>
            <a:r>
              <a:rPr lang="tr-TR" b="1" dirty="0" smtClean="0"/>
              <a:t>ocuk </a:t>
            </a:r>
            <a:r>
              <a:rPr lang="tr-TR" b="1" dirty="0"/>
              <a:t>veya erişkinlere önerilen  </a:t>
            </a:r>
            <a:r>
              <a:rPr lang="tr-TR" b="1" dirty="0" smtClean="0"/>
              <a:t> </a:t>
            </a:r>
          </a:p>
          <a:p>
            <a:r>
              <a:rPr lang="tr-TR" b="1" dirty="0"/>
              <a:t>K</a:t>
            </a:r>
            <a:r>
              <a:rPr lang="tr-TR" b="1" dirty="0" smtClean="0"/>
              <a:t>işinin </a:t>
            </a:r>
            <a:r>
              <a:rPr lang="tr-TR" b="1" dirty="0"/>
              <a:t>ihtiyacına göre planlanan bir özel eğitim ve rehabilitasyon </a:t>
            </a:r>
            <a:r>
              <a:rPr lang="tr-TR" b="1" dirty="0" smtClean="0"/>
              <a:t>programı</a:t>
            </a:r>
            <a:endParaRPr lang="tr-TR" b="1" dirty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vizyon terapi</a:t>
            </a:r>
          </a:p>
        </p:txBody>
      </p:sp>
    </p:spTree>
    <p:extLst>
      <p:ext uri="{BB962C8B-B14F-4D97-AF65-F5344CB8AC3E}">
        <p14:creationId xmlns:p14="http://schemas.microsoft.com/office/powerpoint/2010/main" xmlns="" val="261845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Görsel re/habilitasyon programlarında görsel işlevlerin geliştirilmesi veya çeşitli yöntem ve cihazlarla maksimize edilmesi esastır.</a:t>
            </a:r>
          </a:p>
          <a:p>
            <a:r>
              <a:rPr lang="tr-TR" b="1" dirty="0" smtClean="0"/>
              <a:t>Vizyon terapide ise görsel algı becerilerinin geliştirilmesi esas olup, bu program hem görsel yeti yitimlilerde, hem de diğer yeti yitimi alanlarında uygulanabilir.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655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096000"/>
          </a:xfrm>
        </p:spPr>
        <p:txBody>
          <a:bodyPr>
            <a:normAutofit/>
          </a:bodyPr>
          <a:lstStyle/>
          <a:p>
            <a:r>
              <a:rPr lang="tr-TR" b="1" dirty="0"/>
              <a:t>okuma esnasında başağrısı, </a:t>
            </a:r>
          </a:p>
          <a:p>
            <a:r>
              <a:rPr lang="tr-TR" b="1" dirty="0"/>
              <a:t>gözlerinde yanma, kaşıntı, sulanma </a:t>
            </a:r>
            <a:r>
              <a:rPr lang="tr-TR" b="1" dirty="0" smtClean="0"/>
              <a:t>, </a:t>
            </a:r>
            <a:endParaRPr lang="tr-TR" b="1" dirty="0"/>
          </a:p>
          <a:p>
            <a:r>
              <a:rPr lang="tr-TR" b="1" dirty="0"/>
              <a:t>okumayı sevmeyen, </a:t>
            </a:r>
          </a:p>
          <a:p>
            <a:r>
              <a:rPr lang="tr-TR" b="1" dirty="0"/>
              <a:t>okuma esnasında satır atlama veya aynı satırı tekrar okuma, </a:t>
            </a:r>
          </a:p>
          <a:p>
            <a:r>
              <a:rPr lang="tr-TR" b="1" dirty="0"/>
              <a:t>kelimelerde kayma veya bulanıklaşma </a:t>
            </a:r>
            <a:r>
              <a:rPr lang="tr-TR" b="1" dirty="0" smtClean="0"/>
              <a:t>,</a:t>
            </a:r>
            <a:endParaRPr lang="tr-TR" b="1" dirty="0"/>
          </a:p>
          <a:p>
            <a:r>
              <a:rPr lang="tr-TR" b="1" dirty="0"/>
              <a:t>düzgün yazı yazamayan, </a:t>
            </a:r>
          </a:p>
          <a:p>
            <a:r>
              <a:rPr lang="tr-TR" b="1" dirty="0"/>
              <a:t>yazıya çok eğilen, </a:t>
            </a:r>
          </a:p>
          <a:p>
            <a:r>
              <a:rPr lang="tr-TR" b="1" dirty="0"/>
              <a:t>zamanını iyi kullanamayan,</a:t>
            </a:r>
          </a:p>
          <a:p>
            <a:r>
              <a:rPr lang="tr-TR" b="1" dirty="0"/>
              <a:t>çalışırken sık sık ara vermek isteyen, </a:t>
            </a:r>
          </a:p>
          <a:p>
            <a:r>
              <a:rPr lang="tr-TR" b="1" dirty="0"/>
              <a:t>okuma sırasında dikkatini veremeyen,  </a:t>
            </a:r>
          </a:p>
          <a:p>
            <a:r>
              <a:rPr lang="tr-TR" b="1" dirty="0"/>
              <a:t>okuma sırasında başına belli bir pozisyon veren,</a:t>
            </a:r>
          </a:p>
          <a:p>
            <a:r>
              <a:rPr lang="tr-TR" b="1" dirty="0"/>
              <a:t> öğrendiğini çabuk unuttuğu için hafızası zayıf diye nitelenen </a:t>
            </a:r>
            <a:r>
              <a:rPr lang="tr-TR" b="1" dirty="0" smtClean="0"/>
              <a:t>bireylerde (özellikle çocuklarda)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5403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b="1" dirty="0"/>
              <a:t>T</a:t>
            </a:r>
            <a:r>
              <a:rPr lang="tr-TR" b="1" dirty="0" smtClean="0"/>
              <a:t>am </a:t>
            </a:r>
            <a:r>
              <a:rPr lang="tr-TR" b="1" dirty="0"/>
              <a:t>bir göz muayenesi yapılmalı ve görsel işlevler ve beceriler değerlendirilmelidir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Okul başarısı düşük her çocuk tembel değildir.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009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Görsel işlevler ve refraksiyon muayenesi</a:t>
            </a:r>
          </a:p>
          <a:p>
            <a:r>
              <a:rPr lang="tr-TR" b="1" dirty="0" smtClean="0"/>
              <a:t>Özel </a:t>
            </a:r>
            <a:r>
              <a:rPr lang="tr-TR" b="1" dirty="0"/>
              <a:t>testler ile görsel algı becerileri </a:t>
            </a:r>
          </a:p>
          <a:p>
            <a:r>
              <a:rPr lang="tr-TR" b="1" dirty="0" smtClean="0"/>
              <a:t>Okuma performansı (MN READ Turkish versiyon)</a:t>
            </a:r>
          </a:p>
          <a:p>
            <a:r>
              <a:rPr lang="tr-TR" b="1" dirty="0" smtClean="0"/>
              <a:t>Yazı özellikleri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vizyon terapi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626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</a:t>
            </a:r>
            <a:endParaRPr lang="tr-TR" b="1" dirty="0"/>
          </a:p>
          <a:p>
            <a:pPr>
              <a:buFont typeface="Wingdings" pitchFamily="2" charset="2"/>
              <a:buChar char="ü"/>
            </a:pP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çeşitli </a:t>
            </a:r>
            <a:r>
              <a:rPr lang="tr-TR" b="1" dirty="0"/>
              <a:t>cihazlar,</a:t>
            </a:r>
          </a:p>
          <a:p>
            <a:pPr>
              <a:buFont typeface="Wingdings" pitchFamily="2" charset="2"/>
              <a:buChar char="ü"/>
            </a:pPr>
            <a:r>
              <a:rPr lang="tr-TR" b="1" dirty="0"/>
              <a:t>optik sistemler,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/>
              <a:t>özel bilgisayar programları</a:t>
            </a:r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Vizyon </a:t>
            </a:r>
            <a:r>
              <a:rPr lang="tr-TR" b="1" dirty="0"/>
              <a:t>terapi programında </a:t>
            </a:r>
            <a:br>
              <a:rPr lang="tr-TR" b="1" dirty="0"/>
            </a:br>
            <a:r>
              <a:rPr lang="tr-TR" b="1" dirty="0"/>
              <a:t>kullanılan </a:t>
            </a:r>
            <a:r>
              <a:rPr lang="tr-TR" b="1" dirty="0" smtClean="0"/>
              <a:t>araçlar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1917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b="1" dirty="0" smtClean="0"/>
              <a:t>Görsel </a:t>
            </a:r>
            <a:r>
              <a:rPr lang="tr-TR" b="1" dirty="0"/>
              <a:t>yeti (vizyon) en baskın duyu ve insanın çevresi ile </a:t>
            </a:r>
            <a:r>
              <a:rPr lang="tr-TR" b="1" dirty="0" smtClean="0"/>
              <a:t>integrasyonunda </a:t>
            </a:r>
            <a:r>
              <a:rPr lang="tr-TR" b="1" dirty="0"/>
              <a:t>en temel </a:t>
            </a:r>
            <a:r>
              <a:rPr lang="tr-TR" b="1" dirty="0" smtClean="0"/>
              <a:t>algı</a:t>
            </a:r>
          </a:p>
          <a:p>
            <a:r>
              <a:rPr lang="tr-TR" b="1" dirty="0"/>
              <a:t>‘İyi bir vizyon’ için göz, görme yolları ve beynin uyumlu bir şekilde birlikte çalışmaları gerekmektedir.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Vizyon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30727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971800"/>
            <a:ext cx="7239000" cy="3459163"/>
          </a:xfrm>
        </p:spPr>
        <p:txBody>
          <a:bodyPr/>
          <a:lstStyle/>
          <a:p>
            <a:pPr lvl="0"/>
            <a:endParaRPr lang="tr-TR" b="1" dirty="0" smtClean="0"/>
          </a:p>
          <a:p>
            <a:pPr lvl="0"/>
            <a:r>
              <a:rPr lang="tr-TR" b="1" dirty="0" smtClean="0"/>
              <a:t>Motor </a:t>
            </a:r>
            <a:r>
              <a:rPr lang="tr-TR" b="1" dirty="0"/>
              <a:t>Aktiviteler</a:t>
            </a:r>
            <a:endParaRPr lang="tr-TR" dirty="0"/>
          </a:p>
          <a:p>
            <a:pPr lvl="0"/>
            <a:r>
              <a:rPr lang="tr-TR" b="1" dirty="0"/>
              <a:t>Oculomotor Aktiviteler</a:t>
            </a:r>
            <a:endParaRPr lang="tr-TR" dirty="0"/>
          </a:p>
          <a:p>
            <a:pPr lvl="0"/>
            <a:r>
              <a:rPr lang="tr-TR" b="1" dirty="0"/>
              <a:t>Görsel </a:t>
            </a:r>
            <a:r>
              <a:rPr lang="tr-TR" b="1" dirty="0" smtClean="0"/>
              <a:t>Aktiviteler (visualization)</a:t>
            </a:r>
            <a:endParaRPr lang="tr-TR" dirty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Vizyon terapi programında </a:t>
            </a:r>
            <a:br>
              <a:rPr lang="tr-TR" b="1" dirty="0" smtClean="0"/>
            </a:br>
            <a:r>
              <a:rPr lang="tr-TR" b="1" dirty="0" smtClean="0"/>
              <a:t>kullanılan yöntemler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677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Bireysel program</a:t>
            </a:r>
          </a:p>
          <a:p>
            <a:r>
              <a:rPr lang="tr-TR" b="1" dirty="0"/>
              <a:t>Süre; genellikle 6-9 </a:t>
            </a:r>
            <a:r>
              <a:rPr lang="tr-TR" b="1" dirty="0" smtClean="0"/>
              <a:t>ay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smtClean="0"/>
              <a:t>* kurumsal </a:t>
            </a:r>
            <a:r>
              <a:rPr lang="tr-TR" b="1" dirty="0"/>
              <a:t>uygulamalar </a:t>
            </a:r>
            <a:r>
              <a:rPr lang="tr-TR" b="1" i="1" dirty="0"/>
              <a:t>(haftada 1-2 seans )</a:t>
            </a:r>
          </a:p>
          <a:p>
            <a:pPr marL="0" indent="0">
              <a:buNone/>
            </a:pPr>
            <a:r>
              <a:rPr lang="tr-TR" b="1" dirty="0"/>
              <a:t>	* evde yapılacak egzersizler</a:t>
            </a:r>
          </a:p>
          <a:p>
            <a:endParaRPr lang="tr-TR" b="1" dirty="0" smtClean="0"/>
          </a:p>
          <a:p>
            <a:r>
              <a:rPr lang="tr-TR" b="1" dirty="0"/>
              <a:t>Ancak kişinin gereksinimine göre bazen ev egzersizleri ile desteklenecek tek seans bile yeterli olabilirken, bazen bu süre 2-3 yıla </a:t>
            </a:r>
            <a:r>
              <a:rPr lang="tr-TR" b="1" dirty="0" smtClean="0"/>
              <a:t>uzayabilmekte</a:t>
            </a:r>
            <a:endParaRPr lang="tr-TR" b="1" dirty="0"/>
          </a:p>
          <a:p>
            <a:endParaRPr lang="tr-TR" b="1" dirty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vizyon </a:t>
            </a:r>
            <a:r>
              <a:rPr lang="tr-TR" b="1" dirty="0" smtClean="0"/>
              <a:t>terapi süresi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5933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b="1" dirty="0" smtClean="0"/>
          </a:p>
          <a:p>
            <a:r>
              <a:rPr lang="tr-TR" b="1" dirty="0" smtClean="0"/>
              <a:t>Görsel </a:t>
            </a:r>
            <a:r>
              <a:rPr lang="tr-TR" b="1" dirty="0"/>
              <a:t>problemlere bağlı öğrenme bozuklukları</a:t>
            </a:r>
            <a:endParaRPr lang="tr-TR" dirty="0"/>
          </a:p>
          <a:p>
            <a:r>
              <a:rPr lang="tr-TR" b="1" dirty="0" smtClean="0"/>
              <a:t>Şaşılık </a:t>
            </a:r>
            <a:r>
              <a:rPr lang="tr-TR" b="1" dirty="0"/>
              <a:t>(strabismus) ve göz tembelliği (ambliyopia) </a:t>
            </a:r>
            <a:endParaRPr lang="tr-TR" dirty="0"/>
          </a:p>
          <a:p>
            <a:r>
              <a:rPr lang="tr-TR" b="1" dirty="0" smtClean="0"/>
              <a:t>Teknolojik </a:t>
            </a:r>
            <a:r>
              <a:rPr lang="tr-TR" b="1" dirty="0"/>
              <a:t>yaşamın sonucunda oluşan göz </a:t>
            </a:r>
            <a:r>
              <a:rPr lang="tr-TR" b="1" dirty="0" smtClean="0"/>
              <a:t>problemleri</a:t>
            </a:r>
          </a:p>
          <a:p>
            <a:r>
              <a:rPr lang="tr-TR" b="1" dirty="0"/>
              <a:t>Özel durumlarda yapılan </a:t>
            </a:r>
            <a:r>
              <a:rPr lang="tr-TR" b="1" dirty="0" smtClean="0"/>
              <a:t>görsel destekler</a:t>
            </a:r>
          </a:p>
          <a:p>
            <a:r>
              <a:rPr lang="tr-TR" b="1" dirty="0"/>
              <a:t>Sporculara yönelik programlar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Kimlere önerilir 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74629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Öğrenme birbiri ile ilişkili pek çok fonksiyonun bir arada çalışmasını gerektiren karmaşık bir olaydır. Bu fonksiyonlardan birisi de vizyondur.</a:t>
            </a:r>
          </a:p>
          <a:p>
            <a:r>
              <a:rPr lang="tr-TR" b="1" dirty="0"/>
              <a:t>Öğrenmenin % 80 i görme yetisine dayalıdır.</a:t>
            </a:r>
          </a:p>
          <a:p>
            <a:r>
              <a:rPr lang="tr-TR" b="1" dirty="0" smtClean="0"/>
              <a:t>İki </a:t>
            </a:r>
            <a:r>
              <a:rPr lang="tr-TR" b="1" dirty="0"/>
              <a:t>gözün birlikte çalışması, foküsleme (odaklama), takip edebilme </a:t>
            </a:r>
            <a:r>
              <a:rPr lang="tr-TR" b="1" dirty="0" smtClean="0"/>
              <a:t>sorunları,görsel algı becerilerindeki sorunlar, </a:t>
            </a:r>
            <a:r>
              <a:rPr lang="tr-TR" b="1" dirty="0"/>
              <a:t>öğrenmeyi olumsuz yönde </a:t>
            </a:r>
            <a:r>
              <a:rPr lang="tr-TR" b="1" dirty="0" smtClean="0"/>
              <a:t>etkileyebilir</a:t>
            </a:r>
            <a:endParaRPr lang="tr-TR" b="1" dirty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>Görsel </a:t>
            </a:r>
            <a:r>
              <a:rPr lang="tr-TR" sz="4000" b="1" dirty="0"/>
              <a:t>problemlere bağlı öğrenme bozuklukları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1330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Vizyon terapi öğrenme bozuklukları ve disleksiyi direkt olarak tedavi eden bir yöntem değildir</a:t>
            </a:r>
          </a:p>
          <a:p>
            <a:r>
              <a:rPr lang="tr-TR" b="1" dirty="0" smtClean="0"/>
              <a:t>Ancak, disleksi </a:t>
            </a:r>
            <a:r>
              <a:rPr lang="tr-TR" b="1" dirty="0"/>
              <a:t>dahil okuma problemi olan çocukların % 80 inde, çözülebilir görsel problemler olduğu bildirilmektedir.</a:t>
            </a:r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Görsel </a:t>
            </a:r>
            <a:r>
              <a:rPr lang="tr-TR" b="1" dirty="0"/>
              <a:t>problemlere bağlı öğrenme bozuklukları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00218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b="1" dirty="0" smtClean="0"/>
              <a:t>Görsel </a:t>
            </a:r>
            <a:r>
              <a:rPr lang="tr-TR" b="1" dirty="0"/>
              <a:t>destek tedavisi, şaşılık ve göz tembelliği durumlarında </a:t>
            </a:r>
            <a:endParaRPr lang="tr-TR" b="1" dirty="0" smtClean="0"/>
          </a:p>
          <a:p>
            <a:r>
              <a:rPr lang="tr-TR" b="1" dirty="0"/>
              <a:t>E</a:t>
            </a:r>
            <a:r>
              <a:rPr lang="tr-TR" b="1" dirty="0" smtClean="0"/>
              <a:t>rken </a:t>
            </a:r>
            <a:r>
              <a:rPr lang="tr-TR" b="1" dirty="0"/>
              <a:t>yaşlarda daha etkili </a:t>
            </a:r>
            <a:r>
              <a:rPr lang="tr-TR" b="1" dirty="0" smtClean="0"/>
              <a:t> </a:t>
            </a:r>
          </a:p>
          <a:p>
            <a:r>
              <a:rPr lang="tr-TR" b="1" dirty="0" smtClean="0"/>
              <a:t>Ancak </a:t>
            </a:r>
            <a:r>
              <a:rPr lang="tr-TR" b="1" dirty="0"/>
              <a:t>her yaşta yapılabilir.</a:t>
            </a:r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Şaşılık </a:t>
            </a:r>
            <a:r>
              <a:rPr lang="tr-TR" b="1" dirty="0"/>
              <a:t>(strabismus) ve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göz </a:t>
            </a:r>
            <a:r>
              <a:rPr lang="tr-TR" b="1" dirty="0"/>
              <a:t>tembelliği (ambliyopia)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04324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Computer Vision Symdrome (CVS)</a:t>
            </a:r>
          </a:p>
          <a:p>
            <a:r>
              <a:rPr lang="tr-TR" b="1" dirty="0" smtClean="0"/>
              <a:t>Çağımızın </a:t>
            </a:r>
            <a:r>
              <a:rPr lang="tr-TR" b="1" dirty="0"/>
              <a:t>koşullarına bağlı olarak pek çok kişi günlük yaşamının önemli bir bölümünü, bilgisayar ekranları karşısında ve yakın mesafede çalışarak </a:t>
            </a:r>
            <a:r>
              <a:rPr lang="tr-TR" b="1" dirty="0" smtClean="0"/>
              <a:t>geçirmekte</a:t>
            </a:r>
          </a:p>
          <a:p>
            <a:r>
              <a:rPr lang="tr-TR" b="1" dirty="0" smtClean="0"/>
              <a:t>Buna </a:t>
            </a:r>
            <a:r>
              <a:rPr lang="tr-TR" b="1" dirty="0"/>
              <a:t>bağlı olarak, göz yorgunluğu, baş ağrısı ve görme ile ilgili problemler sıklıkla </a:t>
            </a:r>
            <a:r>
              <a:rPr lang="tr-TR" b="1" dirty="0" smtClean="0"/>
              <a:t>görülmekte</a:t>
            </a:r>
            <a:endParaRPr lang="tr-TR" b="1" dirty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Teknolojik </a:t>
            </a:r>
            <a:r>
              <a:rPr lang="tr-TR" b="1" dirty="0"/>
              <a:t>yaşamın sonucunda oluşan göz problemleri;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18643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Nörolojik </a:t>
            </a:r>
            <a:r>
              <a:rPr lang="tr-TR" b="1" dirty="0"/>
              <a:t>bir hastalık veya sinir sistemine yönelik bir travma, kişinin görmesini etkileyebilir.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Beyin </a:t>
            </a:r>
            <a:r>
              <a:rPr lang="tr-TR" b="1" dirty="0"/>
              <a:t>ve omurga travmaları,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inme,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/>
              <a:t>gelişimsel gerilikler,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serebral </a:t>
            </a:r>
            <a:r>
              <a:rPr lang="tr-TR" b="1" dirty="0"/>
              <a:t>palsi,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multipl </a:t>
            </a:r>
            <a:r>
              <a:rPr lang="tr-TR" b="1" dirty="0"/>
              <a:t>sklerozis </a:t>
            </a:r>
            <a:endParaRPr lang="tr-TR" b="1" dirty="0" smtClean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Özel </a:t>
            </a:r>
            <a:r>
              <a:rPr lang="tr-TR" b="1" dirty="0"/>
              <a:t>durumlarda yapılan görsel rehabilitasyon;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6088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İyi bir vizyon bile daha iyi olabilir. </a:t>
            </a:r>
            <a:endParaRPr lang="tr-TR" b="1" dirty="0" smtClean="0"/>
          </a:p>
          <a:p>
            <a:r>
              <a:rPr lang="tr-TR" b="1" dirty="0" smtClean="0"/>
              <a:t>Sporcularda</a:t>
            </a:r>
            <a:r>
              <a:rPr lang="tr-TR" b="1" dirty="0"/>
              <a:t>,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göz-el </a:t>
            </a:r>
            <a:r>
              <a:rPr lang="tr-TR" b="1" dirty="0"/>
              <a:t>koordinasyonu,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görsel </a:t>
            </a:r>
            <a:r>
              <a:rPr lang="tr-TR" b="1" dirty="0"/>
              <a:t>reaksiyon zamanı,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periferik </a:t>
            </a:r>
            <a:r>
              <a:rPr lang="tr-TR" b="1" dirty="0"/>
              <a:t>farkındalık,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iki </a:t>
            </a:r>
            <a:r>
              <a:rPr lang="tr-TR" b="1" dirty="0"/>
              <a:t>gözün birlikte çalışması, </a:t>
            </a: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foküsleme</a:t>
            </a:r>
            <a:r>
              <a:rPr lang="tr-TR" b="1" dirty="0"/>
              <a:t>, izleme </a:t>
            </a:r>
            <a:r>
              <a:rPr lang="tr-TR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görsel </a:t>
            </a:r>
            <a:r>
              <a:rPr lang="tr-TR" b="1" dirty="0"/>
              <a:t>becerilerin daha üst düzeye çıkarılması için,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Sporculara </a:t>
            </a:r>
            <a:r>
              <a:rPr lang="tr-TR" b="1" dirty="0"/>
              <a:t>yönelik </a:t>
            </a:r>
            <a:r>
              <a:rPr lang="tr-TR" b="1" dirty="0" smtClean="0"/>
              <a:t>programlar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185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Prizma tedavisi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OTİZM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09626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b="1" dirty="0" smtClean="0"/>
              <a:t>Genelde </a:t>
            </a:r>
            <a:r>
              <a:rPr lang="tr-TR" b="1" dirty="0"/>
              <a:t>sanıldığının aksine, sadece görme keskinliğinin iyi </a:t>
            </a:r>
            <a:r>
              <a:rPr lang="tr-TR" b="1" dirty="0" smtClean="0"/>
              <a:t>olması, </a:t>
            </a:r>
          </a:p>
          <a:p>
            <a:r>
              <a:rPr lang="tr-TR" b="1" dirty="0"/>
              <a:t>Y</a:t>
            </a:r>
            <a:r>
              <a:rPr lang="tr-TR" b="1" dirty="0" smtClean="0"/>
              <a:t>ani </a:t>
            </a:r>
            <a:r>
              <a:rPr lang="tr-TR" b="1" dirty="0"/>
              <a:t>uzak ve yakındaki cisimleri iyi seçebilmek,  ‘vizyon’ un  ideal olduğunu </a:t>
            </a:r>
            <a:r>
              <a:rPr lang="tr-TR" b="1" dirty="0" smtClean="0"/>
              <a:t>göstermez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Vizyon</a:t>
            </a:r>
          </a:p>
        </p:txBody>
      </p:sp>
    </p:spTree>
    <p:extLst>
      <p:ext uri="{BB962C8B-B14F-4D97-AF65-F5344CB8AC3E}">
        <p14:creationId xmlns:p14="http://schemas.microsoft.com/office/powerpoint/2010/main" xmlns="" val="2942825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EFAYAY~1\AppData\Local\Temp\Rar$DI45.712\res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9144000" cy="60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5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Uzayda farklı mesafelerde iki gözü birlikte kullanabilme alıştırması</a:t>
            </a:r>
          </a:p>
          <a:p>
            <a:r>
              <a:rPr lang="tr-TR" b="1" dirty="0" smtClean="0"/>
              <a:t>Konverjans ve diverjans egzersizleri</a:t>
            </a:r>
          </a:p>
          <a:p>
            <a:r>
              <a:rPr lang="tr-TR" b="1" dirty="0" smtClean="0"/>
              <a:t>Süpresyonu algılama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Brock String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66453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EFAYAY~1\AppData\Local\Temp\Rar$DI01.416\resi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744"/>
            <a:ext cx="9144000" cy="60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2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Göz hareketleri</a:t>
            </a:r>
          </a:p>
          <a:p>
            <a:r>
              <a:rPr lang="tr-TR" b="1" dirty="0" smtClean="0"/>
              <a:t>İzleme</a:t>
            </a:r>
          </a:p>
          <a:p>
            <a:r>
              <a:rPr lang="tr-TR" b="1" dirty="0" smtClean="0"/>
              <a:t>Görsel hafıza</a:t>
            </a:r>
          </a:p>
          <a:p>
            <a:r>
              <a:rPr lang="tr-TR" b="1" dirty="0" smtClean="0"/>
              <a:t>Periferik farkındalık</a:t>
            </a:r>
          </a:p>
          <a:p>
            <a:r>
              <a:rPr lang="tr-TR" b="1" dirty="0" smtClean="0"/>
              <a:t>Vizuel motor integrasyon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Saccadic Fixator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42678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EFAYAY~1\AppData\Local\Temp\Rar$DI68.416\res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3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6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Siyah beyaz-renkli</a:t>
            </a:r>
          </a:p>
          <a:p>
            <a:r>
              <a:rPr lang="tr-TR" b="1" dirty="0" smtClean="0"/>
              <a:t>Kademeli hız artışı</a:t>
            </a:r>
          </a:p>
          <a:p>
            <a:r>
              <a:rPr lang="tr-TR" b="1" dirty="0" smtClean="0"/>
              <a:t>Önce tek göz, sonra binokuler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Rotating pegboard (dönen tahta)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5302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Şefay Aysun İDİL\Desktop\DSC01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4624" y="2674938"/>
            <a:ext cx="460269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6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EFAYAY~1\AppData\Local\Temp\Rar$DI19.416\resim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558" y="0"/>
            <a:ext cx="4570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Gary L. Vogel</a:t>
            </a:r>
          </a:p>
          <a:p>
            <a:r>
              <a:rPr lang="tr-TR" b="1" dirty="0" smtClean="0"/>
              <a:t>CAVT (computer aided vision therapy)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Görsel bilgi işleme becerileri; VIPS (Visual information processing skills)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Computer vergens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İzle&amp;oku (track&amp;read)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Görsel düşünme (visuel thinking)</a:t>
            </a:r>
            <a:endParaRPr lang="tr-TR" b="1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Bilgisayar programları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8658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EFAYAY~1\AppData\Local\Temp\Rar$DI28.416\resim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744"/>
            <a:ext cx="9144000" cy="60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0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Görsel işlevler</a:t>
            </a:r>
          </a:p>
          <a:p>
            <a:r>
              <a:rPr lang="tr-TR" b="1" dirty="0"/>
              <a:t>G</a:t>
            </a:r>
            <a:r>
              <a:rPr lang="tr-TR" b="1" dirty="0" smtClean="0"/>
              <a:t>örsel algı becerileri</a:t>
            </a:r>
            <a:endParaRPr lang="tr-TR" b="1" dirty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‘İyi bir vizyon’</a:t>
            </a:r>
          </a:p>
        </p:txBody>
      </p:sp>
    </p:spTree>
    <p:extLst>
      <p:ext uri="{BB962C8B-B14F-4D97-AF65-F5344CB8AC3E}">
        <p14:creationId xmlns:p14="http://schemas.microsoft.com/office/powerpoint/2010/main" xmlns="" val="4148076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EFAYAY~1\AppData\Local\Temp\Rar$DI01.120\resim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558" y="0"/>
            <a:ext cx="4570884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5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b="1" dirty="0" smtClean="0"/>
              <a:t>Görme keskinliği</a:t>
            </a:r>
            <a:r>
              <a:rPr lang="tr-TR" b="1" dirty="0"/>
              <a:t> </a:t>
            </a:r>
            <a:r>
              <a:rPr lang="tr-TR" b="1" dirty="0" smtClean="0"/>
              <a:t>(uzak, yakın, ara mesafeler)</a:t>
            </a:r>
            <a:endParaRPr lang="tr-TR" b="1" dirty="0"/>
          </a:p>
          <a:p>
            <a:r>
              <a:rPr lang="tr-TR" b="1" dirty="0" smtClean="0"/>
              <a:t>Görme </a:t>
            </a:r>
            <a:r>
              <a:rPr lang="tr-TR" b="1" dirty="0"/>
              <a:t>alanı, </a:t>
            </a:r>
            <a:endParaRPr lang="tr-TR" b="1" dirty="0" smtClean="0"/>
          </a:p>
          <a:p>
            <a:r>
              <a:rPr lang="tr-TR" b="1" dirty="0" smtClean="0"/>
              <a:t>iki </a:t>
            </a:r>
            <a:r>
              <a:rPr lang="tr-TR" b="1" dirty="0"/>
              <a:t>gözün birlikte uyumlu bir şekilde </a:t>
            </a:r>
            <a:r>
              <a:rPr lang="tr-TR" b="1" dirty="0" smtClean="0"/>
              <a:t>çalışması (binoküler fonksiyonlar)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Görsel işlevler</a:t>
            </a:r>
          </a:p>
        </p:txBody>
      </p:sp>
    </p:spTree>
    <p:extLst>
      <p:ext uri="{BB962C8B-B14F-4D97-AF65-F5344CB8AC3E}">
        <p14:creationId xmlns:p14="http://schemas.microsoft.com/office/powerpoint/2010/main" xmlns="" val="287394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G</a:t>
            </a:r>
            <a:r>
              <a:rPr lang="tr-TR" b="1" dirty="0" smtClean="0"/>
              <a:t>örsel hafıza</a:t>
            </a:r>
            <a:r>
              <a:rPr lang="tr-TR" b="1" dirty="0"/>
              <a:t>, </a:t>
            </a:r>
            <a:endParaRPr lang="tr-TR" b="1" dirty="0" smtClean="0"/>
          </a:p>
          <a:p>
            <a:r>
              <a:rPr lang="tr-TR" b="1" dirty="0"/>
              <a:t>A</a:t>
            </a:r>
            <a:r>
              <a:rPr lang="tr-TR" b="1" dirty="0" smtClean="0"/>
              <a:t>rdıl </a:t>
            </a:r>
            <a:r>
              <a:rPr lang="tr-TR" b="1" dirty="0"/>
              <a:t>görsel hafıza, </a:t>
            </a:r>
            <a:endParaRPr lang="tr-TR" b="1" dirty="0" smtClean="0"/>
          </a:p>
          <a:p>
            <a:r>
              <a:rPr lang="tr-TR" b="1" dirty="0"/>
              <a:t>G</a:t>
            </a:r>
            <a:r>
              <a:rPr lang="tr-TR" b="1" dirty="0" smtClean="0"/>
              <a:t>örsel </a:t>
            </a:r>
            <a:r>
              <a:rPr lang="tr-TR" b="1" dirty="0"/>
              <a:t>ayırt etme, </a:t>
            </a:r>
            <a:r>
              <a:rPr lang="tr-TR" b="1" dirty="0" smtClean="0"/>
              <a:t>eşleştirme</a:t>
            </a:r>
          </a:p>
          <a:p>
            <a:r>
              <a:rPr lang="tr-TR" b="1" dirty="0"/>
              <a:t>U</a:t>
            </a:r>
            <a:r>
              <a:rPr lang="tr-TR" b="1" dirty="0" smtClean="0"/>
              <a:t>zaysal </a:t>
            </a:r>
            <a:r>
              <a:rPr lang="tr-TR" b="1" dirty="0"/>
              <a:t>ilişki</a:t>
            </a:r>
            <a:r>
              <a:rPr lang="tr-TR" b="1" dirty="0" smtClean="0"/>
              <a:t>,</a:t>
            </a:r>
          </a:p>
          <a:p>
            <a:r>
              <a:rPr lang="tr-TR" b="1" dirty="0" smtClean="0"/>
              <a:t>Sabitlik,</a:t>
            </a:r>
          </a:p>
          <a:p>
            <a:r>
              <a:rPr lang="tr-TR" b="1" dirty="0" smtClean="0"/>
              <a:t>Karmaşık zeminde şekil görselliği </a:t>
            </a:r>
          </a:p>
          <a:p>
            <a:r>
              <a:rPr lang="tr-TR" b="1" dirty="0"/>
              <a:t>G</a:t>
            </a:r>
            <a:r>
              <a:rPr lang="tr-TR" b="1" dirty="0" smtClean="0"/>
              <a:t>örsel tamamlama</a:t>
            </a:r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Görsel </a:t>
            </a:r>
            <a:r>
              <a:rPr lang="tr-TR" b="1" dirty="0" smtClean="0"/>
              <a:t>algı becerileri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66854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b="1" dirty="0" smtClean="0"/>
              <a:t>Görsel yetinin yaşam aktivitelerinde, </a:t>
            </a:r>
          </a:p>
          <a:p>
            <a:pPr marL="0" indent="0">
              <a:buNone/>
            </a:pPr>
            <a:r>
              <a:rPr lang="tr-TR" b="1" dirty="0" smtClean="0"/>
              <a:t>özellikle ‘öğrenme’ deki önemi nedeni ile </a:t>
            </a:r>
          </a:p>
          <a:p>
            <a:pPr marL="0" indent="0">
              <a:buNone/>
            </a:pPr>
            <a:r>
              <a:rPr lang="tr-TR" b="1" dirty="0" smtClean="0"/>
              <a:t>görsel destek, yeti yitiminin pek çok alanında ve duyu bütünleme programlarında uygulanmaktadır.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Görsel destek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961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	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smtClean="0"/>
              <a:t>Ankara Üniversitesi Tıp Fakültesi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   Görme Engelliler Rehabilitasyon ve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         	Araştırma Merkezi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Görsel destek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1997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	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</a:t>
            </a:r>
            <a:r>
              <a:rPr lang="tr-TR" b="1" dirty="0" smtClean="0"/>
              <a:t>hekim</a:t>
            </a:r>
          </a:p>
          <a:p>
            <a:pPr marL="0" indent="0">
              <a:buNone/>
            </a:pPr>
            <a:r>
              <a:rPr lang="tr-TR" dirty="0" smtClean="0"/>
              <a:t>	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 smtClean="0"/>
              <a:t>eğitimci 	</a:t>
            </a:r>
            <a:r>
              <a:rPr lang="tr-TR" dirty="0" smtClean="0"/>
              <a:t>		</a:t>
            </a:r>
            <a:r>
              <a:rPr lang="tr-TR" b="1" dirty="0" smtClean="0"/>
              <a:t>   aile</a:t>
            </a:r>
            <a:endParaRPr lang="tr-T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Görsel Rehabilitasyon ve Terapi Programları</a:t>
            </a:r>
            <a:endParaRPr lang="tr-TR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90800" y="3352800"/>
            <a:ext cx="106680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1800" y="4267200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191000" y="3352800"/>
            <a:ext cx="1143000" cy="68580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5424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483</TotalTime>
  <Words>775</Words>
  <Application>Microsoft Office PowerPoint</Application>
  <PresentationFormat>Ekran Gösterisi (4:3)</PresentationFormat>
  <Paragraphs>174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Waveform</vt:lpstr>
      <vt:lpstr>VİZYON TERAPİ  (GÖRSEL DESTEK TEDAVİSİ)</vt:lpstr>
      <vt:lpstr>Vizyon</vt:lpstr>
      <vt:lpstr>Vizyon</vt:lpstr>
      <vt:lpstr>‘İyi bir vizyon’</vt:lpstr>
      <vt:lpstr>Görsel işlevler</vt:lpstr>
      <vt:lpstr>Görsel algı becerileri </vt:lpstr>
      <vt:lpstr>Görsel destek</vt:lpstr>
      <vt:lpstr>Görsel destek</vt:lpstr>
      <vt:lpstr>Görsel Rehabilitasyon ve Terapi Programları</vt:lpstr>
      <vt:lpstr>Görsel destek</vt:lpstr>
      <vt:lpstr>Görsel habilitasyon</vt:lpstr>
      <vt:lpstr>Görsel Rehabilitasyon</vt:lpstr>
      <vt:lpstr>Slayt 13</vt:lpstr>
      <vt:lpstr>vizyon terapi</vt:lpstr>
      <vt:lpstr>Slayt 15</vt:lpstr>
      <vt:lpstr>Slayt 16</vt:lpstr>
      <vt:lpstr>Slayt 17</vt:lpstr>
      <vt:lpstr>vizyon terapi</vt:lpstr>
      <vt:lpstr> Vizyon terapi programında  kullanılan araçlar </vt:lpstr>
      <vt:lpstr> Vizyon terapi programında  kullanılan yöntemler </vt:lpstr>
      <vt:lpstr>vizyon terapi süresi </vt:lpstr>
      <vt:lpstr>Kimlere önerilir ?</vt:lpstr>
      <vt:lpstr> Görsel problemlere bağlı öğrenme bozuklukları </vt:lpstr>
      <vt:lpstr> Görsel problemlere bağlı öğrenme bozuklukları </vt:lpstr>
      <vt:lpstr> Şaşılık (strabismus) ve  göz tembelliği (ambliyopia)  </vt:lpstr>
      <vt:lpstr> Teknolojik yaşamın sonucunda oluşan göz problemleri;  </vt:lpstr>
      <vt:lpstr> Özel durumlarda yapılan görsel rehabilitasyon; </vt:lpstr>
      <vt:lpstr> Sporculara yönelik programlar </vt:lpstr>
      <vt:lpstr>OTİZM</vt:lpstr>
      <vt:lpstr>Slayt 30</vt:lpstr>
      <vt:lpstr>Brock String</vt:lpstr>
      <vt:lpstr>Slayt 32</vt:lpstr>
      <vt:lpstr>Saccadic Fixator</vt:lpstr>
      <vt:lpstr>Slayt 34</vt:lpstr>
      <vt:lpstr>Rotating pegboard (dönen tahta)</vt:lpstr>
      <vt:lpstr>Slayt 36</vt:lpstr>
      <vt:lpstr>Slayt 37</vt:lpstr>
      <vt:lpstr>Bilgisayar programları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VİZYON TERAPİ  (GÖRSEL DESTEK TEDAVİSİ)</dc:title>
  <dc:creator>Şefay Aysun İDİL</dc:creator>
  <cp:lastModifiedBy>User</cp:lastModifiedBy>
  <cp:revision>47</cp:revision>
  <dcterms:created xsi:type="dcterms:W3CDTF">2006-08-16T00:00:00Z</dcterms:created>
  <dcterms:modified xsi:type="dcterms:W3CDTF">2018-05-17T14:39:28Z</dcterms:modified>
</cp:coreProperties>
</file>