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92" r:id="rId4"/>
    <p:sldId id="293" r:id="rId5"/>
    <p:sldId id="285" r:id="rId6"/>
    <p:sldId id="286" r:id="rId7"/>
    <p:sldId id="287" r:id="rId8"/>
    <p:sldId id="288" r:id="rId9"/>
    <p:sldId id="289" r:id="rId10"/>
    <p:sldId id="290" r:id="rId11"/>
    <p:sldId id="291" r:id="rId12"/>
    <p:sldId id="294"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043608" y="1670943"/>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a:t>
            </a:r>
            <a:r>
              <a:rPr lang="tr-TR" sz="4400" dirty="0" smtClean="0">
                <a:solidFill>
                  <a:srgbClr val="00B050"/>
                </a:solidFill>
                <a:latin typeface="Arial Black" pitchFamily="34" charset="0"/>
              </a:rPr>
              <a:t>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3</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251520" y="1484784"/>
            <a:ext cx="8712968"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 </a:t>
            </a:r>
            <a:r>
              <a:rPr lang="tr-TR" sz="2400" dirty="0" err="1" smtClean="0">
                <a:latin typeface="Cambria" pitchFamily="18" charset="0"/>
              </a:rPr>
              <a:t>Gramsci</a:t>
            </a:r>
            <a:r>
              <a:rPr lang="tr-TR" sz="2400" dirty="0" smtClean="0">
                <a:latin typeface="Cambria" pitchFamily="18" charset="0"/>
              </a:rPr>
              <a:t> (1891-1937)</a:t>
            </a:r>
          </a:p>
          <a:p>
            <a:pPr>
              <a:lnSpc>
                <a:spcPct val="150000"/>
              </a:lnSpc>
            </a:pPr>
            <a:r>
              <a:rPr lang="tr-TR" sz="2400" dirty="0" smtClean="0">
                <a:latin typeface="Cambria" pitchFamily="18" charset="0"/>
              </a:rPr>
              <a:t>Hegemonya kavramı, tarihsel materyalizm bağlamında kullanılması gereken bir kavramdır ve egemen sınıfın çıkarlarının ideal biçimde evrensel çıkarlar olarak temsil edilmesini anlatır. Fikirlerin birikerek evrenselleşen doğası, her yönetici sınıfın hegemonyasını güçlendirir. </a:t>
            </a:r>
            <a:r>
              <a:rPr lang="tr-TR" sz="2400" dirty="0" err="1" smtClean="0">
                <a:latin typeface="Cambria" pitchFamily="18" charset="0"/>
              </a:rPr>
              <a:t>Gramsci</a:t>
            </a:r>
            <a:r>
              <a:rPr lang="tr-TR" sz="2400" dirty="0" smtClean="0">
                <a:latin typeface="Cambria" pitchFamily="18" charset="0"/>
              </a:rPr>
              <a:t>, burjuva hegemonyasının başlıca aracı olarak sivil toplumu görür.  </a:t>
            </a:r>
            <a:endParaRPr lang="tr-TR" sz="2400" dirty="0">
              <a:latin typeface="Cambri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251520" y="1484784"/>
            <a:ext cx="8712968"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 </a:t>
            </a:r>
            <a:r>
              <a:rPr lang="tr-TR" sz="2400" dirty="0" err="1" smtClean="0">
                <a:latin typeface="Cambria" pitchFamily="18" charset="0"/>
              </a:rPr>
              <a:t>Gramsci</a:t>
            </a:r>
            <a:r>
              <a:rPr lang="tr-TR" sz="2400" dirty="0" smtClean="0">
                <a:latin typeface="Cambria" pitchFamily="18" charset="0"/>
              </a:rPr>
              <a:t> (1891-1937)</a:t>
            </a:r>
          </a:p>
          <a:p>
            <a:pPr>
              <a:lnSpc>
                <a:spcPct val="150000"/>
              </a:lnSpc>
            </a:pPr>
            <a:r>
              <a:rPr lang="tr-TR" sz="2400" dirty="0" smtClean="0">
                <a:latin typeface="Cambria" pitchFamily="18" charset="0"/>
              </a:rPr>
              <a:t>Sivil toplum, ekonomik yapı ile yasama gücüne ve güç kullanma yetkisine sahip devlet arasında bulunmaktadır. Sivil toplum, devlet dışında kalan toplumun sosyal yapı ve örgütlenmelerinden kültürel ilişkiler ve insanların ideolojik, dini, psikolojik davranışlarının cereyan ettiği üstyapı kurumlarından oluşur. Bu alanın karşısında ise siyasal toplum yer alır.  </a:t>
            </a:r>
            <a:endParaRPr lang="tr-TR" sz="2400" dirty="0">
              <a:latin typeface="Cambria"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95536" y="1700808"/>
            <a:ext cx="8496944" cy="4616648"/>
          </a:xfrm>
          <a:prstGeom prst="rect">
            <a:avLst/>
          </a:prstGeom>
          <a:noFill/>
          <a:ln w="9525">
            <a:noFill/>
            <a:miter lim="800000"/>
            <a:headEnd/>
            <a:tailEnd/>
          </a:ln>
        </p:spPr>
        <p:txBody>
          <a:bodyPr wrap="square">
            <a:spAutoFit/>
          </a:body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t>
            </a:r>
            <a:r>
              <a:rPr lang="tr-TR" sz="2400" dirty="0" err="1" smtClean="0">
                <a:latin typeface="Cambria" pitchFamily="18" charset="0"/>
              </a:rPr>
              <a:t>Marx</a:t>
            </a:r>
            <a:r>
              <a:rPr lang="tr-TR" sz="2400" dirty="0" smtClean="0">
                <a:latin typeface="Cambria" pitchFamily="18" charset="0"/>
              </a:rPr>
              <a:t> (1818-1883)</a:t>
            </a:r>
          </a:p>
          <a:p>
            <a:pPr>
              <a:lnSpc>
                <a:spcPct val="150000"/>
              </a:lnSpc>
            </a:pPr>
            <a:r>
              <a:rPr lang="tr-TR" sz="2400" dirty="0" err="1" smtClean="0">
                <a:latin typeface="Cambria" pitchFamily="18" charset="0"/>
              </a:rPr>
              <a:t>Hegel’in</a:t>
            </a:r>
            <a:r>
              <a:rPr lang="tr-TR" sz="2400" dirty="0" smtClean="0">
                <a:latin typeface="Cambria" pitchFamily="18" charset="0"/>
              </a:rPr>
              <a:t> düşüncesinde sivil toplum ve devlet arasındaki  diyalektik ilişki, </a:t>
            </a:r>
            <a:r>
              <a:rPr lang="tr-TR" sz="2400" dirty="0" err="1" smtClean="0">
                <a:latin typeface="Cambria" pitchFamily="18" charset="0"/>
              </a:rPr>
              <a:t>Marx’ta</a:t>
            </a:r>
            <a:r>
              <a:rPr lang="tr-TR" sz="2400" dirty="0" smtClean="0">
                <a:latin typeface="Cambria" pitchFamily="18" charset="0"/>
              </a:rPr>
              <a:t> alt yapı ile üst yapı arasındadır. İkisi arasındaki fark, sivil toplum-devlet arasındaki belirleyen-belirlenen ilişkinin işleyiş yönü konusundadır. </a:t>
            </a:r>
            <a:r>
              <a:rPr lang="tr-TR" sz="2400" dirty="0" err="1" smtClean="0">
                <a:latin typeface="Cambria" pitchFamily="18" charset="0"/>
              </a:rPr>
              <a:t>Marx’ta</a:t>
            </a:r>
            <a:r>
              <a:rPr lang="tr-TR" sz="2400" dirty="0" smtClean="0">
                <a:latin typeface="Cambria" pitchFamily="18" charset="0"/>
              </a:rPr>
              <a:t> alt yapı üst yapıyı belirler. Alt yapı maddi üretim ilişkilerinin oluştuğu alandır.</a:t>
            </a:r>
            <a:endParaRPr lang="tr-TR" sz="2400" dirty="0">
              <a:latin typeface="Cambri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grpSp>
        <p:nvGrpSpPr>
          <p:cNvPr id="4" name="3 Grup"/>
          <p:cNvGrpSpPr/>
          <p:nvPr/>
        </p:nvGrpSpPr>
        <p:grpSpPr>
          <a:xfrm>
            <a:off x="467544" y="1988840"/>
            <a:ext cx="8208912" cy="4248472"/>
            <a:chOff x="467544" y="1988840"/>
            <a:chExt cx="8208912" cy="4248472"/>
          </a:xfrm>
        </p:grpSpPr>
        <p:grpSp>
          <p:nvGrpSpPr>
            <p:cNvPr id="7" name="8 Grup"/>
            <p:cNvGrpSpPr/>
            <p:nvPr/>
          </p:nvGrpSpPr>
          <p:grpSpPr>
            <a:xfrm>
              <a:off x="467544" y="1988840"/>
              <a:ext cx="8208912" cy="4248472"/>
              <a:chOff x="467544" y="1988840"/>
              <a:chExt cx="8208912" cy="4248472"/>
            </a:xfrm>
          </p:grpSpPr>
          <p:sp>
            <p:nvSpPr>
              <p:cNvPr id="9" name="8 Oval"/>
              <p:cNvSpPr/>
              <p:nvPr/>
            </p:nvSpPr>
            <p:spPr>
              <a:xfrm>
                <a:off x="467544" y="1988840"/>
                <a:ext cx="8208912" cy="4248472"/>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10" name="9 Oval"/>
              <p:cNvSpPr/>
              <p:nvPr/>
            </p:nvSpPr>
            <p:spPr>
              <a:xfrm>
                <a:off x="1187624" y="3501008"/>
                <a:ext cx="2016224" cy="1944216"/>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Üretici Güçler</a:t>
                </a:r>
                <a:endParaRPr lang="tr-TR" b="1" dirty="0">
                  <a:solidFill>
                    <a:schemeClr val="tx1"/>
                  </a:solidFill>
                </a:endParaRPr>
              </a:p>
            </p:txBody>
          </p:sp>
          <p:sp>
            <p:nvSpPr>
              <p:cNvPr id="11" name="10 Sağ Ok"/>
              <p:cNvSpPr/>
              <p:nvPr/>
            </p:nvSpPr>
            <p:spPr>
              <a:xfrm>
                <a:off x="3275856" y="4077072"/>
                <a:ext cx="2232248" cy="720080"/>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11 Dikdörtgen"/>
              <p:cNvSpPr/>
              <p:nvPr/>
            </p:nvSpPr>
            <p:spPr>
              <a:xfrm>
                <a:off x="5580112" y="3501008"/>
                <a:ext cx="2088232" cy="1872208"/>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b="1" dirty="0" smtClean="0">
                    <a:solidFill>
                      <a:schemeClr val="tx1"/>
                    </a:solidFill>
                  </a:rPr>
                  <a:t>Üretim İlişkileri</a:t>
                </a:r>
                <a:endParaRPr lang="tr-TR" b="1" dirty="0">
                  <a:solidFill>
                    <a:schemeClr val="tx1"/>
                  </a:solidFill>
                </a:endParaRPr>
              </a:p>
            </p:txBody>
          </p:sp>
        </p:grpSp>
        <p:sp>
          <p:nvSpPr>
            <p:cNvPr id="8" name="7 Metin kutusu"/>
            <p:cNvSpPr txBox="1"/>
            <p:nvPr/>
          </p:nvSpPr>
          <p:spPr>
            <a:xfrm>
              <a:off x="3785577" y="2535287"/>
              <a:ext cx="1434495" cy="461665"/>
            </a:xfrm>
            <a:prstGeom prst="rect">
              <a:avLst/>
            </a:prstGeom>
            <a:noFill/>
          </p:spPr>
          <p:txBody>
            <a:bodyPr wrap="none" rtlCol="0">
              <a:spAutoFit/>
            </a:bodyPr>
            <a:lstStyle/>
            <a:p>
              <a:r>
                <a:rPr lang="tr-TR" sz="2400" b="1" dirty="0" smtClean="0"/>
                <a:t>ALTYAPI</a:t>
              </a:r>
              <a:endParaRPr lang="tr-TR" sz="2400" b="1" dirty="0"/>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2 Grup"/>
          <p:cNvGrpSpPr/>
          <p:nvPr/>
        </p:nvGrpSpPr>
        <p:grpSpPr>
          <a:xfrm>
            <a:off x="323528" y="1916832"/>
            <a:ext cx="8568952" cy="4464496"/>
            <a:chOff x="323528" y="1916832"/>
            <a:chExt cx="8568952" cy="4464496"/>
          </a:xfrm>
        </p:grpSpPr>
        <p:sp>
          <p:nvSpPr>
            <p:cNvPr id="4" name="3 Oval"/>
            <p:cNvSpPr/>
            <p:nvPr/>
          </p:nvSpPr>
          <p:spPr>
            <a:xfrm>
              <a:off x="323528" y="1916832"/>
              <a:ext cx="8568952" cy="4464496"/>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dirty="0"/>
            </a:p>
          </p:txBody>
        </p:sp>
        <p:sp>
          <p:nvSpPr>
            <p:cNvPr id="5" name="4 Oval"/>
            <p:cNvSpPr/>
            <p:nvPr/>
          </p:nvSpPr>
          <p:spPr>
            <a:xfrm>
              <a:off x="611560" y="3356992"/>
              <a:ext cx="1296144" cy="1296144"/>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Dinsel İnançlar</a:t>
              </a:r>
              <a:endParaRPr lang="tr-TR" sz="1400" b="1" dirty="0">
                <a:solidFill>
                  <a:schemeClr val="tx1"/>
                </a:solidFill>
              </a:endParaRPr>
            </a:p>
          </p:txBody>
        </p:sp>
        <p:sp>
          <p:nvSpPr>
            <p:cNvPr id="6" name="5 Metin kutusu"/>
            <p:cNvSpPr txBox="1"/>
            <p:nvPr/>
          </p:nvSpPr>
          <p:spPr>
            <a:xfrm>
              <a:off x="3713569" y="2420888"/>
              <a:ext cx="1465209" cy="461665"/>
            </a:xfrm>
            <a:prstGeom prst="rect">
              <a:avLst/>
            </a:prstGeom>
            <a:noFill/>
          </p:spPr>
          <p:txBody>
            <a:bodyPr wrap="none" rtlCol="0">
              <a:spAutoFit/>
            </a:bodyPr>
            <a:lstStyle/>
            <a:p>
              <a:r>
                <a:rPr lang="tr-TR" sz="2400" b="1" dirty="0" smtClean="0"/>
                <a:t>ÜSTYAPI</a:t>
              </a:r>
              <a:endParaRPr lang="tr-TR" sz="2400" b="1" dirty="0"/>
            </a:p>
          </p:txBody>
        </p:sp>
        <p:sp>
          <p:nvSpPr>
            <p:cNvPr id="7" name="6 Oval"/>
            <p:cNvSpPr/>
            <p:nvPr/>
          </p:nvSpPr>
          <p:spPr>
            <a:xfrm>
              <a:off x="1763688" y="4509120"/>
              <a:ext cx="1584176" cy="144016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Siyasal İdeolojiler</a:t>
              </a:r>
              <a:endParaRPr lang="tr-TR" sz="1400" b="1" dirty="0">
                <a:solidFill>
                  <a:schemeClr val="tx1"/>
                </a:solidFill>
              </a:endParaRPr>
            </a:p>
          </p:txBody>
        </p:sp>
        <p:sp>
          <p:nvSpPr>
            <p:cNvPr id="8" name="7 Oval"/>
            <p:cNvSpPr/>
            <p:nvPr/>
          </p:nvSpPr>
          <p:spPr>
            <a:xfrm>
              <a:off x="3131840" y="3284984"/>
              <a:ext cx="1296144" cy="1296144"/>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Değer Yargıları</a:t>
              </a:r>
              <a:endParaRPr lang="tr-TR" sz="1400" b="1" dirty="0">
                <a:solidFill>
                  <a:schemeClr val="tx1"/>
                </a:solidFill>
              </a:endParaRPr>
            </a:p>
          </p:txBody>
        </p:sp>
        <p:sp>
          <p:nvSpPr>
            <p:cNvPr id="9" name="8 Oval"/>
            <p:cNvSpPr/>
            <p:nvPr/>
          </p:nvSpPr>
          <p:spPr>
            <a:xfrm>
              <a:off x="4283968" y="4797152"/>
              <a:ext cx="1440160" cy="1368152"/>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Siyasal Kurumlar</a:t>
              </a:r>
              <a:endParaRPr lang="tr-TR" sz="1400" b="1" dirty="0">
                <a:solidFill>
                  <a:schemeClr val="tx1"/>
                </a:solidFill>
              </a:endParaRPr>
            </a:p>
          </p:txBody>
        </p:sp>
        <p:sp>
          <p:nvSpPr>
            <p:cNvPr id="10" name="9 Oval"/>
            <p:cNvSpPr/>
            <p:nvPr/>
          </p:nvSpPr>
          <p:spPr>
            <a:xfrm>
              <a:off x="5220072" y="3140968"/>
              <a:ext cx="1512168" cy="1368152"/>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Toplumsal Kurumlar</a:t>
              </a:r>
              <a:endParaRPr lang="tr-TR" sz="1400" b="1" dirty="0">
                <a:solidFill>
                  <a:schemeClr val="tx1"/>
                </a:solidFill>
              </a:endParaRPr>
            </a:p>
          </p:txBody>
        </p:sp>
        <p:sp>
          <p:nvSpPr>
            <p:cNvPr id="11" name="10 Oval"/>
            <p:cNvSpPr/>
            <p:nvPr/>
          </p:nvSpPr>
          <p:spPr>
            <a:xfrm>
              <a:off x="6732240" y="4221088"/>
              <a:ext cx="1440160" cy="1368152"/>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400" b="1" dirty="0" smtClean="0">
                  <a:solidFill>
                    <a:schemeClr val="tx1"/>
                  </a:solidFill>
                </a:rPr>
                <a:t>Hukuksal Kurumlar</a:t>
              </a:r>
              <a:endParaRPr lang="tr-TR" sz="1400" b="1" dirty="0">
                <a:solidFill>
                  <a:schemeClr val="tx1"/>
                </a:solidFill>
              </a:endParaRPr>
            </a:p>
          </p:txBody>
        </p:sp>
      </p:grpSp>
      <p:sp>
        <p:nvSpPr>
          <p:cNvPr id="12"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t>
            </a:r>
            <a:r>
              <a:rPr lang="tr-TR" sz="2400" dirty="0" err="1" smtClean="0">
                <a:latin typeface="Cambria" pitchFamily="18" charset="0"/>
              </a:rPr>
              <a:t>Marx</a:t>
            </a:r>
            <a:r>
              <a:rPr lang="tr-TR" sz="2400" dirty="0" smtClean="0">
                <a:latin typeface="Cambria" pitchFamily="18" charset="0"/>
              </a:rPr>
              <a:t> (1818-1883)</a:t>
            </a:r>
          </a:p>
          <a:p>
            <a:pPr>
              <a:lnSpc>
                <a:spcPct val="150000"/>
              </a:lnSpc>
            </a:pPr>
            <a:r>
              <a:rPr lang="tr-TR" sz="2400" dirty="0" smtClean="0">
                <a:latin typeface="Cambria" pitchFamily="18" charset="0"/>
              </a:rPr>
              <a:t>Tarihin ilerlemesi sınıflar arası çatışmalar sayesinde mümkün olmuştur. Sınıflar arası mücadele, eskiyen üretim biçimlerinin teknolojik gelişmeler sayesinde yeni üretim biçimleri tarafından devre dışına itilmesi şeklinde cereyan eder. </a:t>
            </a:r>
          </a:p>
          <a:p>
            <a:pPr>
              <a:lnSpc>
                <a:spcPct val="150000"/>
              </a:lnSpc>
            </a:pPr>
            <a:r>
              <a:rPr lang="tr-TR" sz="2400" dirty="0" err="1" smtClean="0">
                <a:latin typeface="Cambria" pitchFamily="18" charset="0"/>
              </a:rPr>
              <a:t>Marx’ta</a:t>
            </a:r>
            <a:r>
              <a:rPr lang="tr-TR" sz="2400" dirty="0" smtClean="0">
                <a:latin typeface="Cambria" pitchFamily="18" charset="0"/>
              </a:rPr>
              <a:t> devlet, sömüren efendilerin, sömürülen köleleri kontrol altında tutmalarını sağlamak üzere baskı aracı olarak ortaya çıkmıştır.</a:t>
            </a:r>
            <a:endParaRPr lang="tr-TR" sz="2400" dirty="0">
              <a:latin typeface="Cambria"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t>
            </a:r>
            <a:r>
              <a:rPr lang="tr-TR" sz="2400" dirty="0" err="1" smtClean="0">
                <a:latin typeface="Cambria" pitchFamily="18" charset="0"/>
              </a:rPr>
              <a:t>Marx</a:t>
            </a:r>
            <a:r>
              <a:rPr lang="tr-TR" sz="2400" dirty="0" smtClean="0">
                <a:latin typeface="Cambria" pitchFamily="18" charset="0"/>
              </a:rPr>
              <a:t> (1818-1883)</a:t>
            </a:r>
          </a:p>
          <a:p>
            <a:pPr>
              <a:lnSpc>
                <a:spcPct val="150000"/>
              </a:lnSpc>
            </a:pPr>
            <a:r>
              <a:rPr lang="tr-TR" sz="2400" dirty="0" smtClean="0">
                <a:latin typeface="Cambria" pitchFamily="18" charset="0"/>
              </a:rPr>
              <a:t>Sivil toplumu şu anlamlarda kullanmıştır.</a:t>
            </a:r>
          </a:p>
          <a:p>
            <a:pPr>
              <a:lnSpc>
                <a:spcPct val="150000"/>
              </a:lnSpc>
            </a:pPr>
            <a:r>
              <a:rPr lang="tr-TR" sz="2400" dirty="0" smtClean="0">
                <a:latin typeface="Cambria" pitchFamily="18" charset="0"/>
              </a:rPr>
              <a:t>1. Üretim güçleri ve üretim ilişkileri bağlamında toplumsal altyapı olarak sivil toplum</a:t>
            </a:r>
          </a:p>
          <a:p>
            <a:pPr>
              <a:lnSpc>
                <a:spcPct val="150000"/>
              </a:lnSpc>
            </a:pPr>
            <a:r>
              <a:rPr lang="tr-TR" sz="2400" dirty="0" smtClean="0">
                <a:latin typeface="Cambria" pitchFamily="18" charset="0"/>
              </a:rPr>
              <a:t>2.Modern kapitalist üretim tarzı anlamında sivil toplum</a:t>
            </a:r>
          </a:p>
          <a:p>
            <a:pPr>
              <a:lnSpc>
                <a:spcPct val="150000"/>
              </a:lnSpc>
            </a:pPr>
            <a:r>
              <a:rPr lang="tr-TR" sz="2400" dirty="0" smtClean="0">
                <a:latin typeface="Cambria" pitchFamily="18" charset="0"/>
              </a:rPr>
              <a:t>3. Burjuvazi siyasal devletinin egemen olduğu ortamda (burjuva) sivil toplum </a:t>
            </a:r>
            <a:endParaRPr lang="tr-TR" sz="2400" dirty="0">
              <a:latin typeface="Cambri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t>
            </a:r>
            <a:r>
              <a:rPr lang="tr-TR" sz="2400" dirty="0" err="1" smtClean="0">
                <a:latin typeface="Cambria" pitchFamily="18" charset="0"/>
              </a:rPr>
              <a:t>Marx</a:t>
            </a:r>
            <a:r>
              <a:rPr lang="tr-TR" sz="2400" dirty="0" smtClean="0">
                <a:latin typeface="Cambria" pitchFamily="18" charset="0"/>
              </a:rPr>
              <a:t> (1818-1883)</a:t>
            </a:r>
          </a:p>
          <a:p>
            <a:pPr>
              <a:lnSpc>
                <a:spcPct val="150000"/>
              </a:lnSpc>
            </a:pPr>
            <a:r>
              <a:rPr lang="tr-TR" sz="2400" dirty="0" smtClean="0">
                <a:latin typeface="Cambria" pitchFamily="18" charset="0"/>
              </a:rPr>
              <a:t>Siyasal devlet karşısında özerk bir sivil toplum, </a:t>
            </a:r>
            <a:r>
              <a:rPr lang="tr-TR" sz="2400" dirty="0" err="1" smtClean="0">
                <a:latin typeface="Cambria" pitchFamily="18" charset="0"/>
              </a:rPr>
              <a:t>Marx’ta</a:t>
            </a:r>
            <a:r>
              <a:rPr lang="tr-TR" sz="2400" dirty="0" smtClean="0">
                <a:latin typeface="Cambria" pitchFamily="18" charset="0"/>
              </a:rPr>
              <a:t> burjuva toplumu ile özdeş kullanılmıştır. Kapitalizm öncesi sivil toplum ile sonrası sivil toplum arasında ayrım yapılmıştır. Böylece sivil toplum özel mülkiyetle beraber gelişmiştir.  A. </a:t>
            </a:r>
            <a:r>
              <a:rPr lang="tr-TR" sz="2400" dirty="0" err="1" smtClean="0">
                <a:latin typeface="Cambria" pitchFamily="18" charset="0"/>
              </a:rPr>
              <a:t>Ferguson’da</a:t>
            </a:r>
            <a:r>
              <a:rPr lang="tr-TR" sz="2400" dirty="0" smtClean="0">
                <a:latin typeface="Cambria" pitchFamily="18" charset="0"/>
              </a:rPr>
              <a:t> olduğu gibi, sivil toplum tarihsel gelişmeler sonucunda ulaşılmış bir aşamadır.</a:t>
            </a:r>
            <a:endParaRPr lang="tr-TR" sz="2400" dirty="0">
              <a:latin typeface="Cambria"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395536" y="1628800"/>
            <a:ext cx="8496944" cy="3970318"/>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K.</a:t>
            </a:r>
            <a:r>
              <a:rPr lang="tr-TR" sz="2400" dirty="0" err="1" smtClean="0">
                <a:latin typeface="Cambria" pitchFamily="18" charset="0"/>
              </a:rPr>
              <a:t>Marx</a:t>
            </a:r>
            <a:r>
              <a:rPr lang="tr-TR" sz="2400" dirty="0" smtClean="0">
                <a:latin typeface="Cambria" pitchFamily="18" charset="0"/>
              </a:rPr>
              <a:t> (1818-1883)</a:t>
            </a:r>
          </a:p>
          <a:p>
            <a:pPr>
              <a:lnSpc>
                <a:spcPct val="150000"/>
              </a:lnSpc>
            </a:pPr>
            <a:r>
              <a:rPr lang="tr-TR" sz="2400" dirty="0" smtClean="0">
                <a:latin typeface="Cambria" pitchFamily="18" charset="0"/>
              </a:rPr>
              <a:t>Devletin amacı, sivil toplumu aşmak değildir. Aksine sivil toplumdaki mevcut ilişkilerin aynen devam etmesini sağlamaktır.  Bu nedenle devletle beraber , </a:t>
            </a:r>
            <a:r>
              <a:rPr lang="tr-TR" sz="2400" dirty="0" err="1" smtClean="0">
                <a:latin typeface="Cambria" pitchFamily="18" charset="0"/>
              </a:rPr>
              <a:t>Hegel’de</a:t>
            </a:r>
            <a:r>
              <a:rPr lang="tr-TR" sz="2400" dirty="0" smtClean="0">
                <a:latin typeface="Cambria" pitchFamily="18" charset="0"/>
              </a:rPr>
              <a:t> olduğu gibi sivil toplum kaybolmaz, aksine yeniden üretilerek sömürüye dayalı ilişkilerin devamını sağlar. </a:t>
            </a:r>
            <a:r>
              <a:rPr lang="tr-TR" sz="2400" dirty="0" err="1" smtClean="0">
                <a:latin typeface="Cambria" pitchFamily="18" charset="0"/>
              </a:rPr>
              <a:t>Hegel</a:t>
            </a:r>
            <a:r>
              <a:rPr lang="tr-TR" sz="2400" dirty="0" smtClean="0">
                <a:latin typeface="Cambria" pitchFamily="18" charset="0"/>
              </a:rPr>
              <a:t> metafizik bir devlet tasavvuru kurarken, </a:t>
            </a:r>
            <a:r>
              <a:rPr lang="tr-TR" sz="2400" dirty="0" err="1" smtClean="0">
                <a:latin typeface="Cambria" pitchFamily="18" charset="0"/>
              </a:rPr>
              <a:t>Marx</a:t>
            </a:r>
            <a:r>
              <a:rPr lang="tr-TR" sz="2400" dirty="0" smtClean="0">
                <a:latin typeface="Cambria" pitchFamily="18" charset="0"/>
              </a:rPr>
              <a:t> devletsiz toplumu tasarlamıştır. </a:t>
            </a:r>
            <a:endParaRPr lang="tr-TR" sz="2400" dirty="0">
              <a:latin typeface="Cambri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6" name="Text Box 3"/>
          <p:cNvSpPr txBox="1">
            <a:spLocks noChangeArrowheads="1"/>
          </p:cNvSpPr>
          <p:nvPr/>
        </p:nvSpPr>
        <p:spPr bwMode="auto">
          <a:xfrm>
            <a:off x="179512" y="1412776"/>
            <a:ext cx="8820472" cy="4524315"/>
          </a:xfrm>
          <a:prstGeom prst="rect">
            <a:avLst/>
          </a:prstGeom>
          <a:noFill/>
          <a:ln w="9525">
            <a:noFill/>
            <a:miter lim="800000"/>
            <a:headEnd/>
            <a:tailEnd/>
          </a:ln>
        </p:spPr>
        <p:txBody>
          <a:bodyPr wrap="square">
            <a:spAutoFit/>
          </a:bodyPr>
          <a:lstStyle/>
          <a:p>
            <a:pPr>
              <a:lnSpc>
                <a:spcPct val="150000"/>
              </a:lnSpc>
            </a:pPr>
            <a:r>
              <a:rPr lang="tr-TR" sz="2400" dirty="0" smtClean="0">
                <a:latin typeface="Cambria" pitchFamily="18" charset="0"/>
              </a:rPr>
              <a:t>A. </a:t>
            </a:r>
            <a:r>
              <a:rPr lang="tr-TR" sz="2400" dirty="0" err="1" smtClean="0">
                <a:latin typeface="Cambria" pitchFamily="18" charset="0"/>
              </a:rPr>
              <a:t>Gramsci</a:t>
            </a:r>
            <a:r>
              <a:rPr lang="tr-TR" sz="2400" dirty="0" smtClean="0">
                <a:latin typeface="Cambria" pitchFamily="18" charset="0"/>
              </a:rPr>
              <a:t> (1891-1937)</a:t>
            </a:r>
          </a:p>
          <a:p>
            <a:pPr>
              <a:lnSpc>
                <a:spcPct val="150000"/>
              </a:lnSpc>
            </a:pPr>
            <a:r>
              <a:rPr lang="tr-TR" sz="2400" dirty="0" smtClean="0">
                <a:latin typeface="Cambria" pitchFamily="18" charset="0"/>
              </a:rPr>
              <a:t>Sivil toplumun </a:t>
            </a:r>
            <a:r>
              <a:rPr lang="tr-TR" sz="2400" dirty="0" err="1" smtClean="0">
                <a:latin typeface="Cambria" pitchFamily="18" charset="0"/>
              </a:rPr>
              <a:t>Marx’ın</a:t>
            </a:r>
            <a:r>
              <a:rPr lang="tr-TR" sz="2400" dirty="0" smtClean="0">
                <a:latin typeface="Cambria" pitchFamily="18" charset="0"/>
              </a:rPr>
              <a:t> aksine, altyapı ile üstyapının kesiştiği bir toplumsal alan olarak tanımlandığı görülür.  Sosyalizme geçiş, sivil toplumun aydınlar aracılığı ile dönüştürülerek, devlete gereksinim kalmayacak şekilde, özgürleşmenin yaygın hale getirilmesiyle gerçekleşecektir.  Aydınlar toplumu ideolojik değişime uğratmakla görevlidir.  Bu da sivil toplum üzerinde egemenlik kurarak, hukuk ve eğitim politikasıyla gerçekleşecektir.</a:t>
            </a:r>
            <a:endParaRPr lang="tr-TR" sz="2400" dirty="0">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867</TotalTime>
  <Words>648</Words>
  <Application>Microsoft Office PowerPoint</Application>
  <PresentationFormat>Ekran Gösterisi (4:3)</PresentationFormat>
  <Paragraphs>58</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Akış</vt:lpstr>
      <vt:lpstr>Sivil Toplum Örgütleri 3</vt:lpstr>
      <vt:lpstr>Slayt 2</vt:lpstr>
      <vt:lpstr>Slayt 3</vt:lpstr>
      <vt:lpstr>Slayt 4</vt:lpstr>
      <vt:lpstr>Slayt 5</vt:lpstr>
      <vt:lpstr>Slayt 6</vt:lpstr>
      <vt:lpstr>Slayt 7</vt:lpstr>
      <vt:lpstr>Slayt 8</vt:lpstr>
      <vt:lpstr>Slayt 9</vt:lpstr>
      <vt:lpstr>Slayt 10</vt:lpstr>
      <vt:lpstr>Slayt 11</vt:lpstr>
      <vt:lpstr>Slayt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114</cp:revision>
  <dcterms:created xsi:type="dcterms:W3CDTF">2015-05-04T08:30:58Z</dcterms:created>
  <dcterms:modified xsi:type="dcterms:W3CDTF">2020-04-28T09:40:10Z</dcterms:modified>
</cp:coreProperties>
</file>