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92" r:id="rId4"/>
    <p:sldId id="293" r:id="rId5"/>
    <p:sldId id="285" r:id="rId6"/>
    <p:sldId id="286" r:id="rId7"/>
    <p:sldId id="287" r:id="rId8"/>
    <p:sldId id="288" r:id="rId9"/>
    <p:sldId id="289" r:id="rId10"/>
    <p:sldId id="290" r:id="rId11"/>
    <p:sldId id="291" r:id="rId12"/>
    <p:sldId id="294"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AFDD"/>
    <a:srgbClr val="AA3AAD"/>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2555776" y="188640"/>
            <a:ext cx="6275040" cy="780696"/>
          </a:xfrm>
        </p:spPr>
        <p:txBody>
          <a:bodyPr>
            <a:normAutofit/>
          </a:bodyPr>
          <a:lstStyle>
            <a:lvl1pPr algn="ctr">
              <a:defRPr sz="3600" baseline="0"/>
            </a:lvl1pPr>
          </a:lstStyle>
          <a:p>
            <a:r>
              <a:rPr kumimoji="0" lang="tr-TR" dirty="0" smtClean="0"/>
              <a:t>Kamu Yönetimi ve Sosyal Hizmet</a:t>
            </a:r>
            <a:endParaRPr kumimoji="0" lang="en-US" dirty="0"/>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pic>
        <p:nvPicPr>
          <p:cNvPr id="33798" name="Picture 6" descr="Related image"/>
          <p:cNvPicPr>
            <a:picLocks noChangeAspect="1" noChangeArrowheads="1"/>
          </p:cNvPicPr>
          <p:nvPr userDrawn="1"/>
        </p:nvPicPr>
        <p:blipFill>
          <a:blip r:embed="rId2" cstate="print"/>
          <a:srcRect/>
          <a:stretch>
            <a:fillRect/>
          </a:stretch>
        </p:blipFill>
        <p:spPr bwMode="auto">
          <a:xfrm>
            <a:off x="251520" y="188640"/>
            <a:ext cx="1919490" cy="10801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490480"/>
            <a:ext cx="7772400" cy="1362456"/>
          </a:xfrm>
          <a:noFill/>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0" cap="none" baseline="0" dirty="0">
                <a:ln w="635">
                  <a:noFill/>
                </a:ln>
                <a:solidFill>
                  <a:srgbClr val="002060"/>
                </a:solidFill>
                <a:effectLst>
                  <a:outerShdw blurRad="38100" dist="25400" dir="5400000" algn="tl" rotWithShape="0">
                    <a:srgbClr val="000000">
                      <a:alpha val="43000"/>
                    </a:srgbClr>
                  </a:outerShdw>
                </a:effectLst>
                <a:latin typeface="+mj-lt"/>
                <a:ea typeface="+mj-ea"/>
                <a:cs typeface="+mj-cs"/>
              </a:defRPr>
            </a:lvl1pPr>
          </a:lstStyle>
          <a:p>
            <a:r>
              <a:rPr kumimoji="0" lang="tr-TR" dirty="0" smtClean="0"/>
              <a:t>Kamu Yönetimi ve Sosyal Hizmet</a:t>
            </a:r>
            <a:endParaRPr kumimoji="0" lang="en-US" dirty="0"/>
          </a:p>
        </p:txBody>
      </p:sp>
      <p:sp>
        <p:nvSpPr>
          <p:cNvPr id="3" name="2 Metin Yer Tutucusu"/>
          <p:cNvSpPr>
            <a:spLocks noGrp="1"/>
          </p:cNvSpPr>
          <p:nvPr>
            <p:ph type="body" idx="1" hasCustomPrompt="1"/>
          </p:nvPr>
        </p:nvSpPr>
        <p:spPr>
          <a:xfrm>
            <a:off x="530352" y="3719488"/>
            <a:ext cx="7772400" cy="1509712"/>
          </a:xfrm>
        </p:spPr>
        <p:txBody>
          <a:bodyPr lIns="45720" rIns="45720" anchor="t"/>
          <a:lstStyle>
            <a:lvl1pPr marL="0" indent="0" algn="ctr">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dirty="0" smtClean="0"/>
              <a:t>Dr. Özkan LEBLEBİCİ</a:t>
            </a:r>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
        <p:nvSpPr>
          <p:cNvPr id="5" name="4 Başlık"/>
          <p:cNvSpPr>
            <a:spLocks noGrp="1"/>
          </p:cNvSpPr>
          <p:nvPr>
            <p:ph type="title" hasCustomPrompt="1"/>
          </p:nvPr>
        </p:nvSpPr>
        <p:spPr>
          <a:xfrm>
            <a:off x="1979712" y="476672"/>
            <a:ext cx="6537920" cy="648072"/>
          </a:xfrm>
        </p:spPr>
        <p:txBody>
          <a:bodyPr>
            <a:normAutofit/>
          </a:bodyPr>
          <a:lstStyle>
            <a:lvl1pPr algn="ctr">
              <a:defRPr sz="3200" b="1">
                <a:solidFill>
                  <a:srgbClr val="002060"/>
                </a:solidFill>
              </a:defRPr>
            </a:lvl1pPr>
          </a:lstStyle>
          <a:p>
            <a:r>
              <a:rPr lang="tr-TR" dirty="0" smtClean="0"/>
              <a:t>Sivil Toplum Örgütleri</a:t>
            </a:r>
            <a:endParaRPr lang="tr-TR" dirty="0"/>
          </a:p>
        </p:txBody>
      </p:sp>
      <p:pic>
        <p:nvPicPr>
          <p:cNvPr id="6" name="Picture 2" descr="Image result for ankara üniversitesi logo"/>
          <p:cNvPicPr>
            <a:picLocks noChangeAspect="1" noChangeArrowheads="1"/>
          </p:cNvPicPr>
          <p:nvPr userDrawn="1"/>
        </p:nvPicPr>
        <p:blipFill>
          <a:blip r:embed="rId2" cstate="print"/>
          <a:srcRect/>
          <a:stretch>
            <a:fillRect/>
          </a:stretch>
        </p:blipFill>
        <p:spPr bwMode="auto">
          <a:xfrm>
            <a:off x="179512" y="188640"/>
            <a:ext cx="1440159" cy="107873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BE6839-661B-41A6-84D6-1AD33D3876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EBCCC1-49AE-4BD0-A4E2-F066203A4D98}" type="datetimeFigureOut">
              <a:rPr lang="tr-TR" smtClean="0"/>
              <a:pPr/>
              <a:t>28.4.2020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BE6839-661B-41A6-84D6-1AD33D3876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1670943"/>
            <a:ext cx="7056784" cy="965969"/>
          </a:xfrm>
          <a:noFill/>
        </p:spPr>
        <p:txBody>
          <a:bodyPr>
            <a:noAutofit/>
          </a:bodyPr>
          <a:lstStyle/>
          <a:p>
            <a:pPr algn="ctr"/>
            <a:r>
              <a:rPr lang="tr-TR" sz="4400" b="1" dirty="0" smtClean="0">
                <a:solidFill>
                  <a:srgbClr val="00B050"/>
                </a:solidFill>
                <a:latin typeface="Arial Black" pitchFamily="34" charset="0"/>
              </a:rPr>
              <a:t>Sivil </a:t>
            </a:r>
            <a:r>
              <a:rPr lang="tr-TR" sz="4400" dirty="0" smtClean="0">
                <a:solidFill>
                  <a:srgbClr val="00B050"/>
                </a:solidFill>
                <a:latin typeface="Arial Black" pitchFamily="34" charset="0"/>
              </a:rPr>
              <a:t>Toplum </a:t>
            </a:r>
            <a:r>
              <a:rPr lang="tr-TR" sz="4400" dirty="0" smtClean="0">
                <a:solidFill>
                  <a:srgbClr val="00B050"/>
                </a:solidFill>
                <a:latin typeface="Arial Black" pitchFamily="34" charset="0"/>
              </a:rPr>
              <a:t>Örgütleri</a:t>
            </a:r>
            <a:br>
              <a:rPr lang="tr-TR" sz="4400" dirty="0" smtClean="0">
                <a:solidFill>
                  <a:srgbClr val="00B050"/>
                </a:solidFill>
                <a:latin typeface="Arial Black" pitchFamily="34" charset="0"/>
              </a:rPr>
            </a:br>
            <a:r>
              <a:rPr lang="tr-TR" sz="4400" dirty="0" smtClean="0">
                <a:solidFill>
                  <a:srgbClr val="00B050"/>
                </a:solidFill>
                <a:latin typeface="Arial Black" pitchFamily="34" charset="0"/>
              </a:rPr>
              <a:t>3</a:t>
            </a:r>
            <a:endParaRPr lang="tr-TR" sz="4400" b="1" dirty="0">
              <a:solidFill>
                <a:srgbClr val="00B050"/>
              </a:solidFill>
              <a:latin typeface="Arial Black" pitchFamily="34" charset="0"/>
            </a:endParaRPr>
          </a:p>
        </p:txBody>
      </p:sp>
      <p:sp>
        <p:nvSpPr>
          <p:cNvPr id="3" name="2 Alt Başlık"/>
          <p:cNvSpPr>
            <a:spLocks noGrp="1"/>
          </p:cNvSpPr>
          <p:nvPr>
            <p:ph type="subTitle" idx="1"/>
          </p:nvPr>
        </p:nvSpPr>
        <p:spPr>
          <a:xfrm>
            <a:off x="1483568" y="2852936"/>
            <a:ext cx="6400800" cy="1752600"/>
          </a:xfrm>
        </p:spPr>
        <p:txBody>
          <a:bodyPr>
            <a:normAutofit/>
          </a:bodyPr>
          <a:lstStyle/>
          <a:p>
            <a:endParaRPr lang="tr-TR" b="1" i="1" dirty="0" smtClean="0">
              <a:solidFill>
                <a:schemeClr val="bg1"/>
              </a:solidFill>
            </a:endParaRPr>
          </a:p>
          <a:p>
            <a:endParaRPr lang="tr-TR" b="1" i="1" dirty="0" smtClean="0">
              <a:solidFill>
                <a:schemeClr val="bg1"/>
              </a:solidFill>
            </a:endParaRPr>
          </a:p>
          <a:p>
            <a:pPr algn="ctr"/>
            <a:r>
              <a:rPr lang="tr-TR" b="1" dirty="0" smtClean="0">
                <a:solidFill>
                  <a:srgbClr val="002060"/>
                </a:solidFill>
              </a:rPr>
              <a:t>Dr. Özkan LEBLEBİCİ</a:t>
            </a:r>
            <a:endParaRPr lang="tr-TR"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251520" y="1484784"/>
            <a:ext cx="8712968"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A. </a:t>
            </a:r>
            <a:r>
              <a:rPr lang="tr-TR" sz="2400" dirty="0" err="1" smtClean="0">
                <a:latin typeface="Cambria" pitchFamily="18" charset="0"/>
              </a:rPr>
              <a:t>Gramsci</a:t>
            </a:r>
            <a:r>
              <a:rPr lang="tr-TR" sz="2400" dirty="0" smtClean="0">
                <a:latin typeface="Cambria" pitchFamily="18" charset="0"/>
              </a:rPr>
              <a:t> (1891-1937)</a:t>
            </a:r>
          </a:p>
          <a:p>
            <a:pPr>
              <a:lnSpc>
                <a:spcPct val="150000"/>
              </a:lnSpc>
            </a:pPr>
            <a:r>
              <a:rPr lang="tr-TR" sz="2400" dirty="0" smtClean="0">
                <a:latin typeface="Cambria" pitchFamily="18" charset="0"/>
              </a:rPr>
              <a:t>Hegemonya kavramı, tarihsel materyalizm bağlamında kullanılması gereken bir kavramdır ve egemen sınıfın çıkarlarının ideal biçimde evrensel çıkarlar olarak temsil edilmesini anlatır. Fikirlerin birikerek evrenselleşen doğası, her yönetici sınıfın hegemonyasını güçlendirir. </a:t>
            </a:r>
            <a:r>
              <a:rPr lang="tr-TR" sz="2400" dirty="0" err="1" smtClean="0">
                <a:latin typeface="Cambria" pitchFamily="18" charset="0"/>
              </a:rPr>
              <a:t>Gramsci</a:t>
            </a:r>
            <a:r>
              <a:rPr lang="tr-TR" sz="2400" dirty="0" smtClean="0">
                <a:latin typeface="Cambria" pitchFamily="18" charset="0"/>
              </a:rPr>
              <a:t>, burjuva hegemonyasının başlıca aracı olarak sivil toplumu görür.  </a:t>
            </a:r>
            <a:endParaRPr lang="tr-TR" sz="2400" dirty="0">
              <a:latin typeface="Cambri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251520" y="1484784"/>
            <a:ext cx="8712968"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A. </a:t>
            </a:r>
            <a:r>
              <a:rPr lang="tr-TR" sz="2400" dirty="0" err="1" smtClean="0">
                <a:latin typeface="Cambria" pitchFamily="18" charset="0"/>
              </a:rPr>
              <a:t>Gramsci</a:t>
            </a:r>
            <a:r>
              <a:rPr lang="tr-TR" sz="2400" dirty="0" smtClean="0">
                <a:latin typeface="Cambria" pitchFamily="18" charset="0"/>
              </a:rPr>
              <a:t> (1891-1937)</a:t>
            </a:r>
          </a:p>
          <a:p>
            <a:pPr>
              <a:lnSpc>
                <a:spcPct val="150000"/>
              </a:lnSpc>
            </a:pPr>
            <a:r>
              <a:rPr lang="tr-TR" sz="2400" dirty="0" smtClean="0">
                <a:latin typeface="Cambria" pitchFamily="18" charset="0"/>
              </a:rPr>
              <a:t>Sivil toplum, ekonomik yapı ile yasama gücüne ve güç kullanma yetkisine sahip devlet arasında bulunmaktadır. Sivil toplum, devlet dışında kalan toplumun sosyal yapı ve örgütlenmelerinden kültürel ilişkiler ve insanların ideolojik, dini, psikolojik davranışlarının cereyan ettiği üstyapı kurumlarından oluşur. Bu alanın karşısında ise siyasal toplum yer alır.  </a:t>
            </a:r>
            <a:endParaRPr lang="tr-TR" sz="2400" dirty="0">
              <a:latin typeface="Cambr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95536" y="1700808"/>
            <a:ext cx="8496944" cy="4616648"/>
          </a:xfrm>
          <a:prstGeom prst="rect">
            <a:avLst/>
          </a:prstGeom>
          <a:noFill/>
          <a:ln w="9525">
            <a:noFill/>
            <a:miter lim="800000"/>
            <a:headEnd/>
            <a:tailEnd/>
          </a:ln>
        </p:spPr>
        <p:txBody>
          <a:bodyPr wrap="square">
            <a:spAutoFit/>
          </a:bodyPr>
          <a:lstStyle/>
          <a:p>
            <a:pPr>
              <a:lnSpc>
                <a:spcPct val="150000"/>
              </a:lnSpc>
            </a:pPr>
            <a:r>
              <a:rPr lang="tr-TR" sz="1400" dirty="0" smtClean="0">
                <a:latin typeface="Cambria" pitchFamily="18" charset="0"/>
              </a:rPr>
              <a:t>KAYNAKLAR:</a:t>
            </a:r>
          </a:p>
          <a:p>
            <a:pPr>
              <a:lnSpc>
                <a:spcPct val="150000"/>
              </a:lnSpc>
            </a:pPr>
            <a:r>
              <a:rPr lang="tr-TR" sz="1400" dirty="0" smtClean="0">
                <a:latin typeface="Cambria" pitchFamily="18" charset="0"/>
              </a:rPr>
              <a:t>Gökmen, Özgür (Ed.), Türkiye'de Hak Temelli Sivil Toplum Örgütleri-Sorunlar ve Çözüm Arayışları, STGM, Ankara, 2011.</a:t>
            </a:r>
          </a:p>
          <a:p>
            <a:pPr>
              <a:lnSpc>
                <a:spcPct val="150000"/>
              </a:lnSpc>
            </a:pPr>
            <a:r>
              <a:rPr lang="tr-TR" sz="1400" dirty="0" smtClean="0">
                <a:latin typeface="Cambria" pitchFamily="18" charset="0"/>
              </a:rPr>
              <a:t>Tekeli, İlhan, Türkiye'de </a:t>
            </a:r>
            <a:r>
              <a:rPr lang="tr-TR" sz="1400" dirty="0" err="1" smtClean="0">
                <a:latin typeface="Cambria" pitchFamily="18" charset="0"/>
              </a:rPr>
              <a:t>STK'lar</a:t>
            </a:r>
            <a:r>
              <a:rPr lang="tr-TR" sz="1400" dirty="0" smtClean="0">
                <a:latin typeface="Cambria" pitchFamily="18" charset="0"/>
              </a:rPr>
              <a:t> ve Katılımcı Demokrasi Yazıları, Tarih Vakfı Yurt Yayınları, İstanbul, 2012.</a:t>
            </a:r>
          </a:p>
          <a:p>
            <a:pPr>
              <a:lnSpc>
                <a:spcPct val="150000"/>
              </a:lnSpc>
            </a:pPr>
            <a:r>
              <a:rPr lang="tr-TR" sz="1400" dirty="0" smtClean="0">
                <a:latin typeface="Cambria" pitchFamily="18" charset="0"/>
              </a:rPr>
              <a:t>Sunar, Lütfi (Ed.), Sivil Toplum Kuruluşları İçin Yönetim Rehberi, </a:t>
            </a:r>
            <a:r>
              <a:rPr lang="tr-TR" sz="1400" dirty="0" err="1" smtClean="0">
                <a:latin typeface="Cambria" pitchFamily="18" charset="0"/>
              </a:rPr>
              <a:t>Kaknüs</a:t>
            </a:r>
            <a:r>
              <a:rPr lang="tr-TR" sz="1400" dirty="0" smtClean="0">
                <a:latin typeface="Cambria" pitchFamily="18" charset="0"/>
              </a:rPr>
              <a:t>, İstanbul, 2005.</a:t>
            </a:r>
          </a:p>
          <a:p>
            <a:pPr>
              <a:lnSpc>
                <a:spcPct val="150000"/>
              </a:lnSpc>
            </a:pPr>
            <a:r>
              <a:rPr lang="tr-TR" sz="1400" dirty="0" err="1" smtClean="0">
                <a:latin typeface="Cambria" pitchFamily="18" charset="0"/>
              </a:rPr>
              <a:t>Çalha</a:t>
            </a:r>
            <a:r>
              <a:rPr lang="tr-TR" sz="1400" dirty="0" smtClean="0">
                <a:latin typeface="Cambria" pitchFamily="18" charset="0"/>
              </a:rPr>
              <a:t>, Ömer, Aşkın Devletten Sivil Topluma, </a:t>
            </a:r>
            <a:r>
              <a:rPr lang="tr-TR" sz="1400" dirty="0" err="1" smtClean="0">
                <a:latin typeface="Cambria" pitchFamily="18" charset="0"/>
              </a:rPr>
              <a:t>Gendaş</a:t>
            </a:r>
            <a:r>
              <a:rPr lang="tr-TR" sz="1400" dirty="0" smtClean="0">
                <a:latin typeface="Cambria" pitchFamily="18" charset="0"/>
              </a:rPr>
              <a:t>, İstanbul, 2000.</a:t>
            </a:r>
          </a:p>
          <a:p>
            <a:pPr>
              <a:lnSpc>
                <a:spcPct val="150000"/>
              </a:lnSpc>
            </a:pPr>
            <a:r>
              <a:rPr lang="tr-TR" sz="1400" dirty="0" smtClean="0">
                <a:latin typeface="Cambria" pitchFamily="18" charset="0"/>
              </a:rPr>
              <a:t>Gözler, Kemal, İdare Hukukuna Giriş, Ekin </a:t>
            </a:r>
            <a:r>
              <a:rPr lang="tr-TR" sz="1400" dirty="0" err="1" smtClean="0">
                <a:latin typeface="Cambria" pitchFamily="18" charset="0"/>
              </a:rPr>
              <a:t>Kitabevi</a:t>
            </a:r>
            <a:r>
              <a:rPr lang="tr-TR" sz="1400" dirty="0" smtClean="0">
                <a:latin typeface="Cambria" pitchFamily="18" charset="0"/>
              </a:rPr>
              <a:t>, (7. Basım), Bursa, 2007.</a:t>
            </a:r>
          </a:p>
          <a:p>
            <a:pPr>
              <a:lnSpc>
                <a:spcPct val="150000"/>
              </a:lnSpc>
            </a:pPr>
            <a:r>
              <a:rPr lang="tr-TR" sz="1400" dirty="0" smtClean="0">
                <a:latin typeface="Cambria" pitchFamily="18" charset="0"/>
              </a:rPr>
              <a:t>Saylan, Türkan, 100 Soruda Sivil Toplum, Cumhuriyet Kitapları, İstanbul, 2008.</a:t>
            </a:r>
          </a:p>
          <a:p>
            <a:pPr>
              <a:lnSpc>
                <a:spcPct val="150000"/>
              </a:lnSpc>
            </a:pPr>
            <a:r>
              <a:rPr lang="tr-TR" sz="1400" dirty="0" smtClean="0">
                <a:latin typeface="Cambria" pitchFamily="18" charset="0"/>
              </a:rPr>
              <a:t>Doğan, İlyas, Sivil Toplum Anlayışı ve Siyasal Sistemler, (4. Basım), Astana Yayınları, Ankara, 2015.</a:t>
            </a:r>
          </a:p>
          <a:p>
            <a:pPr>
              <a:lnSpc>
                <a:spcPct val="150000"/>
              </a:lnSpc>
            </a:pPr>
            <a:r>
              <a:rPr lang="tr-TR" sz="1400" dirty="0" smtClean="0">
                <a:latin typeface="Cambria" pitchFamily="18" charset="0"/>
              </a:rPr>
              <a:t>Akbal, İsmail, Sivil Toplum, Çizgi Yayınları, Konya, 2017.</a:t>
            </a:r>
          </a:p>
          <a:p>
            <a:pPr>
              <a:lnSpc>
                <a:spcPct val="150000"/>
              </a:lnSpc>
            </a:pPr>
            <a:r>
              <a:rPr lang="tr-TR" sz="1400" dirty="0" smtClean="0">
                <a:latin typeface="Cambria" pitchFamily="18" charset="0"/>
              </a:rPr>
              <a:t>Türkiye Cumhuriyeti Anayasası</a:t>
            </a:r>
          </a:p>
          <a:p>
            <a:pPr>
              <a:lnSpc>
                <a:spcPct val="150000"/>
              </a:lnSpc>
            </a:pPr>
            <a:r>
              <a:rPr lang="tr-TR" sz="1400" dirty="0" smtClean="0">
                <a:latin typeface="Cambria" pitchFamily="18" charset="0"/>
              </a:rPr>
              <a:t>Dernekler Kanunu</a:t>
            </a:r>
          </a:p>
          <a:p>
            <a:pPr>
              <a:lnSpc>
                <a:spcPct val="150000"/>
              </a:lnSpc>
            </a:pPr>
            <a:r>
              <a:rPr lang="tr-TR" sz="1400" dirty="0" smtClean="0">
                <a:latin typeface="Cambria" pitchFamily="18" charset="0"/>
              </a:rPr>
              <a:t>Vakıflar kanunu</a:t>
            </a:r>
          </a:p>
          <a:p>
            <a:pPr>
              <a:lnSpc>
                <a:spcPct val="150000"/>
              </a:lnSpc>
            </a:pPr>
            <a:r>
              <a:rPr lang="tr-TR" sz="1400" dirty="0" smtClean="0">
                <a:latin typeface="Cambria" pitchFamily="18" charset="0"/>
              </a:rPr>
              <a:t>İlgili internet kaynakları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628800"/>
            <a:ext cx="8496944"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K.</a:t>
            </a:r>
            <a:r>
              <a:rPr lang="tr-TR" sz="2400" dirty="0" err="1" smtClean="0">
                <a:latin typeface="Cambria" pitchFamily="18" charset="0"/>
              </a:rPr>
              <a:t>Marx</a:t>
            </a:r>
            <a:r>
              <a:rPr lang="tr-TR" sz="2400" dirty="0" smtClean="0">
                <a:latin typeface="Cambria" pitchFamily="18" charset="0"/>
              </a:rPr>
              <a:t> (1818-1883)</a:t>
            </a:r>
          </a:p>
          <a:p>
            <a:pPr>
              <a:lnSpc>
                <a:spcPct val="150000"/>
              </a:lnSpc>
            </a:pPr>
            <a:r>
              <a:rPr lang="tr-TR" sz="2400" dirty="0" err="1" smtClean="0">
                <a:latin typeface="Cambria" pitchFamily="18" charset="0"/>
              </a:rPr>
              <a:t>Hegel’in</a:t>
            </a:r>
            <a:r>
              <a:rPr lang="tr-TR" sz="2400" dirty="0" smtClean="0">
                <a:latin typeface="Cambria" pitchFamily="18" charset="0"/>
              </a:rPr>
              <a:t> düşüncesinde sivil toplum ve devlet arasındaki  diyalektik ilişki, </a:t>
            </a:r>
            <a:r>
              <a:rPr lang="tr-TR" sz="2400" dirty="0" err="1" smtClean="0">
                <a:latin typeface="Cambria" pitchFamily="18" charset="0"/>
              </a:rPr>
              <a:t>Marx’ta</a:t>
            </a:r>
            <a:r>
              <a:rPr lang="tr-TR" sz="2400" dirty="0" smtClean="0">
                <a:latin typeface="Cambria" pitchFamily="18" charset="0"/>
              </a:rPr>
              <a:t> alt yapı ile üst yapı arasındadır. İkisi arasındaki fark, sivil toplum-devlet arasındaki belirleyen-belirlenen ilişkinin işleyiş yönü konusundadır. </a:t>
            </a:r>
            <a:r>
              <a:rPr lang="tr-TR" sz="2400" dirty="0" err="1" smtClean="0">
                <a:latin typeface="Cambria" pitchFamily="18" charset="0"/>
              </a:rPr>
              <a:t>Marx’ta</a:t>
            </a:r>
            <a:r>
              <a:rPr lang="tr-TR" sz="2400" dirty="0" smtClean="0">
                <a:latin typeface="Cambria" pitchFamily="18" charset="0"/>
              </a:rPr>
              <a:t> alt yapı üst yapıyı belirler. Alt yapı maddi üretim ilişkilerinin oluştuğu alandır.</a:t>
            </a:r>
            <a:endParaRPr lang="tr-TR" sz="2400" dirty="0">
              <a:latin typeface="Cambr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grpSp>
        <p:nvGrpSpPr>
          <p:cNvPr id="4" name="3 Grup"/>
          <p:cNvGrpSpPr/>
          <p:nvPr/>
        </p:nvGrpSpPr>
        <p:grpSpPr>
          <a:xfrm>
            <a:off x="467544" y="1988840"/>
            <a:ext cx="8208912" cy="4248472"/>
            <a:chOff x="467544" y="1988840"/>
            <a:chExt cx="8208912" cy="4248472"/>
          </a:xfrm>
        </p:grpSpPr>
        <p:grpSp>
          <p:nvGrpSpPr>
            <p:cNvPr id="7" name="8 Grup"/>
            <p:cNvGrpSpPr/>
            <p:nvPr/>
          </p:nvGrpSpPr>
          <p:grpSpPr>
            <a:xfrm>
              <a:off x="467544" y="1988840"/>
              <a:ext cx="8208912" cy="4248472"/>
              <a:chOff x="467544" y="1988840"/>
              <a:chExt cx="8208912" cy="4248472"/>
            </a:xfrm>
          </p:grpSpPr>
          <p:sp>
            <p:nvSpPr>
              <p:cNvPr id="9" name="8 Oval"/>
              <p:cNvSpPr/>
              <p:nvPr/>
            </p:nvSpPr>
            <p:spPr>
              <a:xfrm>
                <a:off x="467544" y="1988840"/>
                <a:ext cx="8208912" cy="424847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0" name="9 Oval"/>
              <p:cNvSpPr/>
              <p:nvPr/>
            </p:nvSpPr>
            <p:spPr>
              <a:xfrm>
                <a:off x="1187624" y="3501008"/>
                <a:ext cx="2016224" cy="1944216"/>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Üretici Güçler</a:t>
                </a:r>
                <a:endParaRPr lang="tr-TR" b="1" dirty="0">
                  <a:solidFill>
                    <a:schemeClr val="tx1"/>
                  </a:solidFill>
                </a:endParaRPr>
              </a:p>
            </p:txBody>
          </p:sp>
          <p:sp>
            <p:nvSpPr>
              <p:cNvPr id="11" name="10 Sağ Ok"/>
              <p:cNvSpPr/>
              <p:nvPr/>
            </p:nvSpPr>
            <p:spPr>
              <a:xfrm>
                <a:off x="3275856" y="4077072"/>
                <a:ext cx="2232248" cy="72008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11 Dikdörtgen"/>
              <p:cNvSpPr/>
              <p:nvPr/>
            </p:nvSpPr>
            <p:spPr>
              <a:xfrm>
                <a:off x="5580112" y="3501008"/>
                <a:ext cx="2088232" cy="187220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Üretim İlişkileri</a:t>
                </a:r>
                <a:endParaRPr lang="tr-TR" b="1" dirty="0">
                  <a:solidFill>
                    <a:schemeClr val="tx1"/>
                  </a:solidFill>
                </a:endParaRPr>
              </a:p>
            </p:txBody>
          </p:sp>
        </p:grpSp>
        <p:sp>
          <p:nvSpPr>
            <p:cNvPr id="8" name="7 Metin kutusu"/>
            <p:cNvSpPr txBox="1"/>
            <p:nvPr/>
          </p:nvSpPr>
          <p:spPr>
            <a:xfrm>
              <a:off x="3785577" y="2535287"/>
              <a:ext cx="1434495" cy="461665"/>
            </a:xfrm>
            <a:prstGeom prst="rect">
              <a:avLst/>
            </a:prstGeom>
            <a:noFill/>
          </p:spPr>
          <p:txBody>
            <a:bodyPr wrap="none" rtlCol="0">
              <a:spAutoFit/>
            </a:bodyPr>
            <a:lstStyle/>
            <a:p>
              <a:r>
                <a:rPr lang="tr-TR" sz="2400" b="1" dirty="0" smtClean="0"/>
                <a:t>ALTYAPI</a:t>
              </a:r>
              <a:endParaRPr lang="tr-TR" sz="2400" b="1" dirty="0"/>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2 Grup"/>
          <p:cNvGrpSpPr/>
          <p:nvPr/>
        </p:nvGrpSpPr>
        <p:grpSpPr>
          <a:xfrm>
            <a:off x="323528" y="1916832"/>
            <a:ext cx="8568952" cy="4464496"/>
            <a:chOff x="323528" y="1916832"/>
            <a:chExt cx="8568952" cy="4464496"/>
          </a:xfrm>
        </p:grpSpPr>
        <p:sp>
          <p:nvSpPr>
            <p:cNvPr id="4" name="3 Oval"/>
            <p:cNvSpPr/>
            <p:nvPr/>
          </p:nvSpPr>
          <p:spPr>
            <a:xfrm>
              <a:off x="323528" y="1916832"/>
              <a:ext cx="8568952" cy="446449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5" name="4 Oval"/>
            <p:cNvSpPr/>
            <p:nvPr/>
          </p:nvSpPr>
          <p:spPr>
            <a:xfrm>
              <a:off x="611560" y="3356992"/>
              <a:ext cx="1296144" cy="1296144"/>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smtClean="0">
                  <a:solidFill>
                    <a:schemeClr val="tx1"/>
                  </a:solidFill>
                </a:rPr>
                <a:t>Dinsel İnançlar</a:t>
              </a:r>
              <a:endParaRPr lang="tr-TR" sz="1400" b="1" dirty="0">
                <a:solidFill>
                  <a:schemeClr val="tx1"/>
                </a:solidFill>
              </a:endParaRPr>
            </a:p>
          </p:txBody>
        </p:sp>
        <p:sp>
          <p:nvSpPr>
            <p:cNvPr id="6" name="5 Metin kutusu"/>
            <p:cNvSpPr txBox="1"/>
            <p:nvPr/>
          </p:nvSpPr>
          <p:spPr>
            <a:xfrm>
              <a:off x="3713569" y="2420888"/>
              <a:ext cx="1465209" cy="461665"/>
            </a:xfrm>
            <a:prstGeom prst="rect">
              <a:avLst/>
            </a:prstGeom>
            <a:noFill/>
          </p:spPr>
          <p:txBody>
            <a:bodyPr wrap="none" rtlCol="0">
              <a:spAutoFit/>
            </a:bodyPr>
            <a:lstStyle/>
            <a:p>
              <a:r>
                <a:rPr lang="tr-TR" sz="2400" b="1" dirty="0" smtClean="0"/>
                <a:t>ÜSTYAPI</a:t>
              </a:r>
              <a:endParaRPr lang="tr-TR" sz="2400" b="1" dirty="0"/>
            </a:p>
          </p:txBody>
        </p:sp>
        <p:sp>
          <p:nvSpPr>
            <p:cNvPr id="7" name="6 Oval"/>
            <p:cNvSpPr/>
            <p:nvPr/>
          </p:nvSpPr>
          <p:spPr>
            <a:xfrm>
              <a:off x="1763688" y="4509120"/>
              <a:ext cx="1584176" cy="144016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smtClean="0">
                  <a:solidFill>
                    <a:schemeClr val="tx1"/>
                  </a:solidFill>
                </a:rPr>
                <a:t>Siyasal İdeolojiler</a:t>
              </a:r>
              <a:endParaRPr lang="tr-TR" sz="1400" b="1" dirty="0">
                <a:solidFill>
                  <a:schemeClr val="tx1"/>
                </a:solidFill>
              </a:endParaRPr>
            </a:p>
          </p:txBody>
        </p:sp>
        <p:sp>
          <p:nvSpPr>
            <p:cNvPr id="8" name="7 Oval"/>
            <p:cNvSpPr/>
            <p:nvPr/>
          </p:nvSpPr>
          <p:spPr>
            <a:xfrm>
              <a:off x="3131840" y="3284984"/>
              <a:ext cx="1296144" cy="1296144"/>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smtClean="0">
                  <a:solidFill>
                    <a:schemeClr val="tx1"/>
                  </a:solidFill>
                </a:rPr>
                <a:t>Değer Yargıları</a:t>
              </a:r>
              <a:endParaRPr lang="tr-TR" sz="1400" b="1" dirty="0">
                <a:solidFill>
                  <a:schemeClr val="tx1"/>
                </a:solidFill>
              </a:endParaRPr>
            </a:p>
          </p:txBody>
        </p:sp>
        <p:sp>
          <p:nvSpPr>
            <p:cNvPr id="9" name="8 Oval"/>
            <p:cNvSpPr/>
            <p:nvPr/>
          </p:nvSpPr>
          <p:spPr>
            <a:xfrm>
              <a:off x="4283968" y="4797152"/>
              <a:ext cx="1440160" cy="1368152"/>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smtClean="0">
                  <a:solidFill>
                    <a:schemeClr val="tx1"/>
                  </a:solidFill>
                </a:rPr>
                <a:t>Siyasal Kurumlar</a:t>
              </a:r>
              <a:endParaRPr lang="tr-TR" sz="1400" b="1" dirty="0">
                <a:solidFill>
                  <a:schemeClr val="tx1"/>
                </a:solidFill>
              </a:endParaRPr>
            </a:p>
          </p:txBody>
        </p:sp>
        <p:sp>
          <p:nvSpPr>
            <p:cNvPr id="10" name="9 Oval"/>
            <p:cNvSpPr/>
            <p:nvPr/>
          </p:nvSpPr>
          <p:spPr>
            <a:xfrm>
              <a:off x="5220072" y="3140968"/>
              <a:ext cx="1512168" cy="1368152"/>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smtClean="0">
                  <a:solidFill>
                    <a:schemeClr val="tx1"/>
                  </a:solidFill>
                </a:rPr>
                <a:t>Toplumsal Kurumlar</a:t>
              </a:r>
              <a:endParaRPr lang="tr-TR" sz="1400" b="1" dirty="0">
                <a:solidFill>
                  <a:schemeClr val="tx1"/>
                </a:solidFill>
              </a:endParaRPr>
            </a:p>
          </p:txBody>
        </p:sp>
        <p:sp>
          <p:nvSpPr>
            <p:cNvPr id="11" name="10 Oval"/>
            <p:cNvSpPr/>
            <p:nvPr/>
          </p:nvSpPr>
          <p:spPr>
            <a:xfrm>
              <a:off x="6732240" y="4221088"/>
              <a:ext cx="1440160" cy="1368152"/>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smtClean="0">
                  <a:solidFill>
                    <a:schemeClr val="tx1"/>
                  </a:solidFill>
                </a:rPr>
                <a:t>Hukuksal Kurumlar</a:t>
              </a:r>
              <a:endParaRPr lang="tr-TR" sz="1400" b="1" dirty="0">
                <a:solidFill>
                  <a:schemeClr val="tx1"/>
                </a:solidFill>
              </a:endParaRPr>
            </a:p>
          </p:txBody>
        </p:sp>
      </p:grpSp>
      <p:sp>
        <p:nvSpPr>
          <p:cNvPr id="1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628800"/>
            <a:ext cx="8496944"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K.</a:t>
            </a:r>
            <a:r>
              <a:rPr lang="tr-TR" sz="2400" dirty="0" err="1" smtClean="0">
                <a:latin typeface="Cambria" pitchFamily="18" charset="0"/>
              </a:rPr>
              <a:t>Marx</a:t>
            </a:r>
            <a:r>
              <a:rPr lang="tr-TR" sz="2400" dirty="0" smtClean="0">
                <a:latin typeface="Cambria" pitchFamily="18" charset="0"/>
              </a:rPr>
              <a:t> (1818-1883)</a:t>
            </a:r>
          </a:p>
          <a:p>
            <a:pPr>
              <a:lnSpc>
                <a:spcPct val="150000"/>
              </a:lnSpc>
            </a:pPr>
            <a:r>
              <a:rPr lang="tr-TR" sz="2400" dirty="0" smtClean="0">
                <a:latin typeface="Cambria" pitchFamily="18" charset="0"/>
              </a:rPr>
              <a:t>Tarihin ilerlemesi sınıflar arası çatışmalar sayesinde mümkün olmuştur. Sınıflar arası mücadele, eskiyen üretim biçimlerinin teknolojik gelişmeler sayesinde yeni üretim biçimleri tarafından devre dışına itilmesi şeklinde cereyan eder. </a:t>
            </a:r>
          </a:p>
          <a:p>
            <a:pPr>
              <a:lnSpc>
                <a:spcPct val="150000"/>
              </a:lnSpc>
            </a:pPr>
            <a:r>
              <a:rPr lang="tr-TR" sz="2400" dirty="0" err="1" smtClean="0">
                <a:latin typeface="Cambria" pitchFamily="18" charset="0"/>
              </a:rPr>
              <a:t>Marx’ta</a:t>
            </a:r>
            <a:r>
              <a:rPr lang="tr-TR" sz="2400" dirty="0" smtClean="0">
                <a:latin typeface="Cambria" pitchFamily="18" charset="0"/>
              </a:rPr>
              <a:t> devlet, sömüren efendilerin, sömürülen köleleri kontrol altında tutmalarını sağlamak üzere baskı aracı olarak ortaya çıkmıştır.</a:t>
            </a:r>
            <a:endParaRPr lang="tr-TR" sz="2400" dirty="0">
              <a:latin typeface="Cambr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628800"/>
            <a:ext cx="8496944"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K.</a:t>
            </a:r>
            <a:r>
              <a:rPr lang="tr-TR" sz="2400" dirty="0" err="1" smtClean="0">
                <a:latin typeface="Cambria" pitchFamily="18" charset="0"/>
              </a:rPr>
              <a:t>Marx</a:t>
            </a:r>
            <a:r>
              <a:rPr lang="tr-TR" sz="2400" dirty="0" smtClean="0">
                <a:latin typeface="Cambria" pitchFamily="18" charset="0"/>
              </a:rPr>
              <a:t> (1818-1883)</a:t>
            </a:r>
          </a:p>
          <a:p>
            <a:pPr>
              <a:lnSpc>
                <a:spcPct val="150000"/>
              </a:lnSpc>
            </a:pPr>
            <a:r>
              <a:rPr lang="tr-TR" sz="2400" dirty="0" smtClean="0">
                <a:latin typeface="Cambria" pitchFamily="18" charset="0"/>
              </a:rPr>
              <a:t>Sivil toplumu şu anlamlarda kullanmıştır.</a:t>
            </a:r>
          </a:p>
          <a:p>
            <a:pPr>
              <a:lnSpc>
                <a:spcPct val="150000"/>
              </a:lnSpc>
            </a:pPr>
            <a:r>
              <a:rPr lang="tr-TR" sz="2400" dirty="0" smtClean="0">
                <a:latin typeface="Cambria" pitchFamily="18" charset="0"/>
              </a:rPr>
              <a:t>1. Üretim güçleri ve üretim ilişkileri bağlamında toplumsal altyapı olarak sivil toplum</a:t>
            </a:r>
          </a:p>
          <a:p>
            <a:pPr>
              <a:lnSpc>
                <a:spcPct val="150000"/>
              </a:lnSpc>
            </a:pPr>
            <a:r>
              <a:rPr lang="tr-TR" sz="2400" dirty="0" smtClean="0">
                <a:latin typeface="Cambria" pitchFamily="18" charset="0"/>
              </a:rPr>
              <a:t>2.Modern kapitalist üretim tarzı anlamında sivil toplum</a:t>
            </a:r>
          </a:p>
          <a:p>
            <a:pPr>
              <a:lnSpc>
                <a:spcPct val="150000"/>
              </a:lnSpc>
            </a:pPr>
            <a:r>
              <a:rPr lang="tr-TR" sz="2400" dirty="0" smtClean="0">
                <a:latin typeface="Cambria" pitchFamily="18" charset="0"/>
              </a:rPr>
              <a:t>3. Burjuvazi siyasal devletinin egemen olduğu ortamda (burjuva) sivil toplum </a:t>
            </a:r>
            <a:endParaRPr lang="tr-TR" sz="2400" dirty="0">
              <a:latin typeface="Cambr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628800"/>
            <a:ext cx="8496944"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K.</a:t>
            </a:r>
            <a:r>
              <a:rPr lang="tr-TR" sz="2400" dirty="0" err="1" smtClean="0">
                <a:latin typeface="Cambria" pitchFamily="18" charset="0"/>
              </a:rPr>
              <a:t>Marx</a:t>
            </a:r>
            <a:r>
              <a:rPr lang="tr-TR" sz="2400" dirty="0" smtClean="0">
                <a:latin typeface="Cambria" pitchFamily="18" charset="0"/>
              </a:rPr>
              <a:t> (1818-1883)</a:t>
            </a:r>
          </a:p>
          <a:p>
            <a:pPr>
              <a:lnSpc>
                <a:spcPct val="150000"/>
              </a:lnSpc>
            </a:pPr>
            <a:r>
              <a:rPr lang="tr-TR" sz="2400" dirty="0" smtClean="0">
                <a:latin typeface="Cambria" pitchFamily="18" charset="0"/>
              </a:rPr>
              <a:t>Siyasal devlet karşısında özerk bir sivil toplum, </a:t>
            </a:r>
            <a:r>
              <a:rPr lang="tr-TR" sz="2400" dirty="0" err="1" smtClean="0">
                <a:latin typeface="Cambria" pitchFamily="18" charset="0"/>
              </a:rPr>
              <a:t>Marx’ta</a:t>
            </a:r>
            <a:r>
              <a:rPr lang="tr-TR" sz="2400" dirty="0" smtClean="0">
                <a:latin typeface="Cambria" pitchFamily="18" charset="0"/>
              </a:rPr>
              <a:t> burjuva toplumu ile özdeş kullanılmıştır. Kapitalizm öncesi sivil toplum ile sonrası sivil toplum arasında ayrım yapılmıştır. Böylece sivil toplum özel mülkiyetle beraber gelişmiştir.  A. </a:t>
            </a:r>
            <a:r>
              <a:rPr lang="tr-TR" sz="2400" dirty="0" err="1" smtClean="0">
                <a:latin typeface="Cambria" pitchFamily="18" charset="0"/>
              </a:rPr>
              <a:t>Ferguson’da</a:t>
            </a:r>
            <a:r>
              <a:rPr lang="tr-TR" sz="2400" dirty="0" smtClean="0">
                <a:latin typeface="Cambria" pitchFamily="18" charset="0"/>
              </a:rPr>
              <a:t> olduğu gibi, sivil toplum tarihsel gelişmeler sonucunda ulaşılmış bir aşamadır.</a:t>
            </a:r>
            <a:endParaRPr lang="tr-TR" sz="2400" dirty="0">
              <a:latin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628800"/>
            <a:ext cx="8496944"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K.</a:t>
            </a:r>
            <a:r>
              <a:rPr lang="tr-TR" sz="2400" dirty="0" err="1" smtClean="0">
                <a:latin typeface="Cambria" pitchFamily="18" charset="0"/>
              </a:rPr>
              <a:t>Marx</a:t>
            </a:r>
            <a:r>
              <a:rPr lang="tr-TR" sz="2400" dirty="0" smtClean="0">
                <a:latin typeface="Cambria" pitchFamily="18" charset="0"/>
              </a:rPr>
              <a:t> (1818-1883)</a:t>
            </a:r>
          </a:p>
          <a:p>
            <a:pPr>
              <a:lnSpc>
                <a:spcPct val="150000"/>
              </a:lnSpc>
            </a:pPr>
            <a:r>
              <a:rPr lang="tr-TR" sz="2400" dirty="0" smtClean="0">
                <a:latin typeface="Cambria" pitchFamily="18" charset="0"/>
              </a:rPr>
              <a:t>Devletin amacı, sivil toplumu aşmak değildir. Aksine sivil toplumdaki mevcut ilişkilerin aynen devam etmesini sağlamaktır.  Bu nedenle devletle beraber , </a:t>
            </a:r>
            <a:r>
              <a:rPr lang="tr-TR" sz="2400" dirty="0" err="1" smtClean="0">
                <a:latin typeface="Cambria" pitchFamily="18" charset="0"/>
              </a:rPr>
              <a:t>Hegel’de</a:t>
            </a:r>
            <a:r>
              <a:rPr lang="tr-TR" sz="2400" dirty="0" smtClean="0">
                <a:latin typeface="Cambria" pitchFamily="18" charset="0"/>
              </a:rPr>
              <a:t> olduğu gibi sivil toplum kaybolmaz, aksine yeniden üretilerek sömürüye dayalı ilişkilerin devamını sağlar. </a:t>
            </a:r>
            <a:r>
              <a:rPr lang="tr-TR" sz="2400" dirty="0" err="1" smtClean="0">
                <a:latin typeface="Cambria" pitchFamily="18" charset="0"/>
              </a:rPr>
              <a:t>Hegel</a:t>
            </a:r>
            <a:r>
              <a:rPr lang="tr-TR" sz="2400" dirty="0" smtClean="0">
                <a:latin typeface="Cambria" pitchFamily="18" charset="0"/>
              </a:rPr>
              <a:t> metafizik bir devlet tasavvuru kurarken, </a:t>
            </a:r>
            <a:r>
              <a:rPr lang="tr-TR" sz="2400" dirty="0" err="1" smtClean="0">
                <a:latin typeface="Cambria" pitchFamily="18" charset="0"/>
              </a:rPr>
              <a:t>Marx</a:t>
            </a:r>
            <a:r>
              <a:rPr lang="tr-TR" sz="2400" dirty="0" smtClean="0">
                <a:latin typeface="Cambria" pitchFamily="18" charset="0"/>
              </a:rPr>
              <a:t> devletsiz toplumu tasarlamıştır. </a:t>
            </a:r>
            <a:endParaRPr lang="tr-TR" sz="2400" dirty="0">
              <a:latin typeface="Cambr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179512" y="1412776"/>
            <a:ext cx="8820472"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A. </a:t>
            </a:r>
            <a:r>
              <a:rPr lang="tr-TR" sz="2400" dirty="0" err="1" smtClean="0">
                <a:latin typeface="Cambria" pitchFamily="18" charset="0"/>
              </a:rPr>
              <a:t>Gramsci</a:t>
            </a:r>
            <a:r>
              <a:rPr lang="tr-TR" sz="2400" dirty="0" smtClean="0">
                <a:latin typeface="Cambria" pitchFamily="18" charset="0"/>
              </a:rPr>
              <a:t> (1891-1937)</a:t>
            </a:r>
          </a:p>
          <a:p>
            <a:pPr>
              <a:lnSpc>
                <a:spcPct val="150000"/>
              </a:lnSpc>
            </a:pPr>
            <a:r>
              <a:rPr lang="tr-TR" sz="2400" dirty="0" smtClean="0">
                <a:latin typeface="Cambria" pitchFamily="18" charset="0"/>
              </a:rPr>
              <a:t>Sivil toplumun </a:t>
            </a:r>
            <a:r>
              <a:rPr lang="tr-TR" sz="2400" dirty="0" err="1" smtClean="0">
                <a:latin typeface="Cambria" pitchFamily="18" charset="0"/>
              </a:rPr>
              <a:t>Marx’ın</a:t>
            </a:r>
            <a:r>
              <a:rPr lang="tr-TR" sz="2400" dirty="0" smtClean="0">
                <a:latin typeface="Cambria" pitchFamily="18" charset="0"/>
              </a:rPr>
              <a:t> aksine, altyapı ile üstyapının kesiştiği bir toplumsal alan olarak tanımlandığı görülür.  Sosyalizme geçiş, sivil toplumun aydınlar aracılığı ile dönüştürülerek, devlete gereksinim kalmayacak şekilde, özgürleşmenin yaygın hale getirilmesiyle gerçekleşecektir.  Aydınlar toplumu ideolojik değişime uğratmakla görevlidir.  Bu da sivil toplum üzerinde egemenlik kurarak, hukuk ve eğitim politikasıyla gerçekleşecektir.</a:t>
            </a:r>
            <a:endParaRPr lang="tr-TR" sz="2400" dirty="0">
              <a:latin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867</TotalTime>
  <Words>648</Words>
  <Application>Microsoft Office PowerPoint</Application>
  <PresentationFormat>Ekran Gösterisi (4:3)</PresentationFormat>
  <Paragraphs>58</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Akış</vt:lpstr>
      <vt:lpstr>Sivil Toplum Örgütleri 3</vt:lpstr>
      <vt:lpstr>Slayt 2</vt:lpstr>
      <vt:lpstr>Slayt 3</vt:lpstr>
      <vt:lpstr>Slayt 4</vt:lpstr>
      <vt:lpstr>Slayt 5</vt:lpstr>
      <vt:lpstr>Slayt 6</vt:lpstr>
      <vt:lpstr>Slayt 7</vt:lpstr>
      <vt:lpstr>Slayt 8</vt:lpstr>
      <vt:lpstr>Slayt 9</vt:lpstr>
      <vt:lpstr>Slayt 10</vt:lpstr>
      <vt:lpstr>Slayt 11</vt:lpstr>
      <vt:lpstr>Slayt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KAYSEM 2015</dc:title>
  <dc:creator>Teknosa</dc:creator>
  <cp:lastModifiedBy>Teknosa</cp:lastModifiedBy>
  <cp:revision>114</cp:revision>
  <dcterms:created xsi:type="dcterms:W3CDTF">2015-05-04T08:30:58Z</dcterms:created>
  <dcterms:modified xsi:type="dcterms:W3CDTF">2020-04-28T09:40:10Z</dcterms:modified>
</cp:coreProperties>
</file>