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1" r:id="rId3"/>
    <p:sldId id="257" r:id="rId4"/>
    <p:sldId id="258" r:id="rId5"/>
    <p:sldId id="259" r:id="rId6"/>
    <p:sldId id="260" r:id="rId7"/>
    <p:sldId id="262" r:id="rId8"/>
    <p:sldId id="263" r:id="rId9"/>
    <p:sldId id="264" r:id="rId10"/>
    <p:sldId id="266" r:id="rId11"/>
    <p:sldId id="270" r:id="rId12"/>
    <p:sldId id="271" r:id="rId13"/>
    <p:sldId id="272" r:id="rId14"/>
    <p:sldId id="273"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43788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0037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0331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07448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5421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06514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7999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3978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182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6653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38644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8801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21644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478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0925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1873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61531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6FD583-708A-6049-B772-BF37A079BDFB}"/>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1BBDA4BB-8958-404D-BB44-E9EDD63D10C2}"/>
              </a:ext>
            </a:extLst>
          </p:cNvPr>
          <p:cNvSpPr>
            <a:spLocks noGrp="1"/>
          </p:cNvSpPr>
          <p:nvPr>
            <p:ph type="subTitle" idx="1"/>
          </p:nvPr>
        </p:nvSpPr>
        <p:spPr/>
        <p:txBody>
          <a:bodyPr/>
          <a:lstStyle/>
          <a:p>
            <a:r>
              <a:rPr lang="tr-TR" dirty="0" smtClean="0"/>
              <a:t>Miras </a:t>
            </a:r>
            <a:r>
              <a:rPr lang="tr-TR" dirty="0"/>
              <a:t>Sebebiyle </a:t>
            </a:r>
            <a:r>
              <a:rPr lang="tr-TR" dirty="0" smtClean="0"/>
              <a:t>İstihkak </a:t>
            </a:r>
            <a:r>
              <a:rPr lang="tr-TR" dirty="0"/>
              <a:t>Davası ve Mirasçılar </a:t>
            </a:r>
            <a:r>
              <a:rPr lang="tr-TR" dirty="0" smtClean="0"/>
              <a:t>Topluluğu</a:t>
            </a:r>
            <a:endParaRPr lang="tr-TR" dirty="0"/>
          </a:p>
        </p:txBody>
      </p:sp>
    </p:spTree>
    <p:extLst>
      <p:ext uri="{BB962C8B-B14F-4D97-AF65-F5344CB8AC3E}">
        <p14:creationId xmlns:p14="http://schemas.microsoft.com/office/powerpoint/2010/main" val="2705010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fontScale="92500" lnSpcReduction="10000"/>
          </a:bodyPr>
          <a:lstStyle/>
          <a:p>
            <a:pPr marL="457200" lvl="1" indent="0">
              <a:buNone/>
            </a:pPr>
            <a:r>
              <a:rPr lang="tr-TR" b="1" dirty="0"/>
              <a:t>	1. Mülkiyet Hakkı</a:t>
            </a:r>
          </a:p>
          <a:p>
            <a:r>
              <a:rPr lang="tr-TR" dirty="0"/>
              <a:t>Mirasçılar tereke malları üzerinde gerek mülkiyet bakımından gerekse zilyetlik bakımından iştirak halinde mülkiyet ve zilyetlik haklarına sahiptir. </a:t>
            </a:r>
          </a:p>
          <a:p>
            <a:r>
              <a:rPr lang="tr-TR" dirty="0"/>
              <a:t>Mirasçıların tereke malları üzerindeki zilyetliği iştirak halinde zilyetliktir. Her ne kadar bir mal bir mirasçının elinde bulunuyor ise de bu kişi bir taraftan kendisi adına zilyettir diğer taraftan da diğer mirasçılar adına zilyettir. </a:t>
            </a:r>
          </a:p>
          <a:p>
            <a:pPr marL="0" indent="0">
              <a:buNone/>
            </a:pPr>
            <a:r>
              <a:rPr lang="tr-TR" b="1" dirty="0"/>
              <a:t>	2. Kullanma ve Yararlanma Hakkı</a:t>
            </a:r>
          </a:p>
          <a:p>
            <a:r>
              <a:rPr lang="tr-TR" dirty="0"/>
              <a:t>Mirasçıların tereke mallarını kullanma ve yararlanma hakları vardır. Esasen, bu hakkın da birlikte kullanılması gerekir. Meselâ, murise ait bir villayı mirasçılar kullanabilir. Yani, mirasçılar, taşınır veya taşınmaz malları kullanmak suretiyle ortaklaşa faydalanabilirler. Miras paylaşılıncaya kadar mirasçılar terekenin idaresinde birlikte hareket etmek zorundadırlar. Mirasçılardan sadece biri veya birkaçı tereke mallarından birinden yararlanacaksa hepsinin onayı gene aranır. </a:t>
            </a:r>
          </a:p>
        </p:txBody>
      </p:sp>
    </p:spTree>
    <p:extLst>
      <p:ext uri="{BB962C8B-B14F-4D97-AF65-F5344CB8AC3E}">
        <p14:creationId xmlns:p14="http://schemas.microsoft.com/office/powerpoint/2010/main" val="2186966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fontScale="85000" lnSpcReduction="10000"/>
          </a:bodyPr>
          <a:lstStyle/>
          <a:p>
            <a:pPr marL="0" indent="0">
              <a:buNone/>
            </a:pPr>
            <a:r>
              <a:rPr lang="tr-TR" b="1" dirty="0"/>
              <a:t>	3.Tereke Mallarının İdaresi Hakkı</a:t>
            </a:r>
          </a:p>
          <a:p>
            <a:r>
              <a:rPr lang="tr-TR" dirty="0"/>
              <a:t>Tereke malları TMK m. 640 hükmü uyarınca birlikte idare edilirler ve bu mallardan birlikte tasarruf edilir. Ancak, olağan işleri mirasçıların tek başına yapması mümkündür. Örneğin, karma önlemlerin alınması, somut olaya göre tereke malının satılması gibi ivedilikle yapılması gereken zorunlu işleri her mirasçı tek başına yapabilir.</a:t>
            </a:r>
          </a:p>
          <a:p>
            <a:pPr marL="0" indent="0">
              <a:buNone/>
            </a:pPr>
            <a:r>
              <a:rPr lang="tr-TR" b="1" dirty="0"/>
              <a:t>	4. Hukuki İşlem Yapma </a:t>
            </a:r>
          </a:p>
          <a:p>
            <a:r>
              <a:rPr lang="tr-TR" dirty="0"/>
              <a:t>Tereke ilgili hukuki işlemler kural olarak bütün mirasçılarının katılımıyla beraber gerçekleştirilebilir. Eğer tüm mirasçıların katılımıyla yapılmazsa söz konusu hukuki işlem geçerli olmaz. Burada, bir askıda geçersizlik söz konusu olur. </a:t>
            </a:r>
          </a:p>
          <a:p>
            <a:pPr marL="0" indent="0">
              <a:buNone/>
            </a:pPr>
            <a:r>
              <a:rPr lang="tr-TR" b="1" dirty="0"/>
              <a:t>	5. Dava Açma Hakkı</a:t>
            </a:r>
          </a:p>
          <a:p>
            <a:r>
              <a:rPr lang="tr-TR" dirty="0"/>
              <a:t>Terekeyle ilgili dava açma hakkı da bütün mirasçılara aittir. Mirasçılardan biri terekeyle ilgili bir dava açmışsa, hâkim diğer mirasçıların bu davaya iştiraklerini sağlamak için onlara tebligat gönderir. Eğer diğer mirasçılar bu davaya iştirak etmezlerse taraf teşkili sağlanmamış olur. 	</a:t>
            </a:r>
          </a:p>
        </p:txBody>
      </p:sp>
    </p:spTree>
    <p:extLst>
      <p:ext uri="{BB962C8B-B14F-4D97-AF65-F5344CB8AC3E}">
        <p14:creationId xmlns:p14="http://schemas.microsoft.com/office/powerpoint/2010/main" val="870539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pPr lvl="0"/>
            <a:r>
              <a:rPr lang="tr-TR" b="1" dirty="0"/>
              <a:t>Mirasçıların </a:t>
            </a:r>
            <a:r>
              <a:rPr lang="tr-TR" b="1" dirty="0" err="1"/>
              <a:t>Mirasbırakanın</a:t>
            </a:r>
            <a:r>
              <a:rPr lang="tr-TR" b="1" dirty="0"/>
              <a:t> Borçlarından Dolayı Sorumluluğu</a:t>
            </a:r>
          </a:p>
          <a:p>
            <a:r>
              <a:rPr lang="tr-TR" dirty="0"/>
              <a:t>TMK m.641 hükmüne göre mirasçılar tereke borçlarından </a:t>
            </a:r>
            <a:r>
              <a:rPr lang="tr-TR" dirty="0" err="1"/>
              <a:t>müteselsilen</a:t>
            </a:r>
            <a:r>
              <a:rPr lang="tr-TR" dirty="0"/>
              <a:t> sorumludurlar. Buradaki sorumluluk sadece kendilerine intikal eden mal varlığıyla sınırlı olmayıp, kendi şahsi mal varlığıyla da sorumludurlar.</a:t>
            </a:r>
          </a:p>
          <a:p>
            <a:r>
              <a:rPr lang="tr-TR" dirty="0"/>
              <a:t>Mirasçılara karşı icra takibi yapılabilmesi veya alacak davası açılabilmesi için mirası ret süresi olan üç ayın geçmiş olması gerekir. 	</a:t>
            </a:r>
          </a:p>
          <a:p>
            <a:r>
              <a:rPr lang="tr-TR" dirty="0"/>
              <a:t>Miras bırakanın alacaklısı konumunda bir alacaklı olduğunun bildirdiğinde, mirasçının yapması gereken </a:t>
            </a:r>
            <a:r>
              <a:rPr lang="tr-TR" dirty="0" err="1"/>
              <a:t>mirasbırakanın</a:t>
            </a:r>
            <a:r>
              <a:rPr lang="tr-TR" dirty="0"/>
              <a:t> alacaklısı olduğunu iddia eden kişiye gerçekten borcu olup olmadığını, bu borcun ödenip ödenmediğini, borcun zamanaşımına uğrayıp uğramadığını araştırmaktır. </a:t>
            </a:r>
          </a:p>
        </p:txBody>
      </p:sp>
    </p:spTree>
    <p:extLst>
      <p:ext uri="{BB962C8B-B14F-4D97-AF65-F5344CB8AC3E}">
        <p14:creationId xmlns:p14="http://schemas.microsoft.com/office/powerpoint/2010/main" val="557834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Mirasçıların miras bırakanın alacaklılarına karşı olan müteselsil sorumlulukları taksime kadar devam eder. Yani, iştirak halinde mülkiyet devam ettiği sürece müteselsil sorumluluk vardır. Taksimden sonra durum biraz yumuşatılmıştır. TMK m.681: «Mirasçılar, bölünmesine veya nakline alacaklı tarafından açık veya örtülü olarak rıza gösterilmemiş olan tereke borçlarından dolayı, paylaşmadan sonra da bütün malvarlıklarıyla </a:t>
            </a:r>
            <a:r>
              <a:rPr lang="tr-TR" dirty="0" err="1"/>
              <a:t>müteselsilen</a:t>
            </a:r>
            <a:r>
              <a:rPr lang="tr-TR" dirty="0"/>
              <a:t> sorumludurlar. Paylaşmanın gerçekleştiği tarihin veya daha sonra yerine getirilecek borçlarda </a:t>
            </a:r>
            <a:r>
              <a:rPr lang="tr-TR" dirty="0" err="1"/>
              <a:t>muacceliyet</a:t>
            </a:r>
            <a:r>
              <a:rPr lang="tr-TR" dirty="0"/>
              <a:t> tarihinin üzerinden beş yıl geçmekle teselsül sona erer.»</a:t>
            </a:r>
          </a:p>
          <a:p>
            <a:r>
              <a:rPr lang="tr-TR" dirty="0"/>
              <a:t>Mirasçılar </a:t>
            </a:r>
            <a:r>
              <a:rPr lang="tr-TR" dirty="0" err="1"/>
              <a:t>mirasbırakanın</a:t>
            </a:r>
            <a:r>
              <a:rPr lang="tr-TR" dirty="0"/>
              <a:t> alacaklılarına karşı </a:t>
            </a:r>
            <a:r>
              <a:rPr lang="tr-TR" dirty="0" err="1"/>
              <a:t>müteselsilen</a:t>
            </a:r>
            <a:r>
              <a:rPr lang="tr-TR" dirty="0"/>
              <a:t> sorumludurlar. </a:t>
            </a:r>
          </a:p>
        </p:txBody>
      </p:sp>
    </p:spTree>
    <p:extLst>
      <p:ext uri="{BB962C8B-B14F-4D97-AF65-F5344CB8AC3E}">
        <p14:creationId xmlns:p14="http://schemas.microsoft.com/office/powerpoint/2010/main" val="391175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Mirasın geçmesinden doğan borçlara ilişkin olarak kanunda bir düzenleme yoktur. Kanunda “miras bırakan borçlarından dolayı mirasçılar </a:t>
            </a:r>
            <a:r>
              <a:rPr lang="tr-TR" dirty="0" err="1"/>
              <a:t>müteselsilen</a:t>
            </a:r>
            <a:r>
              <a:rPr lang="tr-TR" dirty="0"/>
              <a:t> sorumludur” denmektedir. Ancak, mirasın geçmesinden kaynaklanan cenaze giderleri gibi bir takım masraflar yapılmış olabilir.  Bunlardan kimim sorumlu olacağına ilişkin kanunda bir düzenleme yoktur. </a:t>
            </a:r>
          </a:p>
          <a:p>
            <a:endParaRPr lang="tr-TR" dirty="0"/>
          </a:p>
        </p:txBody>
      </p:sp>
    </p:spTree>
    <p:extLst>
      <p:ext uri="{BB962C8B-B14F-4D97-AF65-F5344CB8AC3E}">
        <p14:creationId xmlns:p14="http://schemas.microsoft.com/office/powerpoint/2010/main" val="2185822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err="1"/>
              <a:t>Mirasbırakanın</a:t>
            </a:r>
            <a:r>
              <a:rPr lang="tr-TR" dirty="0"/>
              <a:t> ölmeden önce vergi borcunun bulunması ayrıca Vergi Usul Kanununda düzenlenmiştir. Burada Vergi Usul Kanunu m.12 hükmü uyarınca vergi borçlarından sorumluluğa bir istisna getirmiştir. Bu hükme göre,</a:t>
            </a:r>
            <a:r>
              <a:rPr lang="tr-TR" b="1" dirty="0"/>
              <a:t>  </a:t>
            </a:r>
            <a:r>
              <a:rPr lang="tr-TR" dirty="0"/>
              <a:t>ölüm halinde mükelleflerin ödevleri, mirası reddetmemiş kanuni ve mensup mirasçılarına geçer. Ancak mirasçılarından her biri ölünün vergi borçlarından miras hisseleri nispetinde sorumlu olurlar. Yani burada müteselsil sorumluluk söz konusu değildir. Burada mirasçılar hisseleri oranında sorumlular. </a:t>
            </a:r>
          </a:p>
          <a:p>
            <a:r>
              <a:rPr lang="tr-TR" dirty="0"/>
              <a:t>Cezalar bakımından cezaların şahsiliği uyarınca mirasçıların sorumluluğu yoktur. </a:t>
            </a:r>
          </a:p>
          <a:p>
            <a:r>
              <a:rPr lang="tr-TR" dirty="0" err="1"/>
              <a:t>Mirasbırakanın</a:t>
            </a:r>
            <a:r>
              <a:rPr lang="tr-TR" dirty="0"/>
              <a:t> şahsına bağlı borçlar da ölüm ile beraber sona erer. </a:t>
            </a:r>
          </a:p>
          <a:p>
            <a:endParaRPr lang="tr-TR" dirty="0"/>
          </a:p>
          <a:p>
            <a:endParaRPr lang="tr-TR" dirty="0"/>
          </a:p>
        </p:txBody>
      </p:sp>
    </p:spTree>
    <p:extLst>
      <p:ext uri="{BB962C8B-B14F-4D97-AF65-F5344CB8AC3E}">
        <p14:creationId xmlns:p14="http://schemas.microsoft.com/office/powerpoint/2010/main" val="4294721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 Sebebiyle İstihkak Davası</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 sebebiyle istihkak davası miras hakkının ihlâli sebebiyle açılan </a:t>
            </a:r>
            <a:r>
              <a:rPr lang="tr-TR" dirty="0" err="1"/>
              <a:t>irsîyete</a:t>
            </a:r>
            <a:r>
              <a:rPr lang="tr-TR" dirty="0"/>
              <a:t> dayanan bir davadır. Bu sebeple normal istihkak davasından farklıdır. Diğer bir anlatımla, normal (</a:t>
            </a:r>
            <a:r>
              <a:rPr lang="tr-TR" dirty="0" err="1"/>
              <a:t>adî,aynî</a:t>
            </a:r>
            <a:r>
              <a:rPr lang="tr-TR" dirty="0"/>
              <a:t>) istihkak davası mülkiyet hakkına dayanırken miras sebebiyle istihkak davası mirasçılık sıfatı ve miras hakkına dayanmaktadır. </a:t>
            </a:r>
          </a:p>
          <a:p>
            <a:r>
              <a:rPr lang="tr-TR" dirty="0"/>
              <a:t>Her ne kadar </a:t>
            </a:r>
            <a:r>
              <a:rPr lang="tr-TR" dirty="0" err="1"/>
              <a:t>mirasbırakanın</a:t>
            </a:r>
            <a:r>
              <a:rPr lang="tr-TR" dirty="0"/>
              <a:t> ölümüyle terekesindeki malların mülkiyeti mirasçılarına geçse de kimi hallerde tereke mallarının zilyetliğin mirasçılara geçmesi zaman alabilir. Zilyetliğin başka bir üçüncü kişide olması mirasçı için olumsuz sonuçlar doğurabilir. </a:t>
            </a:r>
          </a:p>
        </p:txBody>
      </p:sp>
    </p:spTree>
    <p:extLst>
      <p:ext uri="{BB962C8B-B14F-4D97-AF65-F5344CB8AC3E}">
        <p14:creationId xmlns:p14="http://schemas.microsoft.com/office/powerpoint/2010/main" val="207686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 Sebebiyle İstihkak Davası</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pPr marL="0" indent="0">
              <a:buNone/>
            </a:pPr>
            <a:r>
              <a:rPr lang="tr-TR" b="1" dirty="0"/>
              <a:t>Miras Sebebiyle İstihkak Davasının Özellikleri</a:t>
            </a:r>
          </a:p>
          <a:p>
            <a:r>
              <a:rPr lang="tr-TR" dirty="0"/>
              <a:t>Miras sebebiyle istihkak davası; kişinin mirasçı olmasından kaynaklanan bir davadır.</a:t>
            </a:r>
          </a:p>
          <a:p>
            <a:r>
              <a:rPr lang="tr-TR" dirty="0"/>
              <a:t>Miras sebebiyle istihkak davası genel külli nitelikli bir davadır. </a:t>
            </a:r>
          </a:p>
          <a:p>
            <a:r>
              <a:rPr lang="tr-TR" dirty="0"/>
              <a:t>Bu dava normal istihkak davasında olduğu gibi ayni nitelikte bir davadır. Ancak, normal istihkak davası ayni nitelikte olduğu için hak düşürücüye tabi olmamasına rağmen, miras sebebiyle istihkak davasında zamanaşımı söz konusudur. </a:t>
            </a:r>
          </a:p>
          <a:p>
            <a:r>
              <a:rPr lang="tr-TR" dirty="0"/>
              <a:t>Miras sebebiyle istihkak davası bir eda davasıdır. Bu davanın amacı terekeye dahil taşınır ya da taşınmaz eşyanın mirasçıya teslimini sağlamaktır. </a:t>
            </a:r>
          </a:p>
        </p:txBody>
      </p:sp>
    </p:spTree>
    <p:extLst>
      <p:ext uri="{BB962C8B-B14F-4D97-AF65-F5344CB8AC3E}">
        <p14:creationId xmlns:p14="http://schemas.microsoft.com/office/powerpoint/2010/main" val="238339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 Sebebiyle İstihkak Davası</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 sebebiyle istihkak davasının davacısı TMK m.637/1 hükmü uyarınca yasal veya atanmış mirasçılardır. Mirasçının alacaklıları miras sebebiyle istihkak davası açmazlar. Vasiyet alacaklıları da bu davayı açamazlar. Vasiyet alacaklıları sadece mirasçıya karşı vasiyeti ifaya yönelik dava açabilir. </a:t>
            </a:r>
          </a:p>
          <a:p>
            <a:r>
              <a:rPr lang="tr-TR" dirty="0"/>
              <a:t>Miras sebebiyle istihkak davasının davalısı ise, tereke malına zilyet olan kişi veya kişilerdir. </a:t>
            </a:r>
          </a:p>
        </p:txBody>
      </p:sp>
    </p:spTree>
    <p:extLst>
      <p:ext uri="{BB962C8B-B14F-4D97-AF65-F5344CB8AC3E}">
        <p14:creationId xmlns:p14="http://schemas.microsoft.com/office/powerpoint/2010/main" val="3068665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 Sebebiyle İstihkak Davası</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Süre: Miras sebebiyle istihkak davası, davacının kendisinin mirasçı olduğunu ve iyi niyetli davalının terekeyi veya bir tereke malını elinde bulundurduğunu öğrendiği tarihten başlayarak bir yıl ve her halde miras bırakanın ölümünün veya vasiyetnamenin açılmasının üzerinden 10 yıl geçmekle zamanaşımına uğrar. İyi niyetli olmayanlara karşı zamanaşımı süresi ise, 20 yıldır.</a:t>
            </a:r>
          </a:p>
        </p:txBody>
      </p:sp>
    </p:spTree>
    <p:extLst>
      <p:ext uri="{BB962C8B-B14F-4D97-AF65-F5344CB8AC3E}">
        <p14:creationId xmlns:p14="http://schemas.microsoft.com/office/powerpoint/2010/main" val="4076045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 Sebebiyle İstihkak Davası</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pPr marL="0" indent="0">
              <a:buNone/>
            </a:pPr>
            <a:r>
              <a:rPr lang="tr-TR" b="1" dirty="0"/>
              <a:t>Miras Sebebiyle İstihkak Davasının Sonuçları </a:t>
            </a:r>
          </a:p>
          <a:p>
            <a:r>
              <a:rPr lang="tr-TR" dirty="0"/>
              <a:t>Miras sebebiyle istihkak davasının üç önemli sonucu vardır: İlk sonucu, tereke mallarının zilyetliğinin davacıya geçirilmesidir. </a:t>
            </a:r>
          </a:p>
          <a:p>
            <a:r>
              <a:rPr lang="tr-TR" dirty="0"/>
              <a:t>Kanunda yer almamasına rağmen bir diğer miras sebebiyle istihkak davasının sonucu ise, aynî ikamedir. Terekeye geri verilmesi gereken mal terekeden çıkarılmışsa ayni ikame ilkesine göre davranılır.</a:t>
            </a:r>
          </a:p>
          <a:p>
            <a:r>
              <a:rPr lang="tr-TR" dirty="0"/>
              <a:t>Son olarak miras sebebiyle ile istihkak davlarında kazandırıcı zaman aşımı def'i de ileri sürülemez. TMK m.712 ve 713 hükümleri miras sebebiyle istihkak davalarında uygulanmaz.  Bu durum, ayrıca Yargıtay’ın içtihadı birleştirme kararlarında vurgulanmıştır. </a:t>
            </a:r>
          </a:p>
          <a:p>
            <a:endParaRPr lang="tr-TR" dirty="0"/>
          </a:p>
        </p:txBody>
      </p:sp>
    </p:spTree>
    <p:extLst>
      <p:ext uri="{BB962C8B-B14F-4D97-AF65-F5344CB8AC3E}">
        <p14:creationId xmlns:p14="http://schemas.microsoft.com/office/powerpoint/2010/main" val="205917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Mirasın açılmasıyla beraber tereke mallarının intikale elverişli olanları doğrudan mirasçılara geçer. Mirasçıların sayısının birden fazla olması durumunda söz konuş mallar üzerinde taksime kadar hangi mülkiyetin söz konusu olacağına dair iki farklı görüş vardır. </a:t>
            </a:r>
          </a:p>
          <a:p>
            <a:r>
              <a:rPr lang="tr-TR" dirty="0"/>
              <a:t>İştirak halinde malik olunması kuraldır, ancak, bunun istisnaları da bulunmaktadır. </a:t>
            </a:r>
            <a:r>
              <a:rPr lang="tr-TR" dirty="0" err="1"/>
              <a:t>Mirasbırakanın</a:t>
            </a:r>
            <a:r>
              <a:rPr lang="tr-TR" dirty="0"/>
              <a:t> alacaklıları mirasçılardan herhangi birine gidip tüm alacağını ondan isteyebilir. Yani, </a:t>
            </a:r>
            <a:r>
              <a:rPr lang="tr-TR" dirty="0" err="1"/>
              <a:t>mirasbırakanın</a:t>
            </a:r>
            <a:r>
              <a:rPr lang="tr-TR" dirty="0"/>
              <a:t> borçları için mirasçılar </a:t>
            </a:r>
            <a:r>
              <a:rPr lang="tr-TR" dirty="0" err="1"/>
              <a:t>müteselsilen</a:t>
            </a:r>
            <a:r>
              <a:rPr lang="tr-TR" dirty="0"/>
              <a:t> sorumludurlar, iştirak halinde değil.</a:t>
            </a:r>
          </a:p>
          <a:p>
            <a:endParaRPr lang="tr-TR" dirty="0"/>
          </a:p>
        </p:txBody>
      </p:sp>
    </p:spTree>
    <p:extLst>
      <p:ext uri="{BB962C8B-B14F-4D97-AF65-F5344CB8AC3E}">
        <p14:creationId xmlns:p14="http://schemas.microsoft.com/office/powerpoint/2010/main" val="3983113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fontScale="85000" lnSpcReduction="20000"/>
          </a:bodyPr>
          <a:lstStyle/>
          <a:p>
            <a:r>
              <a:rPr lang="tr-TR" dirty="0"/>
              <a:t>Mirasçılar topluluğu tereke malları üzerinde iştirak halinde söz ve hak sahibi olan bir topluluktur. Her ne kadar adi ortaklığı anımsatsa da miras hukukundan kaynaklanan kendine özgü özelliği bulunmaktadır. </a:t>
            </a:r>
          </a:p>
          <a:p>
            <a:r>
              <a:rPr lang="tr-TR" dirty="0"/>
              <a:t>Mirasçılar topluluğu bir miras ortaklığını oluştursa da bir tüzel kişiliği bulunmamaktadır. Miras ortaklığının yapacağı tüm işlerde tüm mirasçıların iştiraki gerekir; yani, hepsinin birlikte onay vermesi zorunludur.</a:t>
            </a:r>
          </a:p>
          <a:p>
            <a:r>
              <a:rPr lang="tr-TR" dirty="0"/>
              <a:t>Miras ortaklığı </a:t>
            </a:r>
            <a:r>
              <a:rPr lang="tr-TR" dirty="0" err="1"/>
              <a:t>mirasbırakanın</a:t>
            </a:r>
            <a:r>
              <a:rPr lang="tr-TR" dirty="0"/>
              <a:t> ölümüyle yasa gereği kendiliğinden oluşur. Dolayısıyla, mirasçıların tereke malları üzerinde iştirak halinde hak sahibi ve malik olmaları için tescile ihtiyaç yoktur. Burada tescilsiz iktisap hali vardır. Ancak, miras ortaklığını mallar veya alacaklar üzerinde, özellikle taşınmaz mallar üzerinde,  tasarrufta bulunabilmeleri için iştirak halinde mülkiyet hakkının tapuda tescil edilmesi gerekir. Bu taşınmazlarda tescilin tasarruf yetkisi sağladığı genel kuralının bir görünümüdür.</a:t>
            </a:r>
          </a:p>
          <a:p>
            <a:r>
              <a:rPr lang="tr-TR" dirty="0"/>
              <a:t>Miras ortaklığına yasal ve atanmış mirasçılar dâhil olabilir. Dolaysıyla, cüzi halef olan vasiyet alacaklısının miras ortaklığına dâhil olması mümkün değildir.</a:t>
            </a:r>
          </a:p>
          <a:p>
            <a:r>
              <a:rPr lang="tr-TR" dirty="0"/>
              <a:t>Mirasçıların her birinin hakkı terekenin bütünü üzerindedir. Hisseler ortaklık süresince belirli ve somut değildir. </a:t>
            </a:r>
          </a:p>
        </p:txBody>
      </p:sp>
    </p:spTree>
    <p:extLst>
      <p:ext uri="{BB962C8B-B14F-4D97-AF65-F5344CB8AC3E}">
        <p14:creationId xmlns:p14="http://schemas.microsoft.com/office/powerpoint/2010/main" val="1984791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EE24E8-0291-AC4B-8CE5-0EBB0CF69B9E}"/>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55D70C1-580C-4D4C-B746-CE64756FEB44}"/>
              </a:ext>
            </a:extLst>
          </p:cNvPr>
          <p:cNvSpPr>
            <a:spLocks noGrp="1"/>
          </p:cNvSpPr>
          <p:nvPr>
            <p:ph idx="1"/>
          </p:nvPr>
        </p:nvSpPr>
        <p:spPr/>
        <p:txBody>
          <a:bodyPr>
            <a:normAutofit/>
          </a:bodyPr>
          <a:lstStyle/>
          <a:p>
            <a:r>
              <a:rPr lang="tr-TR" dirty="0"/>
              <a:t>Mirasçılar ortaklığında işlem ve tasarrufların birlikte yapılması zorunluluğu vardır. </a:t>
            </a:r>
          </a:p>
          <a:p>
            <a:r>
              <a:rPr lang="tr-TR" dirty="0"/>
              <a:t>Mirasçıların tereke malları üzerinde birlikte tasarruf etme zorunluluğu bulunsa da miras ortaklığıyla ilgisi olmayan davaları mirasçılar tek başlarına diğer mirasçıların onayına gerek olmaksızın açabilirler. 	</a:t>
            </a:r>
          </a:p>
          <a:p>
            <a:r>
              <a:rPr lang="tr-TR" dirty="0"/>
              <a:t>Mirasçıların tereke üzerinde tasarruf yapabilmek için hepsinin onayı gerekirken tereke borçlarının ödenmesi için birbirlerinin onayına ihtiyaçları yoktur. Diğer bir deyişle, </a:t>
            </a:r>
            <a:r>
              <a:rPr lang="tr-TR" dirty="0" err="1"/>
              <a:t>mirasbırakanın</a:t>
            </a:r>
            <a:r>
              <a:rPr lang="tr-TR" dirty="0"/>
              <a:t> borçlarından dolayı mirasçılar müteselsil olarak sorumludur.</a:t>
            </a:r>
          </a:p>
        </p:txBody>
      </p:sp>
    </p:spTree>
    <p:extLst>
      <p:ext uri="{BB962C8B-B14F-4D97-AF65-F5344CB8AC3E}">
        <p14:creationId xmlns:p14="http://schemas.microsoft.com/office/powerpoint/2010/main" val="57099396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124</TotalTime>
  <Words>959</Words>
  <Application>Microsoft Office PowerPoint</Application>
  <PresentationFormat>Geniş ekran</PresentationFormat>
  <Paragraphs>61</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Duman</vt:lpstr>
      <vt:lpstr>Miras Hukuku</vt:lpstr>
      <vt:lpstr>Miras Sebebiyle İstihkak Davası</vt:lpstr>
      <vt:lpstr>Miras Sebebiyle İstihkak Davası</vt:lpstr>
      <vt:lpstr>Miras Sebebiyle İstihkak Davası</vt:lpstr>
      <vt:lpstr>Miras Sebebiyle İstihkak Davası</vt:lpstr>
      <vt:lpstr>Miras Sebebiyle İstihkak Davası</vt:lpstr>
      <vt:lpstr>Mirasçılar Topluluğu</vt:lpstr>
      <vt:lpstr>Mirasçılar Topluluğu</vt:lpstr>
      <vt:lpstr>Mirasçılar Topluluğu</vt:lpstr>
      <vt:lpstr>Mirasçılar Topluluğu</vt:lpstr>
      <vt:lpstr>Mirasçılar Topluluğu</vt:lpstr>
      <vt:lpstr>Mirasçılar Topluluğu</vt:lpstr>
      <vt:lpstr>Mirasçılar Topluluğu</vt:lpstr>
      <vt:lpstr>Mirasçılar Topluluğu</vt:lpstr>
      <vt:lpstr>Mirasçılar Topluluğu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12</cp:revision>
  <dcterms:created xsi:type="dcterms:W3CDTF">2020-04-09T22:15:29Z</dcterms:created>
  <dcterms:modified xsi:type="dcterms:W3CDTF">2021-03-26T13:27:57Z</dcterms:modified>
</cp:coreProperties>
</file>