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32" r:id="rId4"/>
    <p:sldId id="333" r:id="rId5"/>
    <p:sldId id="328" r:id="rId6"/>
    <p:sldId id="329" r:id="rId7"/>
    <p:sldId id="335" r:id="rId8"/>
    <p:sldId id="334" r:id="rId9"/>
    <p:sldId id="336" r:id="rId10"/>
    <p:sldId id="337" r:id="rId11"/>
    <p:sldId id="338" r:id="rId12"/>
    <p:sldId id="339" r:id="rId13"/>
    <p:sldId id="340" r:id="rId14"/>
    <p:sldId id="341" r:id="rId15"/>
    <p:sldId id="342" r:id="rId16"/>
    <p:sldId id="315" r:id="rId17"/>
    <p:sldId id="330" r:id="rId18"/>
    <p:sldId id="331" r:id="rId19"/>
    <p:sldId id="266" r:id="rId20"/>
    <p:sldId id="267" r:id="rId21"/>
    <p:sldId id="268" r:id="rId22"/>
    <p:sldId id="269" r:id="rId23"/>
    <p:sldId id="312" r:id="rId24"/>
    <p:sldId id="307" r:id="rId25"/>
    <p:sldId id="270" r:id="rId26"/>
    <p:sldId id="271" r:id="rId27"/>
    <p:sldId id="316" r:id="rId28"/>
    <p:sldId id="317" r:id="rId29"/>
    <p:sldId id="272" r:id="rId30"/>
    <p:sldId id="288" r:id="rId31"/>
    <p:sldId id="304" r:id="rId32"/>
    <p:sldId id="273" r:id="rId33"/>
    <p:sldId id="305" r:id="rId34"/>
    <p:sldId id="306" r:id="rId35"/>
    <p:sldId id="276" r:id="rId36"/>
    <p:sldId id="277" r:id="rId37"/>
    <p:sldId id="311" r:id="rId38"/>
    <p:sldId id="308" r:id="rId39"/>
    <p:sldId id="278" r:id="rId40"/>
    <p:sldId id="285" r:id="rId41"/>
    <p:sldId id="279" r:id="rId42"/>
    <p:sldId id="280" r:id="rId43"/>
    <p:sldId id="310" r:id="rId44"/>
    <p:sldId id="309" r:id="rId45"/>
    <p:sldId id="283" r:id="rId46"/>
    <p:sldId id="287" r:id="rId47"/>
    <p:sldId id="292" r:id="rId48"/>
    <p:sldId id="289" r:id="rId49"/>
    <p:sldId id="290" r:id="rId50"/>
    <p:sldId id="291" r:id="rId51"/>
    <p:sldId id="293" r:id="rId52"/>
    <p:sldId id="345" r:id="rId53"/>
    <p:sldId id="359" r:id="rId54"/>
    <p:sldId id="360" r:id="rId55"/>
    <p:sldId id="294" r:id="rId56"/>
    <p:sldId id="295" r:id="rId57"/>
    <p:sldId id="301" r:id="rId58"/>
    <p:sldId id="302" r:id="rId59"/>
    <p:sldId id="303" r:id="rId60"/>
    <p:sldId id="298" r:id="rId61"/>
    <p:sldId id="318" r:id="rId62"/>
    <p:sldId id="319" r:id="rId63"/>
    <p:sldId id="364" r:id="rId64"/>
    <p:sldId id="365" r:id="rId65"/>
    <p:sldId id="348" r:id="rId66"/>
    <p:sldId id="349" r:id="rId67"/>
    <p:sldId id="350" r:id="rId68"/>
    <p:sldId id="351" r:id="rId69"/>
    <p:sldId id="352" r:id="rId70"/>
    <p:sldId id="353" r:id="rId71"/>
    <p:sldId id="357" r:id="rId72"/>
    <p:sldId id="358" r:id="rId73"/>
    <p:sldId id="321" r:id="rId74"/>
    <p:sldId id="322" r:id="rId75"/>
    <p:sldId id="323" r:id="rId76"/>
    <p:sldId id="324" r:id="rId77"/>
    <p:sldId id="325" r:id="rId78"/>
    <p:sldId id="326" r:id="rId79"/>
    <p:sldId id="346" r:id="rId80"/>
    <p:sldId id="347" r:id="rId81"/>
    <p:sldId id="299" r:id="rId82"/>
    <p:sldId id="300" r:id="rId8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4DD41-B148-4D13-B03D-5A716446D07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tr-TR"/>
        </a:p>
      </dgm:t>
    </dgm:pt>
    <dgm:pt modelId="{F803D263-C6DC-4952-8EC6-953AB29FBE47}">
      <dgm:prSet phldrT="[Metin]"/>
      <dgm:spPr/>
      <dgm:t>
        <a:bodyPr/>
        <a:lstStyle/>
        <a:p>
          <a:r>
            <a:rPr lang="tr-TR" dirty="0" smtClean="0"/>
            <a:t>İlk Çağ </a:t>
          </a:r>
          <a:endParaRPr lang="tr-TR" dirty="0"/>
        </a:p>
      </dgm:t>
    </dgm:pt>
    <dgm:pt modelId="{21259FB1-8188-4FA4-94AB-FA3DC56A4654}" type="parTrans" cxnId="{BAB062BA-BF56-42CC-92B4-6D75E40A9011}">
      <dgm:prSet/>
      <dgm:spPr/>
      <dgm:t>
        <a:bodyPr/>
        <a:lstStyle/>
        <a:p>
          <a:endParaRPr lang="tr-TR"/>
        </a:p>
      </dgm:t>
    </dgm:pt>
    <dgm:pt modelId="{21C42D82-E7E0-4019-9B13-A5D6F17CD872}" type="sibTrans" cxnId="{BAB062BA-BF56-42CC-92B4-6D75E40A9011}">
      <dgm:prSet/>
      <dgm:spPr/>
      <dgm:t>
        <a:bodyPr/>
        <a:lstStyle/>
        <a:p>
          <a:endParaRPr lang="tr-TR"/>
        </a:p>
      </dgm:t>
    </dgm:pt>
    <dgm:pt modelId="{14732357-648A-408F-973C-745AF7AC0A06}">
      <dgm:prSet phldrT="[Metin]"/>
      <dgm:spPr/>
      <dgm:t>
        <a:bodyPr/>
        <a:lstStyle/>
        <a:p>
          <a:r>
            <a:rPr lang="tr-TR" dirty="0" smtClean="0"/>
            <a:t>Büyük imparatorluklar</a:t>
          </a:r>
          <a:endParaRPr lang="tr-TR" dirty="0"/>
        </a:p>
      </dgm:t>
    </dgm:pt>
    <dgm:pt modelId="{469AD8AF-F1BD-4FDE-9D53-167591C107EB}" type="parTrans" cxnId="{FECB80BB-3A1B-4011-9FFD-34D997958ECF}">
      <dgm:prSet/>
      <dgm:spPr/>
      <dgm:t>
        <a:bodyPr/>
        <a:lstStyle/>
        <a:p>
          <a:endParaRPr lang="tr-TR"/>
        </a:p>
      </dgm:t>
    </dgm:pt>
    <dgm:pt modelId="{1630E1B0-D4A2-4772-9A7B-62116DCAD5EB}" type="sibTrans" cxnId="{FECB80BB-3A1B-4011-9FFD-34D997958ECF}">
      <dgm:prSet/>
      <dgm:spPr/>
      <dgm:t>
        <a:bodyPr/>
        <a:lstStyle/>
        <a:p>
          <a:endParaRPr lang="tr-TR"/>
        </a:p>
      </dgm:t>
    </dgm:pt>
    <dgm:pt modelId="{D945DE30-1E52-43B7-9E4C-00F4E40AC841}">
      <dgm:prSet phldrT="[Metin]"/>
      <dgm:spPr/>
      <dgm:t>
        <a:bodyPr/>
        <a:lstStyle/>
        <a:p>
          <a:r>
            <a:rPr lang="tr-TR" dirty="0" smtClean="0"/>
            <a:t>Tanrı krallar</a:t>
          </a:r>
          <a:endParaRPr lang="tr-TR" dirty="0"/>
        </a:p>
      </dgm:t>
    </dgm:pt>
    <dgm:pt modelId="{E2EE8C26-2B91-4F61-ACED-D36C2FD01898}" type="parTrans" cxnId="{6B1EE7EB-0F3F-485F-A832-0FBB1C8387F4}">
      <dgm:prSet/>
      <dgm:spPr/>
      <dgm:t>
        <a:bodyPr/>
        <a:lstStyle/>
        <a:p>
          <a:endParaRPr lang="tr-TR"/>
        </a:p>
      </dgm:t>
    </dgm:pt>
    <dgm:pt modelId="{8471AEF1-C4CD-425E-875D-B9829B617F10}" type="sibTrans" cxnId="{6B1EE7EB-0F3F-485F-A832-0FBB1C8387F4}">
      <dgm:prSet/>
      <dgm:spPr/>
      <dgm:t>
        <a:bodyPr/>
        <a:lstStyle/>
        <a:p>
          <a:endParaRPr lang="tr-TR"/>
        </a:p>
      </dgm:t>
    </dgm:pt>
    <dgm:pt modelId="{FC4A47BB-0793-45FB-A20B-532EF52E46B2}">
      <dgm:prSet phldrT="[Metin]"/>
      <dgm:spPr/>
      <dgm:t>
        <a:bodyPr/>
        <a:lstStyle/>
        <a:p>
          <a:endParaRPr lang="tr-TR" dirty="0"/>
        </a:p>
      </dgm:t>
    </dgm:pt>
    <dgm:pt modelId="{BA090FAD-F449-4B24-A621-5703A90B9A5E}" type="parTrans" cxnId="{BF9F8D4D-5335-4465-80BC-65919F62B67F}">
      <dgm:prSet/>
      <dgm:spPr/>
    </dgm:pt>
    <dgm:pt modelId="{5E835548-62A9-432A-959D-C1C1D01BB80F}" type="sibTrans" cxnId="{BF9F8D4D-5335-4465-80BC-65919F62B67F}">
      <dgm:prSet/>
      <dgm:spPr/>
    </dgm:pt>
    <dgm:pt modelId="{1A15B6D9-93EE-4ED9-AF91-77D50FCA9678}">
      <dgm:prSet phldrT="[Metin]"/>
      <dgm:spPr/>
      <dgm:t>
        <a:bodyPr/>
        <a:lstStyle/>
        <a:p>
          <a:r>
            <a:rPr lang="tr-TR" dirty="0" smtClean="0"/>
            <a:t>Büyüsel tıp</a:t>
          </a:r>
          <a:endParaRPr lang="tr-TR" dirty="0"/>
        </a:p>
      </dgm:t>
    </dgm:pt>
    <dgm:pt modelId="{D6B63D08-E14E-4AD1-B311-6DC0CB8F8E9A}" type="parTrans" cxnId="{710948B3-2CB1-422A-B39A-759D03074DDD}">
      <dgm:prSet/>
      <dgm:spPr/>
    </dgm:pt>
    <dgm:pt modelId="{F671AB32-2A32-400E-A35D-5E5EF15253F8}" type="sibTrans" cxnId="{710948B3-2CB1-422A-B39A-759D03074DDD}">
      <dgm:prSet/>
      <dgm:spPr/>
    </dgm:pt>
    <dgm:pt modelId="{CE00077B-69E5-4A5F-82BF-4F15E76FD765}">
      <dgm:prSet phldrT="[Metin]"/>
      <dgm:spPr/>
      <dgm:t>
        <a:bodyPr/>
        <a:lstStyle/>
        <a:p>
          <a:r>
            <a:rPr lang="tr-TR" dirty="0" smtClean="0"/>
            <a:t>Hastalıklar tanrıların gazabı</a:t>
          </a:r>
          <a:endParaRPr lang="tr-TR" dirty="0"/>
        </a:p>
      </dgm:t>
    </dgm:pt>
    <dgm:pt modelId="{FA154CBC-F13A-4D77-8D9E-18037996D677}" type="parTrans" cxnId="{5093B1D1-011D-48C9-BEDF-E00F5E75C692}">
      <dgm:prSet/>
      <dgm:spPr/>
    </dgm:pt>
    <dgm:pt modelId="{0026C62B-76D9-4081-A0FC-E312F75577C0}" type="sibTrans" cxnId="{5093B1D1-011D-48C9-BEDF-E00F5E75C692}">
      <dgm:prSet/>
      <dgm:spPr/>
    </dgm:pt>
    <dgm:pt modelId="{D8D1317C-782A-4ADC-9A80-92343290DCDF}" type="pres">
      <dgm:prSet presAssocID="{8664DD41-B148-4D13-B03D-5A716446D070}" presName="Name0" presStyleCnt="0">
        <dgm:presLayoutVars>
          <dgm:dir/>
          <dgm:animLvl val="lvl"/>
          <dgm:resizeHandles/>
        </dgm:presLayoutVars>
      </dgm:prSet>
      <dgm:spPr/>
      <dgm:t>
        <a:bodyPr/>
        <a:lstStyle/>
        <a:p>
          <a:endParaRPr lang="tr-TR"/>
        </a:p>
      </dgm:t>
    </dgm:pt>
    <dgm:pt modelId="{57F4CA47-2B3C-4AF1-85EA-1862C66B77B4}" type="pres">
      <dgm:prSet presAssocID="{F803D263-C6DC-4952-8EC6-953AB29FBE47}" presName="linNode" presStyleCnt="0"/>
      <dgm:spPr/>
    </dgm:pt>
    <dgm:pt modelId="{D8AA975A-8E8C-4067-9CCE-2891C57B521C}" type="pres">
      <dgm:prSet presAssocID="{F803D263-C6DC-4952-8EC6-953AB29FBE47}" presName="parentShp" presStyleLbl="node1" presStyleIdx="0" presStyleCnt="1">
        <dgm:presLayoutVars>
          <dgm:bulletEnabled val="1"/>
        </dgm:presLayoutVars>
      </dgm:prSet>
      <dgm:spPr/>
      <dgm:t>
        <a:bodyPr/>
        <a:lstStyle/>
        <a:p>
          <a:endParaRPr lang="tr-TR"/>
        </a:p>
      </dgm:t>
    </dgm:pt>
    <dgm:pt modelId="{25DAE15C-641E-4225-9EA3-A0055B575938}" type="pres">
      <dgm:prSet presAssocID="{F803D263-C6DC-4952-8EC6-953AB29FBE47}" presName="childShp" presStyleLbl="bgAccFollowNode1" presStyleIdx="0" presStyleCnt="1">
        <dgm:presLayoutVars>
          <dgm:bulletEnabled val="1"/>
        </dgm:presLayoutVars>
      </dgm:prSet>
      <dgm:spPr/>
      <dgm:t>
        <a:bodyPr/>
        <a:lstStyle/>
        <a:p>
          <a:endParaRPr lang="tr-TR"/>
        </a:p>
      </dgm:t>
    </dgm:pt>
  </dgm:ptLst>
  <dgm:cxnLst>
    <dgm:cxn modelId="{C23BA14B-2972-4115-906D-DB6C762D8AD1}" type="presOf" srcId="{F803D263-C6DC-4952-8EC6-953AB29FBE47}" destId="{D8AA975A-8E8C-4067-9CCE-2891C57B521C}" srcOrd="0" destOrd="0" presId="urn:microsoft.com/office/officeart/2005/8/layout/vList6"/>
    <dgm:cxn modelId="{BAB062BA-BF56-42CC-92B4-6D75E40A9011}" srcId="{8664DD41-B148-4D13-B03D-5A716446D070}" destId="{F803D263-C6DC-4952-8EC6-953AB29FBE47}" srcOrd="0" destOrd="0" parTransId="{21259FB1-8188-4FA4-94AB-FA3DC56A4654}" sibTransId="{21C42D82-E7E0-4019-9B13-A5D6F17CD872}"/>
    <dgm:cxn modelId="{4B6A4387-CE67-457C-9F34-0F35ECB86131}" type="presOf" srcId="{D945DE30-1E52-43B7-9E4C-00F4E40AC841}" destId="{25DAE15C-641E-4225-9EA3-A0055B575938}" srcOrd="0" destOrd="2" presId="urn:microsoft.com/office/officeart/2005/8/layout/vList6"/>
    <dgm:cxn modelId="{BF9F8D4D-5335-4465-80BC-65919F62B67F}" srcId="{F803D263-C6DC-4952-8EC6-953AB29FBE47}" destId="{FC4A47BB-0793-45FB-A20B-532EF52E46B2}" srcOrd="0" destOrd="0" parTransId="{BA090FAD-F449-4B24-A621-5703A90B9A5E}" sibTransId="{5E835548-62A9-432A-959D-C1C1D01BB80F}"/>
    <dgm:cxn modelId="{396E686D-E72A-42BB-ABA2-D9683211A7C7}" type="presOf" srcId="{1A15B6D9-93EE-4ED9-AF91-77D50FCA9678}" destId="{25DAE15C-641E-4225-9EA3-A0055B575938}" srcOrd="0" destOrd="3" presId="urn:microsoft.com/office/officeart/2005/8/layout/vList6"/>
    <dgm:cxn modelId="{8B98D52C-9790-482E-B5DD-6F0B922C240E}" type="presOf" srcId="{14732357-648A-408F-973C-745AF7AC0A06}" destId="{25DAE15C-641E-4225-9EA3-A0055B575938}" srcOrd="0" destOrd="1" presId="urn:microsoft.com/office/officeart/2005/8/layout/vList6"/>
    <dgm:cxn modelId="{710948B3-2CB1-422A-B39A-759D03074DDD}" srcId="{F803D263-C6DC-4952-8EC6-953AB29FBE47}" destId="{1A15B6D9-93EE-4ED9-AF91-77D50FCA9678}" srcOrd="3" destOrd="0" parTransId="{D6B63D08-E14E-4AD1-B311-6DC0CB8F8E9A}" sibTransId="{F671AB32-2A32-400E-A35D-5E5EF15253F8}"/>
    <dgm:cxn modelId="{FECB80BB-3A1B-4011-9FFD-34D997958ECF}" srcId="{F803D263-C6DC-4952-8EC6-953AB29FBE47}" destId="{14732357-648A-408F-973C-745AF7AC0A06}" srcOrd="1" destOrd="0" parTransId="{469AD8AF-F1BD-4FDE-9D53-167591C107EB}" sibTransId="{1630E1B0-D4A2-4772-9A7B-62116DCAD5EB}"/>
    <dgm:cxn modelId="{2C7F1FFF-C9EA-4EBB-913C-2D7D1F815F9C}" type="presOf" srcId="{CE00077B-69E5-4A5F-82BF-4F15E76FD765}" destId="{25DAE15C-641E-4225-9EA3-A0055B575938}" srcOrd="0" destOrd="4" presId="urn:microsoft.com/office/officeart/2005/8/layout/vList6"/>
    <dgm:cxn modelId="{5093B1D1-011D-48C9-BEDF-E00F5E75C692}" srcId="{F803D263-C6DC-4952-8EC6-953AB29FBE47}" destId="{CE00077B-69E5-4A5F-82BF-4F15E76FD765}" srcOrd="4" destOrd="0" parTransId="{FA154CBC-F13A-4D77-8D9E-18037996D677}" sibTransId="{0026C62B-76D9-4081-A0FC-E312F75577C0}"/>
    <dgm:cxn modelId="{6B1EE7EB-0F3F-485F-A832-0FBB1C8387F4}" srcId="{F803D263-C6DC-4952-8EC6-953AB29FBE47}" destId="{D945DE30-1E52-43B7-9E4C-00F4E40AC841}" srcOrd="2" destOrd="0" parTransId="{E2EE8C26-2B91-4F61-ACED-D36C2FD01898}" sibTransId="{8471AEF1-C4CD-425E-875D-B9829B617F10}"/>
    <dgm:cxn modelId="{079D5307-ADA3-4E26-9226-81418A9497FD}" type="presOf" srcId="{8664DD41-B148-4D13-B03D-5A716446D070}" destId="{D8D1317C-782A-4ADC-9A80-92343290DCDF}" srcOrd="0" destOrd="0" presId="urn:microsoft.com/office/officeart/2005/8/layout/vList6"/>
    <dgm:cxn modelId="{42A1B91F-EA2C-4948-9493-2D20252893E6}" type="presOf" srcId="{FC4A47BB-0793-45FB-A20B-532EF52E46B2}" destId="{25DAE15C-641E-4225-9EA3-A0055B575938}" srcOrd="0" destOrd="0" presId="urn:microsoft.com/office/officeart/2005/8/layout/vList6"/>
    <dgm:cxn modelId="{17E6487A-894F-4F83-9961-42FE82F79855}" type="presParOf" srcId="{D8D1317C-782A-4ADC-9A80-92343290DCDF}" destId="{57F4CA47-2B3C-4AF1-85EA-1862C66B77B4}" srcOrd="0" destOrd="0" presId="urn:microsoft.com/office/officeart/2005/8/layout/vList6"/>
    <dgm:cxn modelId="{0F4CEBB3-D06D-42B1-8FC8-0ADC374ADCEC}" type="presParOf" srcId="{57F4CA47-2B3C-4AF1-85EA-1862C66B77B4}" destId="{D8AA975A-8E8C-4067-9CCE-2891C57B521C}" srcOrd="0" destOrd="0" presId="urn:microsoft.com/office/officeart/2005/8/layout/vList6"/>
    <dgm:cxn modelId="{75203D6F-23FA-4472-B369-B7640AC52621}" type="presParOf" srcId="{57F4CA47-2B3C-4AF1-85EA-1862C66B77B4}" destId="{25DAE15C-641E-4225-9EA3-A0055B57593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C4D4B-F1BC-4495-9A75-60EB0EB994D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0A513EA0-93D2-47B7-B36E-108CE838DFFC}">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Eski Çağ = “Doğru Bilgi” </a:t>
          </a:r>
          <a:endParaRPr lang="tr-TR" b="1" dirty="0"/>
        </a:p>
      </dgm:t>
    </dgm:pt>
    <dgm:pt modelId="{7E4145F1-4B5C-45BF-933C-4F4F34D86298}" type="parTrans" cxnId="{85D662E5-2300-4837-8F44-39F813D0FA30}">
      <dgm:prSet/>
      <dgm:spPr/>
      <dgm:t>
        <a:bodyPr/>
        <a:lstStyle/>
        <a:p>
          <a:endParaRPr lang="tr-TR"/>
        </a:p>
      </dgm:t>
    </dgm:pt>
    <dgm:pt modelId="{C7BB761B-A75A-4645-B2B6-0EDCABB8DADA}" type="sibTrans" cxnId="{85D662E5-2300-4837-8F44-39F813D0FA30}">
      <dgm:prSet/>
      <dgm:spPr/>
      <dgm:t>
        <a:bodyPr/>
        <a:lstStyle/>
        <a:p>
          <a:endParaRPr lang="tr-TR"/>
        </a:p>
      </dgm:t>
    </dgm:pt>
    <dgm:pt modelId="{10D6C247-758B-495F-B6ED-7C32B9EA300D}">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t>Orta Çağ = “Doğru Davranış”</a:t>
          </a:r>
          <a:endParaRPr lang="tr-TR" b="1" dirty="0"/>
        </a:p>
      </dgm:t>
    </dgm:pt>
    <dgm:pt modelId="{35D1708F-0F36-4117-9F74-235D88F5FE08}" type="parTrans" cxnId="{05D5518C-E380-4339-8888-E1BE429D2B2F}">
      <dgm:prSet/>
      <dgm:spPr/>
      <dgm:t>
        <a:bodyPr/>
        <a:lstStyle/>
        <a:p>
          <a:endParaRPr lang="tr-TR"/>
        </a:p>
      </dgm:t>
    </dgm:pt>
    <dgm:pt modelId="{F6D5DD65-FFF4-453F-BB2D-6A5276EAD5F7}" type="sibTrans" cxnId="{05D5518C-E380-4339-8888-E1BE429D2B2F}">
      <dgm:prSet/>
      <dgm:spPr/>
      <dgm:t>
        <a:bodyPr/>
        <a:lstStyle/>
        <a:p>
          <a:endParaRPr lang="tr-TR"/>
        </a:p>
      </dgm:t>
    </dgm:pt>
    <dgm:pt modelId="{3DC4E63A-259F-480D-8CC5-DE6AD415912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smtClean="0"/>
            <a:t>Bilimsel etkinlik ve buna bağlı olarak bilim de değerini ve önemini yitirmiştir</a:t>
          </a:r>
          <a:endParaRPr lang="tr-TR" b="1" dirty="0"/>
        </a:p>
      </dgm:t>
    </dgm:pt>
    <dgm:pt modelId="{5BC8BE97-6B8F-4EF4-9A1D-AEE937BD6D42}" type="parTrans" cxnId="{FF64C15D-0E4B-4560-816D-71FF10773A7B}">
      <dgm:prSet/>
      <dgm:spPr/>
      <dgm:t>
        <a:bodyPr/>
        <a:lstStyle/>
        <a:p>
          <a:endParaRPr lang="tr-TR"/>
        </a:p>
      </dgm:t>
    </dgm:pt>
    <dgm:pt modelId="{A7C84522-A301-4918-8C27-4924A296B26D}" type="sibTrans" cxnId="{FF64C15D-0E4B-4560-816D-71FF10773A7B}">
      <dgm:prSet/>
      <dgm:spPr/>
      <dgm:t>
        <a:bodyPr/>
        <a:lstStyle/>
        <a:p>
          <a:endParaRPr lang="tr-TR"/>
        </a:p>
      </dgm:t>
    </dgm:pt>
    <dgm:pt modelId="{467D4D2E-35AD-4196-8C0D-3954AD99201C}" type="pres">
      <dgm:prSet presAssocID="{9EAC4D4B-F1BC-4495-9A75-60EB0EB994D6}" presName="Name0" presStyleCnt="0">
        <dgm:presLayoutVars>
          <dgm:dir/>
          <dgm:animLvl val="lvl"/>
          <dgm:resizeHandles val="exact"/>
        </dgm:presLayoutVars>
      </dgm:prSet>
      <dgm:spPr/>
      <dgm:t>
        <a:bodyPr/>
        <a:lstStyle/>
        <a:p>
          <a:endParaRPr lang="tr-TR"/>
        </a:p>
      </dgm:t>
    </dgm:pt>
    <dgm:pt modelId="{C9B21694-7633-4CC6-9E61-85934BE77BD3}" type="pres">
      <dgm:prSet presAssocID="{3DC4E63A-259F-480D-8CC5-DE6AD4159121}" presName="boxAndChildren" presStyleCnt="0"/>
      <dgm:spPr/>
    </dgm:pt>
    <dgm:pt modelId="{10A24760-5F2E-4475-8562-F1F98B7DB475}" type="pres">
      <dgm:prSet presAssocID="{3DC4E63A-259F-480D-8CC5-DE6AD4159121}" presName="parentTextBox" presStyleLbl="node1" presStyleIdx="0" presStyleCnt="3"/>
      <dgm:spPr/>
      <dgm:t>
        <a:bodyPr/>
        <a:lstStyle/>
        <a:p>
          <a:endParaRPr lang="tr-TR"/>
        </a:p>
      </dgm:t>
    </dgm:pt>
    <dgm:pt modelId="{7CC7175D-0433-40D3-B6CA-FFC6B9900FC0}" type="pres">
      <dgm:prSet presAssocID="{F6D5DD65-FFF4-453F-BB2D-6A5276EAD5F7}" presName="sp" presStyleCnt="0"/>
      <dgm:spPr/>
    </dgm:pt>
    <dgm:pt modelId="{FC950312-BD36-41D2-B623-1AD9DB5E0D84}" type="pres">
      <dgm:prSet presAssocID="{10D6C247-758B-495F-B6ED-7C32B9EA300D}" presName="arrowAndChildren" presStyleCnt="0"/>
      <dgm:spPr/>
    </dgm:pt>
    <dgm:pt modelId="{BCBD6289-8535-4DD3-B8C4-F1BCF7EEAD3A}" type="pres">
      <dgm:prSet presAssocID="{10D6C247-758B-495F-B6ED-7C32B9EA300D}" presName="parentTextArrow" presStyleLbl="node1" presStyleIdx="1" presStyleCnt="3"/>
      <dgm:spPr/>
      <dgm:t>
        <a:bodyPr/>
        <a:lstStyle/>
        <a:p>
          <a:endParaRPr lang="tr-TR"/>
        </a:p>
      </dgm:t>
    </dgm:pt>
    <dgm:pt modelId="{DF5B95CF-A28A-47F8-8C8B-8BF39F2D09BD}" type="pres">
      <dgm:prSet presAssocID="{C7BB761B-A75A-4645-B2B6-0EDCABB8DADA}" presName="sp" presStyleCnt="0"/>
      <dgm:spPr/>
    </dgm:pt>
    <dgm:pt modelId="{402B9F8C-D09E-4F81-8B48-A7543BFEB258}" type="pres">
      <dgm:prSet presAssocID="{0A513EA0-93D2-47B7-B36E-108CE838DFFC}" presName="arrowAndChildren" presStyleCnt="0"/>
      <dgm:spPr/>
    </dgm:pt>
    <dgm:pt modelId="{C0EAE950-A1F7-4613-8453-23F9EB9C8315}" type="pres">
      <dgm:prSet presAssocID="{0A513EA0-93D2-47B7-B36E-108CE838DFFC}" presName="parentTextArrow" presStyleLbl="node1" presStyleIdx="2" presStyleCnt="3"/>
      <dgm:spPr/>
      <dgm:t>
        <a:bodyPr/>
        <a:lstStyle/>
        <a:p>
          <a:endParaRPr lang="tr-TR"/>
        </a:p>
      </dgm:t>
    </dgm:pt>
  </dgm:ptLst>
  <dgm:cxnLst>
    <dgm:cxn modelId="{1A1D4058-6DA0-4D53-B218-E66A3D8F455E}" type="presOf" srcId="{10D6C247-758B-495F-B6ED-7C32B9EA300D}" destId="{BCBD6289-8535-4DD3-B8C4-F1BCF7EEAD3A}" srcOrd="0" destOrd="0" presId="urn:microsoft.com/office/officeart/2005/8/layout/process4"/>
    <dgm:cxn modelId="{017EF22F-F276-45E8-A0A5-9C630F18B062}" type="presOf" srcId="{0A513EA0-93D2-47B7-B36E-108CE838DFFC}" destId="{C0EAE950-A1F7-4613-8453-23F9EB9C8315}" srcOrd="0" destOrd="0" presId="urn:microsoft.com/office/officeart/2005/8/layout/process4"/>
    <dgm:cxn modelId="{825C15BC-ABC6-47C2-B2FD-640B580F7DC8}" type="presOf" srcId="{3DC4E63A-259F-480D-8CC5-DE6AD4159121}" destId="{10A24760-5F2E-4475-8562-F1F98B7DB475}" srcOrd="0" destOrd="0" presId="urn:microsoft.com/office/officeart/2005/8/layout/process4"/>
    <dgm:cxn modelId="{85D662E5-2300-4837-8F44-39F813D0FA30}" srcId="{9EAC4D4B-F1BC-4495-9A75-60EB0EB994D6}" destId="{0A513EA0-93D2-47B7-B36E-108CE838DFFC}" srcOrd="0" destOrd="0" parTransId="{7E4145F1-4B5C-45BF-933C-4F4F34D86298}" sibTransId="{C7BB761B-A75A-4645-B2B6-0EDCABB8DADA}"/>
    <dgm:cxn modelId="{620FD783-E21A-4F54-9855-6D7EDAD9F370}" type="presOf" srcId="{9EAC4D4B-F1BC-4495-9A75-60EB0EB994D6}" destId="{467D4D2E-35AD-4196-8C0D-3954AD99201C}" srcOrd="0" destOrd="0" presId="urn:microsoft.com/office/officeart/2005/8/layout/process4"/>
    <dgm:cxn modelId="{FF64C15D-0E4B-4560-816D-71FF10773A7B}" srcId="{9EAC4D4B-F1BC-4495-9A75-60EB0EB994D6}" destId="{3DC4E63A-259F-480D-8CC5-DE6AD4159121}" srcOrd="2" destOrd="0" parTransId="{5BC8BE97-6B8F-4EF4-9A1D-AEE937BD6D42}" sibTransId="{A7C84522-A301-4918-8C27-4924A296B26D}"/>
    <dgm:cxn modelId="{05D5518C-E380-4339-8888-E1BE429D2B2F}" srcId="{9EAC4D4B-F1BC-4495-9A75-60EB0EB994D6}" destId="{10D6C247-758B-495F-B6ED-7C32B9EA300D}" srcOrd="1" destOrd="0" parTransId="{35D1708F-0F36-4117-9F74-235D88F5FE08}" sibTransId="{F6D5DD65-FFF4-453F-BB2D-6A5276EAD5F7}"/>
    <dgm:cxn modelId="{66570101-EC39-4638-80B1-E31459717EF7}" type="presParOf" srcId="{467D4D2E-35AD-4196-8C0D-3954AD99201C}" destId="{C9B21694-7633-4CC6-9E61-85934BE77BD3}" srcOrd="0" destOrd="0" presId="urn:microsoft.com/office/officeart/2005/8/layout/process4"/>
    <dgm:cxn modelId="{F8756DEB-BA71-4FA2-AE32-5E8E1303A26A}" type="presParOf" srcId="{C9B21694-7633-4CC6-9E61-85934BE77BD3}" destId="{10A24760-5F2E-4475-8562-F1F98B7DB475}" srcOrd="0" destOrd="0" presId="urn:microsoft.com/office/officeart/2005/8/layout/process4"/>
    <dgm:cxn modelId="{00E3C343-80EE-49AB-AB8D-FB5E2637EECF}" type="presParOf" srcId="{467D4D2E-35AD-4196-8C0D-3954AD99201C}" destId="{7CC7175D-0433-40D3-B6CA-FFC6B9900FC0}" srcOrd="1" destOrd="0" presId="urn:microsoft.com/office/officeart/2005/8/layout/process4"/>
    <dgm:cxn modelId="{336B3C9A-477C-4B36-9D0F-87B1ADEB398A}" type="presParOf" srcId="{467D4D2E-35AD-4196-8C0D-3954AD99201C}" destId="{FC950312-BD36-41D2-B623-1AD9DB5E0D84}" srcOrd="2" destOrd="0" presId="urn:microsoft.com/office/officeart/2005/8/layout/process4"/>
    <dgm:cxn modelId="{1AE73AAB-AA23-4760-8BED-6CF8D6971A7E}" type="presParOf" srcId="{FC950312-BD36-41D2-B623-1AD9DB5E0D84}" destId="{BCBD6289-8535-4DD3-B8C4-F1BCF7EEAD3A}" srcOrd="0" destOrd="0" presId="urn:microsoft.com/office/officeart/2005/8/layout/process4"/>
    <dgm:cxn modelId="{948F3D7B-6E4E-4EF4-A79C-E0C852634491}" type="presParOf" srcId="{467D4D2E-35AD-4196-8C0D-3954AD99201C}" destId="{DF5B95CF-A28A-47F8-8C8B-8BF39F2D09BD}" srcOrd="3" destOrd="0" presId="urn:microsoft.com/office/officeart/2005/8/layout/process4"/>
    <dgm:cxn modelId="{26314032-7F95-4936-910A-12C0BA7ED024}" type="presParOf" srcId="{467D4D2E-35AD-4196-8C0D-3954AD99201C}" destId="{402B9F8C-D09E-4F81-8B48-A7543BFEB258}" srcOrd="4" destOrd="0" presId="urn:microsoft.com/office/officeart/2005/8/layout/process4"/>
    <dgm:cxn modelId="{9699962C-F94F-461B-88DB-D500E5E95468}" type="presParOf" srcId="{402B9F8C-D09E-4F81-8B48-A7543BFEB258}" destId="{C0EAE950-A1F7-4613-8453-23F9EB9C831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928EA-7357-4AD2-8648-2C990B7A4AC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9A64DBC1-023A-40AF-8D23-E83A69BFC90C}">
      <dgm:prSet phldrT="[Metin]"/>
      <dgm:spPr/>
      <dgm:t>
        <a:bodyPr/>
        <a:lstStyle/>
        <a:p>
          <a:r>
            <a:rPr lang="tr-TR" dirty="0" smtClean="0"/>
            <a:t>Çok Tanrılı Dinler </a:t>
          </a:r>
          <a:endParaRPr lang="tr-TR" dirty="0"/>
        </a:p>
      </dgm:t>
    </dgm:pt>
    <dgm:pt modelId="{BB99D1E6-92AD-4398-B95B-47F10706931C}" type="parTrans" cxnId="{FAFFC2CC-B24D-496F-882D-7A4F9248BED1}">
      <dgm:prSet/>
      <dgm:spPr/>
      <dgm:t>
        <a:bodyPr/>
        <a:lstStyle/>
        <a:p>
          <a:endParaRPr lang="tr-TR"/>
        </a:p>
      </dgm:t>
    </dgm:pt>
    <dgm:pt modelId="{5737F9BF-DA66-4C00-9C0A-DC87BDC050B5}" type="sibTrans" cxnId="{FAFFC2CC-B24D-496F-882D-7A4F9248BED1}">
      <dgm:prSet/>
      <dgm:spPr/>
      <dgm:t>
        <a:bodyPr/>
        <a:lstStyle/>
        <a:p>
          <a:endParaRPr lang="tr-TR"/>
        </a:p>
      </dgm:t>
    </dgm:pt>
    <dgm:pt modelId="{35BFE922-7F2C-4C4E-9B63-839AC3A33E88}">
      <dgm:prSet phldrT="[Metin]"/>
      <dgm:spPr/>
      <dgm:t>
        <a:bodyPr/>
        <a:lstStyle/>
        <a:p>
          <a:r>
            <a:rPr lang="tr-TR" dirty="0" smtClean="0"/>
            <a:t>Yahudilik </a:t>
          </a:r>
          <a:endParaRPr lang="tr-TR" dirty="0"/>
        </a:p>
      </dgm:t>
    </dgm:pt>
    <dgm:pt modelId="{3FC8CD6F-781B-4A9D-B47B-059A03F323B4}" type="parTrans" cxnId="{A12D2B0C-173A-483E-8725-3FD90ADEE418}">
      <dgm:prSet/>
      <dgm:spPr/>
      <dgm:t>
        <a:bodyPr/>
        <a:lstStyle/>
        <a:p>
          <a:endParaRPr lang="tr-TR"/>
        </a:p>
      </dgm:t>
    </dgm:pt>
    <dgm:pt modelId="{7B724611-542A-4CD2-832D-2C932BAAFAA7}" type="sibTrans" cxnId="{A12D2B0C-173A-483E-8725-3FD90ADEE418}">
      <dgm:prSet/>
      <dgm:spPr/>
      <dgm:t>
        <a:bodyPr/>
        <a:lstStyle/>
        <a:p>
          <a:endParaRPr lang="tr-TR"/>
        </a:p>
      </dgm:t>
    </dgm:pt>
    <dgm:pt modelId="{A63268D4-E6B8-447F-9AE4-1691CA570433}">
      <dgm:prSet phldrT="[Metin]"/>
      <dgm:spPr/>
      <dgm:t>
        <a:bodyPr/>
        <a:lstStyle/>
        <a:p>
          <a:r>
            <a:rPr lang="tr-TR" dirty="0" smtClean="0"/>
            <a:t>İslamiyet </a:t>
          </a:r>
          <a:endParaRPr lang="tr-TR" dirty="0"/>
        </a:p>
      </dgm:t>
    </dgm:pt>
    <dgm:pt modelId="{8D3ED7D7-6EE7-44C5-846F-29CCB1CC9F73}" type="parTrans" cxnId="{D0C935DA-3837-4FC8-9DEF-D564FA761C35}">
      <dgm:prSet/>
      <dgm:spPr/>
      <dgm:t>
        <a:bodyPr/>
        <a:lstStyle/>
        <a:p>
          <a:endParaRPr lang="tr-TR"/>
        </a:p>
      </dgm:t>
    </dgm:pt>
    <dgm:pt modelId="{E4B0524D-123C-4B2B-A707-DC10A3D6D3FA}" type="sibTrans" cxnId="{D0C935DA-3837-4FC8-9DEF-D564FA761C35}">
      <dgm:prSet/>
      <dgm:spPr/>
      <dgm:t>
        <a:bodyPr/>
        <a:lstStyle/>
        <a:p>
          <a:endParaRPr lang="tr-TR"/>
        </a:p>
      </dgm:t>
    </dgm:pt>
    <dgm:pt modelId="{510AEC65-EBED-4418-BFBD-6E507476E65F}">
      <dgm:prSet/>
      <dgm:spPr/>
      <dgm:t>
        <a:bodyPr/>
        <a:lstStyle/>
        <a:p>
          <a:r>
            <a:rPr lang="tr-TR" dirty="0" smtClean="0"/>
            <a:t>Hıristiyanlık </a:t>
          </a:r>
          <a:endParaRPr lang="tr-TR" dirty="0"/>
        </a:p>
      </dgm:t>
    </dgm:pt>
    <dgm:pt modelId="{705E81F7-41AB-45A2-8E9B-C48D5ECCCE88}" type="parTrans" cxnId="{1904DCFA-E475-4C6E-97E3-048A6D3F5F65}">
      <dgm:prSet/>
      <dgm:spPr/>
      <dgm:t>
        <a:bodyPr/>
        <a:lstStyle/>
        <a:p>
          <a:endParaRPr lang="tr-TR"/>
        </a:p>
      </dgm:t>
    </dgm:pt>
    <dgm:pt modelId="{A52BC162-BB5A-461E-A198-51B46807EE59}" type="sibTrans" cxnId="{1904DCFA-E475-4C6E-97E3-048A6D3F5F65}">
      <dgm:prSet/>
      <dgm:spPr/>
      <dgm:t>
        <a:bodyPr/>
        <a:lstStyle/>
        <a:p>
          <a:endParaRPr lang="tr-TR"/>
        </a:p>
      </dgm:t>
    </dgm:pt>
    <dgm:pt modelId="{EC35AFA6-C393-479D-B5DC-363BD26EC568}" type="pres">
      <dgm:prSet presAssocID="{476928EA-7357-4AD2-8648-2C990B7A4AC0}" presName="Name0" presStyleCnt="0">
        <dgm:presLayoutVars>
          <dgm:dir/>
          <dgm:animLvl val="lvl"/>
          <dgm:resizeHandles val="exact"/>
        </dgm:presLayoutVars>
      </dgm:prSet>
      <dgm:spPr/>
      <dgm:t>
        <a:bodyPr/>
        <a:lstStyle/>
        <a:p>
          <a:endParaRPr lang="tr-TR"/>
        </a:p>
      </dgm:t>
    </dgm:pt>
    <dgm:pt modelId="{9D859479-6E2A-4E96-99DE-4906D1E3569D}" type="pres">
      <dgm:prSet presAssocID="{A63268D4-E6B8-447F-9AE4-1691CA570433}" presName="boxAndChildren" presStyleCnt="0"/>
      <dgm:spPr/>
    </dgm:pt>
    <dgm:pt modelId="{B8D8B3A8-4BC6-4ABB-B92B-CE7D1A5A93FD}" type="pres">
      <dgm:prSet presAssocID="{A63268D4-E6B8-447F-9AE4-1691CA570433}" presName="parentTextBox" presStyleLbl="node1" presStyleIdx="0" presStyleCnt="4"/>
      <dgm:spPr/>
      <dgm:t>
        <a:bodyPr/>
        <a:lstStyle/>
        <a:p>
          <a:endParaRPr lang="tr-TR"/>
        </a:p>
      </dgm:t>
    </dgm:pt>
    <dgm:pt modelId="{506DE3CC-793A-42A8-A321-062269E0028D}" type="pres">
      <dgm:prSet presAssocID="{A52BC162-BB5A-461E-A198-51B46807EE59}" presName="sp" presStyleCnt="0"/>
      <dgm:spPr/>
    </dgm:pt>
    <dgm:pt modelId="{BBFD546D-44BB-4E92-A02A-D814C9B73A51}" type="pres">
      <dgm:prSet presAssocID="{510AEC65-EBED-4418-BFBD-6E507476E65F}" presName="arrowAndChildren" presStyleCnt="0"/>
      <dgm:spPr/>
    </dgm:pt>
    <dgm:pt modelId="{DB5817B0-DB29-471D-B026-A93678E4AF78}" type="pres">
      <dgm:prSet presAssocID="{510AEC65-EBED-4418-BFBD-6E507476E65F}" presName="parentTextArrow" presStyleLbl="node1" presStyleIdx="1" presStyleCnt="4"/>
      <dgm:spPr/>
      <dgm:t>
        <a:bodyPr/>
        <a:lstStyle/>
        <a:p>
          <a:endParaRPr lang="tr-TR"/>
        </a:p>
      </dgm:t>
    </dgm:pt>
    <dgm:pt modelId="{C749E223-C652-4701-B1AF-111E3E8BBC4B}" type="pres">
      <dgm:prSet presAssocID="{7B724611-542A-4CD2-832D-2C932BAAFAA7}" presName="sp" presStyleCnt="0"/>
      <dgm:spPr/>
    </dgm:pt>
    <dgm:pt modelId="{C5EE29F9-BE36-4B1D-977D-CA7553C1F409}" type="pres">
      <dgm:prSet presAssocID="{35BFE922-7F2C-4C4E-9B63-839AC3A33E88}" presName="arrowAndChildren" presStyleCnt="0"/>
      <dgm:spPr/>
    </dgm:pt>
    <dgm:pt modelId="{D514A2FC-2BAC-47D3-8841-A0E745CF33FB}" type="pres">
      <dgm:prSet presAssocID="{35BFE922-7F2C-4C4E-9B63-839AC3A33E88}" presName="parentTextArrow" presStyleLbl="node1" presStyleIdx="2" presStyleCnt="4"/>
      <dgm:spPr/>
      <dgm:t>
        <a:bodyPr/>
        <a:lstStyle/>
        <a:p>
          <a:endParaRPr lang="tr-TR"/>
        </a:p>
      </dgm:t>
    </dgm:pt>
    <dgm:pt modelId="{7E91E949-6926-4BFD-A721-AE43BE756015}" type="pres">
      <dgm:prSet presAssocID="{5737F9BF-DA66-4C00-9C0A-DC87BDC050B5}" presName="sp" presStyleCnt="0"/>
      <dgm:spPr/>
    </dgm:pt>
    <dgm:pt modelId="{BD0883FD-2A0C-4FEF-AE91-B8F73DFAB325}" type="pres">
      <dgm:prSet presAssocID="{9A64DBC1-023A-40AF-8D23-E83A69BFC90C}" presName="arrowAndChildren" presStyleCnt="0"/>
      <dgm:spPr/>
    </dgm:pt>
    <dgm:pt modelId="{5812050D-B460-423B-A124-808966D85C47}" type="pres">
      <dgm:prSet presAssocID="{9A64DBC1-023A-40AF-8D23-E83A69BFC90C}" presName="parentTextArrow" presStyleLbl="node1" presStyleIdx="3" presStyleCnt="4"/>
      <dgm:spPr/>
      <dgm:t>
        <a:bodyPr/>
        <a:lstStyle/>
        <a:p>
          <a:endParaRPr lang="tr-TR"/>
        </a:p>
      </dgm:t>
    </dgm:pt>
  </dgm:ptLst>
  <dgm:cxnLst>
    <dgm:cxn modelId="{439C22A0-0DCC-4937-9308-B751C9924FC9}" type="presOf" srcId="{35BFE922-7F2C-4C4E-9B63-839AC3A33E88}" destId="{D514A2FC-2BAC-47D3-8841-A0E745CF33FB}" srcOrd="0" destOrd="0" presId="urn:microsoft.com/office/officeart/2005/8/layout/process4"/>
    <dgm:cxn modelId="{D0C935DA-3837-4FC8-9DEF-D564FA761C35}" srcId="{476928EA-7357-4AD2-8648-2C990B7A4AC0}" destId="{A63268D4-E6B8-447F-9AE4-1691CA570433}" srcOrd="3" destOrd="0" parTransId="{8D3ED7D7-6EE7-44C5-846F-29CCB1CC9F73}" sibTransId="{E4B0524D-123C-4B2B-A707-DC10A3D6D3FA}"/>
    <dgm:cxn modelId="{21D2A9D5-3664-40C2-ADC9-4ADD6F0A66F0}" type="presOf" srcId="{9A64DBC1-023A-40AF-8D23-E83A69BFC90C}" destId="{5812050D-B460-423B-A124-808966D85C47}" srcOrd="0" destOrd="0" presId="urn:microsoft.com/office/officeart/2005/8/layout/process4"/>
    <dgm:cxn modelId="{FAFFC2CC-B24D-496F-882D-7A4F9248BED1}" srcId="{476928EA-7357-4AD2-8648-2C990B7A4AC0}" destId="{9A64DBC1-023A-40AF-8D23-E83A69BFC90C}" srcOrd="0" destOrd="0" parTransId="{BB99D1E6-92AD-4398-B95B-47F10706931C}" sibTransId="{5737F9BF-DA66-4C00-9C0A-DC87BDC050B5}"/>
    <dgm:cxn modelId="{1904DCFA-E475-4C6E-97E3-048A6D3F5F65}" srcId="{476928EA-7357-4AD2-8648-2C990B7A4AC0}" destId="{510AEC65-EBED-4418-BFBD-6E507476E65F}" srcOrd="2" destOrd="0" parTransId="{705E81F7-41AB-45A2-8E9B-C48D5ECCCE88}" sibTransId="{A52BC162-BB5A-461E-A198-51B46807EE59}"/>
    <dgm:cxn modelId="{185D2FB3-B3F8-4724-96D0-6531FD3D2CC7}" type="presOf" srcId="{476928EA-7357-4AD2-8648-2C990B7A4AC0}" destId="{EC35AFA6-C393-479D-B5DC-363BD26EC568}" srcOrd="0" destOrd="0" presId="urn:microsoft.com/office/officeart/2005/8/layout/process4"/>
    <dgm:cxn modelId="{28A8A730-70CB-4802-80E3-2BB737F67AB1}" type="presOf" srcId="{A63268D4-E6B8-447F-9AE4-1691CA570433}" destId="{B8D8B3A8-4BC6-4ABB-B92B-CE7D1A5A93FD}" srcOrd="0" destOrd="0" presId="urn:microsoft.com/office/officeart/2005/8/layout/process4"/>
    <dgm:cxn modelId="{63FCE6F8-101D-4518-9B81-E4A8032C9527}" type="presOf" srcId="{510AEC65-EBED-4418-BFBD-6E507476E65F}" destId="{DB5817B0-DB29-471D-B026-A93678E4AF78}" srcOrd="0" destOrd="0" presId="urn:microsoft.com/office/officeart/2005/8/layout/process4"/>
    <dgm:cxn modelId="{A12D2B0C-173A-483E-8725-3FD90ADEE418}" srcId="{476928EA-7357-4AD2-8648-2C990B7A4AC0}" destId="{35BFE922-7F2C-4C4E-9B63-839AC3A33E88}" srcOrd="1" destOrd="0" parTransId="{3FC8CD6F-781B-4A9D-B47B-059A03F323B4}" sibTransId="{7B724611-542A-4CD2-832D-2C932BAAFAA7}"/>
    <dgm:cxn modelId="{B0B6CE2A-5401-494C-BD07-B5AAD0558BFC}" type="presParOf" srcId="{EC35AFA6-C393-479D-B5DC-363BD26EC568}" destId="{9D859479-6E2A-4E96-99DE-4906D1E3569D}" srcOrd="0" destOrd="0" presId="urn:microsoft.com/office/officeart/2005/8/layout/process4"/>
    <dgm:cxn modelId="{C7F9C016-9BA7-4444-A8A8-3A21A0C7250F}" type="presParOf" srcId="{9D859479-6E2A-4E96-99DE-4906D1E3569D}" destId="{B8D8B3A8-4BC6-4ABB-B92B-CE7D1A5A93FD}" srcOrd="0" destOrd="0" presId="urn:microsoft.com/office/officeart/2005/8/layout/process4"/>
    <dgm:cxn modelId="{758F2C22-C3C4-4999-B9CE-8586680368B2}" type="presParOf" srcId="{EC35AFA6-C393-479D-B5DC-363BD26EC568}" destId="{506DE3CC-793A-42A8-A321-062269E0028D}" srcOrd="1" destOrd="0" presId="urn:microsoft.com/office/officeart/2005/8/layout/process4"/>
    <dgm:cxn modelId="{D228137D-65BE-4386-8CC3-2707830F6406}" type="presParOf" srcId="{EC35AFA6-C393-479D-B5DC-363BD26EC568}" destId="{BBFD546D-44BB-4E92-A02A-D814C9B73A51}" srcOrd="2" destOrd="0" presId="urn:microsoft.com/office/officeart/2005/8/layout/process4"/>
    <dgm:cxn modelId="{83982482-C427-4ECE-89C9-066B083E34DE}" type="presParOf" srcId="{BBFD546D-44BB-4E92-A02A-D814C9B73A51}" destId="{DB5817B0-DB29-471D-B026-A93678E4AF78}" srcOrd="0" destOrd="0" presId="urn:microsoft.com/office/officeart/2005/8/layout/process4"/>
    <dgm:cxn modelId="{45F8A302-28A8-48AF-81AB-F87F0DC34587}" type="presParOf" srcId="{EC35AFA6-C393-479D-B5DC-363BD26EC568}" destId="{C749E223-C652-4701-B1AF-111E3E8BBC4B}" srcOrd="3" destOrd="0" presId="urn:microsoft.com/office/officeart/2005/8/layout/process4"/>
    <dgm:cxn modelId="{C5395D76-0485-4060-8D03-25CCC4E82771}" type="presParOf" srcId="{EC35AFA6-C393-479D-B5DC-363BD26EC568}" destId="{C5EE29F9-BE36-4B1D-977D-CA7553C1F409}" srcOrd="4" destOrd="0" presId="urn:microsoft.com/office/officeart/2005/8/layout/process4"/>
    <dgm:cxn modelId="{D1C02858-EA9B-4AC0-BAEA-5193207C9BFF}" type="presParOf" srcId="{C5EE29F9-BE36-4B1D-977D-CA7553C1F409}" destId="{D514A2FC-2BAC-47D3-8841-A0E745CF33FB}" srcOrd="0" destOrd="0" presId="urn:microsoft.com/office/officeart/2005/8/layout/process4"/>
    <dgm:cxn modelId="{94155BBD-3A4C-4E3E-8973-712F342F386D}" type="presParOf" srcId="{EC35AFA6-C393-479D-B5DC-363BD26EC568}" destId="{7E91E949-6926-4BFD-A721-AE43BE756015}" srcOrd="5" destOrd="0" presId="urn:microsoft.com/office/officeart/2005/8/layout/process4"/>
    <dgm:cxn modelId="{58E5384D-ACB5-46BE-AEB9-7411B6841BC3}" type="presParOf" srcId="{EC35AFA6-C393-479D-B5DC-363BD26EC568}" destId="{BD0883FD-2A0C-4FEF-AE91-B8F73DFAB325}" srcOrd="6" destOrd="0" presId="urn:microsoft.com/office/officeart/2005/8/layout/process4"/>
    <dgm:cxn modelId="{E489A915-890C-4BAB-855C-6A95084F0DBD}" type="presParOf" srcId="{BD0883FD-2A0C-4FEF-AE91-B8F73DFAB325}" destId="{5812050D-B460-423B-A124-808966D85C4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27919-801E-412F-9499-9C89F3F14BAE}" type="doc">
      <dgm:prSet loTypeId="urn:microsoft.com/office/officeart/2005/8/layout/orgChart1" loCatId="hierarchy" qsTypeId="urn:microsoft.com/office/officeart/2005/8/quickstyle/3d2" qsCatId="3D" csTypeId="urn:microsoft.com/office/officeart/2005/8/colors/accent6_4" csCatId="accent6" phldr="1"/>
      <dgm:spPr/>
      <dgm:t>
        <a:bodyPr/>
        <a:lstStyle/>
        <a:p>
          <a:endParaRPr lang="tr-TR"/>
        </a:p>
      </dgm:t>
    </dgm:pt>
    <dgm:pt modelId="{0A29A423-6114-4993-913F-E53CDE1F3077}">
      <dgm:prSet phldrT="[Metin]"/>
      <dgm:spPr/>
      <dgm:t>
        <a:bodyPr/>
        <a:lstStyle/>
        <a:p>
          <a:r>
            <a:rPr lang="tr-TR" dirty="0" smtClean="0"/>
            <a:t>Orta Çağ’da Sağlık Uygulamaları</a:t>
          </a:r>
          <a:endParaRPr lang="tr-TR" dirty="0"/>
        </a:p>
      </dgm:t>
    </dgm:pt>
    <dgm:pt modelId="{6570D6ED-5773-437C-9D02-5891473028B7}" type="parTrans" cxnId="{9802F436-866E-4418-9444-E96C8A8C132A}">
      <dgm:prSet/>
      <dgm:spPr/>
      <dgm:t>
        <a:bodyPr/>
        <a:lstStyle/>
        <a:p>
          <a:endParaRPr lang="tr-TR"/>
        </a:p>
      </dgm:t>
    </dgm:pt>
    <dgm:pt modelId="{24568A9A-77EC-4069-A3ED-53DB71B04B92}" type="sibTrans" cxnId="{9802F436-866E-4418-9444-E96C8A8C132A}">
      <dgm:prSet/>
      <dgm:spPr/>
      <dgm:t>
        <a:bodyPr/>
        <a:lstStyle/>
        <a:p>
          <a:endParaRPr lang="tr-TR"/>
        </a:p>
      </dgm:t>
    </dgm:pt>
    <dgm:pt modelId="{66193389-CE27-413A-BAF9-D344A5BEB442}">
      <dgm:prSet phldrT="[Metin]" custT="1"/>
      <dgm:spPr/>
      <dgm:t>
        <a:bodyPr/>
        <a:lstStyle/>
        <a:p>
          <a:r>
            <a:rPr lang="tr-TR" sz="6000" b="1" dirty="0" smtClean="0"/>
            <a:t>Avrupa</a:t>
          </a:r>
          <a:endParaRPr lang="tr-TR" sz="6000" b="1" dirty="0"/>
        </a:p>
      </dgm:t>
    </dgm:pt>
    <dgm:pt modelId="{D56836BB-3360-4043-A33F-D2C0E7D93260}" type="parTrans" cxnId="{DB6ADACD-58E1-4270-85C1-60A2B9E5D052}">
      <dgm:prSet/>
      <dgm:spPr/>
      <dgm:t>
        <a:bodyPr/>
        <a:lstStyle/>
        <a:p>
          <a:endParaRPr lang="tr-TR"/>
        </a:p>
      </dgm:t>
    </dgm:pt>
    <dgm:pt modelId="{02602A57-B649-4EF5-9848-E67D8D29614E}" type="sibTrans" cxnId="{DB6ADACD-58E1-4270-85C1-60A2B9E5D052}">
      <dgm:prSet/>
      <dgm:spPr/>
      <dgm:t>
        <a:bodyPr/>
        <a:lstStyle/>
        <a:p>
          <a:endParaRPr lang="tr-TR"/>
        </a:p>
      </dgm:t>
    </dgm:pt>
    <dgm:pt modelId="{BCA48AD5-2D5A-4891-8FA0-2B47BB8FA054}">
      <dgm:prSet phldrT="[Metin]"/>
      <dgm:spPr/>
      <dgm:t>
        <a:bodyPr/>
        <a:lstStyle/>
        <a:p>
          <a:r>
            <a:rPr lang="tr-TR" dirty="0" smtClean="0"/>
            <a:t>Arap </a:t>
          </a:r>
          <a:r>
            <a:rPr lang="tr-TR" dirty="0" err="1" smtClean="0"/>
            <a:t>Bilmi</a:t>
          </a:r>
          <a:endParaRPr lang="tr-TR" dirty="0"/>
        </a:p>
      </dgm:t>
    </dgm:pt>
    <dgm:pt modelId="{5CFA3EF0-F650-4644-916E-C786D3FDD42D}" type="parTrans" cxnId="{B38A8CB8-C9E1-4174-888F-FDF5E94EA9AC}">
      <dgm:prSet/>
      <dgm:spPr/>
      <dgm:t>
        <a:bodyPr/>
        <a:lstStyle/>
        <a:p>
          <a:endParaRPr lang="tr-TR"/>
        </a:p>
      </dgm:t>
    </dgm:pt>
    <dgm:pt modelId="{54AAD6FB-8319-4903-A75B-343BDF1CA3C2}" type="sibTrans" cxnId="{B38A8CB8-C9E1-4174-888F-FDF5E94EA9AC}">
      <dgm:prSet/>
      <dgm:spPr/>
      <dgm:t>
        <a:bodyPr/>
        <a:lstStyle/>
        <a:p>
          <a:endParaRPr lang="tr-TR"/>
        </a:p>
      </dgm:t>
    </dgm:pt>
    <dgm:pt modelId="{DC6D88EA-ACFE-4D79-B931-9C0B7A73EA95}" type="pres">
      <dgm:prSet presAssocID="{79627919-801E-412F-9499-9C89F3F14BAE}" presName="hierChild1" presStyleCnt="0">
        <dgm:presLayoutVars>
          <dgm:orgChart val="1"/>
          <dgm:chPref val="1"/>
          <dgm:dir/>
          <dgm:animOne val="branch"/>
          <dgm:animLvl val="lvl"/>
          <dgm:resizeHandles/>
        </dgm:presLayoutVars>
      </dgm:prSet>
      <dgm:spPr/>
      <dgm:t>
        <a:bodyPr/>
        <a:lstStyle/>
        <a:p>
          <a:endParaRPr lang="tr-TR"/>
        </a:p>
      </dgm:t>
    </dgm:pt>
    <dgm:pt modelId="{8A78D8C4-B097-4EB3-92ED-E1D3C3F07191}" type="pres">
      <dgm:prSet presAssocID="{0A29A423-6114-4993-913F-E53CDE1F3077}" presName="hierRoot1" presStyleCnt="0">
        <dgm:presLayoutVars>
          <dgm:hierBranch val="init"/>
        </dgm:presLayoutVars>
      </dgm:prSet>
      <dgm:spPr/>
    </dgm:pt>
    <dgm:pt modelId="{1644E49C-1F7A-4FA8-B205-E6F86D80DFB4}" type="pres">
      <dgm:prSet presAssocID="{0A29A423-6114-4993-913F-E53CDE1F3077}" presName="rootComposite1" presStyleCnt="0"/>
      <dgm:spPr/>
    </dgm:pt>
    <dgm:pt modelId="{AABFA7C3-B968-4660-8720-5788E5FA725B}" type="pres">
      <dgm:prSet presAssocID="{0A29A423-6114-4993-913F-E53CDE1F3077}" presName="rootText1" presStyleLbl="node0" presStyleIdx="0" presStyleCnt="1" custScaleX="116079" custScaleY="86216">
        <dgm:presLayoutVars>
          <dgm:chPref val="3"/>
        </dgm:presLayoutVars>
      </dgm:prSet>
      <dgm:spPr/>
      <dgm:t>
        <a:bodyPr/>
        <a:lstStyle/>
        <a:p>
          <a:endParaRPr lang="tr-TR"/>
        </a:p>
      </dgm:t>
    </dgm:pt>
    <dgm:pt modelId="{43A9A01D-DA8E-4DE7-9456-A74FF977F2B4}" type="pres">
      <dgm:prSet presAssocID="{0A29A423-6114-4993-913F-E53CDE1F3077}" presName="rootConnector1" presStyleLbl="node1" presStyleIdx="0" presStyleCnt="0"/>
      <dgm:spPr/>
      <dgm:t>
        <a:bodyPr/>
        <a:lstStyle/>
        <a:p>
          <a:endParaRPr lang="tr-TR"/>
        </a:p>
      </dgm:t>
    </dgm:pt>
    <dgm:pt modelId="{AA6B8876-86CE-45CC-A307-E4C9201F5007}" type="pres">
      <dgm:prSet presAssocID="{0A29A423-6114-4993-913F-E53CDE1F3077}" presName="hierChild2" presStyleCnt="0"/>
      <dgm:spPr/>
    </dgm:pt>
    <dgm:pt modelId="{BC71C401-FFED-4DB7-B42E-246F03E765ED}" type="pres">
      <dgm:prSet presAssocID="{D56836BB-3360-4043-A33F-D2C0E7D93260}" presName="Name37" presStyleLbl="parChTrans1D2" presStyleIdx="0" presStyleCnt="2"/>
      <dgm:spPr/>
      <dgm:t>
        <a:bodyPr/>
        <a:lstStyle/>
        <a:p>
          <a:endParaRPr lang="tr-TR"/>
        </a:p>
      </dgm:t>
    </dgm:pt>
    <dgm:pt modelId="{32B5F9A9-4036-4F00-A607-970948C0323B}" type="pres">
      <dgm:prSet presAssocID="{66193389-CE27-413A-BAF9-D344A5BEB442}" presName="hierRoot2" presStyleCnt="0">
        <dgm:presLayoutVars>
          <dgm:hierBranch val="init"/>
        </dgm:presLayoutVars>
      </dgm:prSet>
      <dgm:spPr/>
    </dgm:pt>
    <dgm:pt modelId="{1B036AF6-38BB-4017-9CF2-BF0EF7BE4B55}" type="pres">
      <dgm:prSet presAssocID="{66193389-CE27-413A-BAF9-D344A5BEB442}" presName="rootComposite" presStyleCnt="0"/>
      <dgm:spPr/>
    </dgm:pt>
    <dgm:pt modelId="{A773CD38-DC6C-4749-84A8-8E90B6FF378A}" type="pres">
      <dgm:prSet presAssocID="{66193389-CE27-413A-BAF9-D344A5BEB442}" presName="rootText" presStyleLbl="node2" presStyleIdx="0" presStyleCnt="2" custScaleY="138693" custLinFactNeighborX="189">
        <dgm:presLayoutVars>
          <dgm:chPref val="3"/>
        </dgm:presLayoutVars>
      </dgm:prSet>
      <dgm:spPr/>
      <dgm:t>
        <a:bodyPr/>
        <a:lstStyle/>
        <a:p>
          <a:endParaRPr lang="tr-TR"/>
        </a:p>
      </dgm:t>
    </dgm:pt>
    <dgm:pt modelId="{3689B84B-0C72-48CF-BE05-8B78AE7A4FE8}" type="pres">
      <dgm:prSet presAssocID="{66193389-CE27-413A-BAF9-D344A5BEB442}" presName="rootConnector" presStyleLbl="node2" presStyleIdx="0" presStyleCnt="2"/>
      <dgm:spPr/>
      <dgm:t>
        <a:bodyPr/>
        <a:lstStyle/>
        <a:p>
          <a:endParaRPr lang="tr-TR"/>
        </a:p>
      </dgm:t>
    </dgm:pt>
    <dgm:pt modelId="{711805CE-D7D4-41D1-BDB0-5670325CD50B}" type="pres">
      <dgm:prSet presAssocID="{66193389-CE27-413A-BAF9-D344A5BEB442}" presName="hierChild4" presStyleCnt="0"/>
      <dgm:spPr/>
    </dgm:pt>
    <dgm:pt modelId="{168B9900-5DCB-4211-ADC2-E075113EC430}" type="pres">
      <dgm:prSet presAssocID="{66193389-CE27-413A-BAF9-D344A5BEB442}" presName="hierChild5" presStyleCnt="0"/>
      <dgm:spPr/>
    </dgm:pt>
    <dgm:pt modelId="{9C352E51-D4AA-4F04-911F-3CAB908B4875}" type="pres">
      <dgm:prSet presAssocID="{5CFA3EF0-F650-4644-916E-C786D3FDD42D}" presName="Name37" presStyleLbl="parChTrans1D2" presStyleIdx="1" presStyleCnt="2"/>
      <dgm:spPr/>
      <dgm:t>
        <a:bodyPr/>
        <a:lstStyle/>
        <a:p>
          <a:endParaRPr lang="tr-TR"/>
        </a:p>
      </dgm:t>
    </dgm:pt>
    <dgm:pt modelId="{7E046410-B6EF-4B61-AED9-192E753C833D}" type="pres">
      <dgm:prSet presAssocID="{BCA48AD5-2D5A-4891-8FA0-2B47BB8FA054}" presName="hierRoot2" presStyleCnt="0">
        <dgm:presLayoutVars>
          <dgm:hierBranch val="init"/>
        </dgm:presLayoutVars>
      </dgm:prSet>
      <dgm:spPr/>
    </dgm:pt>
    <dgm:pt modelId="{87ED8219-B97B-4264-BF41-A3017F93DDDD}" type="pres">
      <dgm:prSet presAssocID="{BCA48AD5-2D5A-4891-8FA0-2B47BB8FA054}" presName="rootComposite" presStyleCnt="0"/>
      <dgm:spPr/>
    </dgm:pt>
    <dgm:pt modelId="{3AD1321D-F4DB-42D9-A8E6-CBEB811A5230}" type="pres">
      <dgm:prSet presAssocID="{BCA48AD5-2D5A-4891-8FA0-2B47BB8FA054}" presName="rootText" presStyleLbl="node2" presStyleIdx="1" presStyleCnt="2" custScaleX="78438">
        <dgm:presLayoutVars>
          <dgm:chPref val="3"/>
        </dgm:presLayoutVars>
      </dgm:prSet>
      <dgm:spPr/>
      <dgm:t>
        <a:bodyPr/>
        <a:lstStyle/>
        <a:p>
          <a:endParaRPr lang="tr-TR"/>
        </a:p>
      </dgm:t>
    </dgm:pt>
    <dgm:pt modelId="{2C5960A2-496B-4847-B157-80F634C0CD9A}" type="pres">
      <dgm:prSet presAssocID="{BCA48AD5-2D5A-4891-8FA0-2B47BB8FA054}" presName="rootConnector" presStyleLbl="node2" presStyleIdx="1" presStyleCnt="2"/>
      <dgm:spPr/>
      <dgm:t>
        <a:bodyPr/>
        <a:lstStyle/>
        <a:p>
          <a:endParaRPr lang="tr-TR"/>
        </a:p>
      </dgm:t>
    </dgm:pt>
    <dgm:pt modelId="{1DC0A177-4402-401B-8945-B4B97AB05408}" type="pres">
      <dgm:prSet presAssocID="{BCA48AD5-2D5A-4891-8FA0-2B47BB8FA054}" presName="hierChild4" presStyleCnt="0"/>
      <dgm:spPr/>
    </dgm:pt>
    <dgm:pt modelId="{E285F9D2-CCF8-4701-AD97-C820B52A92E9}" type="pres">
      <dgm:prSet presAssocID="{BCA48AD5-2D5A-4891-8FA0-2B47BB8FA054}" presName="hierChild5" presStyleCnt="0"/>
      <dgm:spPr/>
    </dgm:pt>
    <dgm:pt modelId="{042AD974-AAA8-4B26-BD5D-F091607977E5}" type="pres">
      <dgm:prSet presAssocID="{0A29A423-6114-4993-913F-E53CDE1F3077}" presName="hierChild3" presStyleCnt="0"/>
      <dgm:spPr/>
    </dgm:pt>
  </dgm:ptLst>
  <dgm:cxnLst>
    <dgm:cxn modelId="{C476E1EF-C5A6-4D24-940F-BE72F36CD99A}" type="presOf" srcId="{66193389-CE27-413A-BAF9-D344A5BEB442}" destId="{3689B84B-0C72-48CF-BE05-8B78AE7A4FE8}" srcOrd="1" destOrd="0" presId="urn:microsoft.com/office/officeart/2005/8/layout/orgChart1"/>
    <dgm:cxn modelId="{9802F436-866E-4418-9444-E96C8A8C132A}" srcId="{79627919-801E-412F-9499-9C89F3F14BAE}" destId="{0A29A423-6114-4993-913F-E53CDE1F3077}" srcOrd="0" destOrd="0" parTransId="{6570D6ED-5773-437C-9D02-5891473028B7}" sibTransId="{24568A9A-77EC-4069-A3ED-53DB71B04B92}"/>
    <dgm:cxn modelId="{B38A8CB8-C9E1-4174-888F-FDF5E94EA9AC}" srcId="{0A29A423-6114-4993-913F-E53CDE1F3077}" destId="{BCA48AD5-2D5A-4891-8FA0-2B47BB8FA054}" srcOrd="1" destOrd="0" parTransId="{5CFA3EF0-F650-4644-916E-C786D3FDD42D}" sibTransId="{54AAD6FB-8319-4903-A75B-343BDF1CA3C2}"/>
    <dgm:cxn modelId="{DB6ADACD-58E1-4270-85C1-60A2B9E5D052}" srcId="{0A29A423-6114-4993-913F-E53CDE1F3077}" destId="{66193389-CE27-413A-BAF9-D344A5BEB442}" srcOrd="0" destOrd="0" parTransId="{D56836BB-3360-4043-A33F-D2C0E7D93260}" sibTransId="{02602A57-B649-4EF5-9848-E67D8D29614E}"/>
    <dgm:cxn modelId="{35E92019-0222-4311-92B7-B09CAA151419}" type="presOf" srcId="{BCA48AD5-2D5A-4891-8FA0-2B47BB8FA054}" destId="{3AD1321D-F4DB-42D9-A8E6-CBEB811A5230}" srcOrd="0" destOrd="0" presId="urn:microsoft.com/office/officeart/2005/8/layout/orgChart1"/>
    <dgm:cxn modelId="{DEF9C516-5DFD-494A-A085-184A07B305DE}" type="presOf" srcId="{66193389-CE27-413A-BAF9-D344A5BEB442}" destId="{A773CD38-DC6C-4749-84A8-8E90B6FF378A}" srcOrd="0" destOrd="0" presId="urn:microsoft.com/office/officeart/2005/8/layout/orgChart1"/>
    <dgm:cxn modelId="{FFCDA123-0053-4752-934F-A735C500310C}" type="presOf" srcId="{0A29A423-6114-4993-913F-E53CDE1F3077}" destId="{43A9A01D-DA8E-4DE7-9456-A74FF977F2B4}" srcOrd="1" destOrd="0" presId="urn:microsoft.com/office/officeart/2005/8/layout/orgChart1"/>
    <dgm:cxn modelId="{2F1ED48C-6002-4397-80C5-953FDD8FE690}" type="presOf" srcId="{0A29A423-6114-4993-913F-E53CDE1F3077}" destId="{AABFA7C3-B968-4660-8720-5788E5FA725B}" srcOrd="0" destOrd="0" presId="urn:microsoft.com/office/officeart/2005/8/layout/orgChart1"/>
    <dgm:cxn modelId="{B938151E-9138-4771-90A5-6AA7A1AB8370}" type="presOf" srcId="{79627919-801E-412F-9499-9C89F3F14BAE}" destId="{DC6D88EA-ACFE-4D79-B931-9C0B7A73EA95}" srcOrd="0" destOrd="0" presId="urn:microsoft.com/office/officeart/2005/8/layout/orgChart1"/>
    <dgm:cxn modelId="{92E04942-847D-49C9-8D9E-683ECBA76F98}" type="presOf" srcId="{BCA48AD5-2D5A-4891-8FA0-2B47BB8FA054}" destId="{2C5960A2-496B-4847-B157-80F634C0CD9A}" srcOrd="1" destOrd="0" presId="urn:microsoft.com/office/officeart/2005/8/layout/orgChart1"/>
    <dgm:cxn modelId="{16EDFD14-E68D-46DD-9D13-B79F681F52FD}" type="presOf" srcId="{5CFA3EF0-F650-4644-916E-C786D3FDD42D}" destId="{9C352E51-D4AA-4F04-911F-3CAB908B4875}" srcOrd="0" destOrd="0" presId="urn:microsoft.com/office/officeart/2005/8/layout/orgChart1"/>
    <dgm:cxn modelId="{686CDD7C-9766-41B7-8513-86DE596CDFDE}" type="presOf" srcId="{D56836BB-3360-4043-A33F-D2C0E7D93260}" destId="{BC71C401-FFED-4DB7-B42E-246F03E765ED}" srcOrd="0" destOrd="0" presId="urn:microsoft.com/office/officeart/2005/8/layout/orgChart1"/>
    <dgm:cxn modelId="{95570592-FEE8-43E3-9CD6-26C9FE610A84}" type="presParOf" srcId="{DC6D88EA-ACFE-4D79-B931-9C0B7A73EA95}" destId="{8A78D8C4-B097-4EB3-92ED-E1D3C3F07191}" srcOrd="0" destOrd="0" presId="urn:microsoft.com/office/officeart/2005/8/layout/orgChart1"/>
    <dgm:cxn modelId="{F4B1416E-DB0D-4AD7-8B17-F2B6FD44D812}" type="presParOf" srcId="{8A78D8C4-B097-4EB3-92ED-E1D3C3F07191}" destId="{1644E49C-1F7A-4FA8-B205-E6F86D80DFB4}" srcOrd="0" destOrd="0" presId="urn:microsoft.com/office/officeart/2005/8/layout/orgChart1"/>
    <dgm:cxn modelId="{67BA98F8-74A1-4BCA-BD7C-17E1AA0B580B}" type="presParOf" srcId="{1644E49C-1F7A-4FA8-B205-E6F86D80DFB4}" destId="{AABFA7C3-B968-4660-8720-5788E5FA725B}" srcOrd="0" destOrd="0" presId="urn:microsoft.com/office/officeart/2005/8/layout/orgChart1"/>
    <dgm:cxn modelId="{4D94F945-7BCA-4B1E-8C5E-1B33738BF71F}" type="presParOf" srcId="{1644E49C-1F7A-4FA8-B205-E6F86D80DFB4}" destId="{43A9A01D-DA8E-4DE7-9456-A74FF977F2B4}" srcOrd="1" destOrd="0" presId="urn:microsoft.com/office/officeart/2005/8/layout/orgChart1"/>
    <dgm:cxn modelId="{6BB136AD-5298-4416-8A5E-91E6D5FCB95D}" type="presParOf" srcId="{8A78D8C4-B097-4EB3-92ED-E1D3C3F07191}" destId="{AA6B8876-86CE-45CC-A307-E4C9201F5007}" srcOrd="1" destOrd="0" presId="urn:microsoft.com/office/officeart/2005/8/layout/orgChart1"/>
    <dgm:cxn modelId="{0D6342FE-E8FF-4038-944C-E11224EB351C}" type="presParOf" srcId="{AA6B8876-86CE-45CC-A307-E4C9201F5007}" destId="{BC71C401-FFED-4DB7-B42E-246F03E765ED}" srcOrd="0" destOrd="0" presId="urn:microsoft.com/office/officeart/2005/8/layout/orgChart1"/>
    <dgm:cxn modelId="{591534C4-4A2B-4751-8285-78CE09DE9714}" type="presParOf" srcId="{AA6B8876-86CE-45CC-A307-E4C9201F5007}" destId="{32B5F9A9-4036-4F00-A607-970948C0323B}" srcOrd="1" destOrd="0" presId="urn:microsoft.com/office/officeart/2005/8/layout/orgChart1"/>
    <dgm:cxn modelId="{F02E3B1A-88ED-4234-AE94-C6CEA2352CBF}" type="presParOf" srcId="{32B5F9A9-4036-4F00-A607-970948C0323B}" destId="{1B036AF6-38BB-4017-9CF2-BF0EF7BE4B55}" srcOrd="0" destOrd="0" presId="urn:microsoft.com/office/officeart/2005/8/layout/orgChart1"/>
    <dgm:cxn modelId="{7C065C3C-29A3-4F6B-B824-1F44A94B6A82}" type="presParOf" srcId="{1B036AF6-38BB-4017-9CF2-BF0EF7BE4B55}" destId="{A773CD38-DC6C-4749-84A8-8E90B6FF378A}" srcOrd="0" destOrd="0" presId="urn:microsoft.com/office/officeart/2005/8/layout/orgChart1"/>
    <dgm:cxn modelId="{E5603B15-7C1C-4A73-A6DD-B5BB8E285B12}" type="presParOf" srcId="{1B036AF6-38BB-4017-9CF2-BF0EF7BE4B55}" destId="{3689B84B-0C72-48CF-BE05-8B78AE7A4FE8}" srcOrd="1" destOrd="0" presId="urn:microsoft.com/office/officeart/2005/8/layout/orgChart1"/>
    <dgm:cxn modelId="{4E0F7135-B24C-4E3F-8FD3-A8DB416EA93A}" type="presParOf" srcId="{32B5F9A9-4036-4F00-A607-970948C0323B}" destId="{711805CE-D7D4-41D1-BDB0-5670325CD50B}" srcOrd="1" destOrd="0" presId="urn:microsoft.com/office/officeart/2005/8/layout/orgChart1"/>
    <dgm:cxn modelId="{5786AB7B-0DDF-4898-92A5-E90BBDA6382C}" type="presParOf" srcId="{32B5F9A9-4036-4F00-A607-970948C0323B}" destId="{168B9900-5DCB-4211-ADC2-E075113EC430}" srcOrd="2" destOrd="0" presId="urn:microsoft.com/office/officeart/2005/8/layout/orgChart1"/>
    <dgm:cxn modelId="{998775A0-13B1-4AA0-A4E6-78B07D2948A0}" type="presParOf" srcId="{AA6B8876-86CE-45CC-A307-E4C9201F5007}" destId="{9C352E51-D4AA-4F04-911F-3CAB908B4875}" srcOrd="2" destOrd="0" presId="urn:microsoft.com/office/officeart/2005/8/layout/orgChart1"/>
    <dgm:cxn modelId="{CDB256F6-E704-4A75-A47C-62B9F5C9F667}" type="presParOf" srcId="{AA6B8876-86CE-45CC-A307-E4C9201F5007}" destId="{7E046410-B6EF-4B61-AED9-192E753C833D}" srcOrd="3" destOrd="0" presId="urn:microsoft.com/office/officeart/2005/8/layout/orgChart1"/>
    <dgm:cxn modelId="{C34113CF-E2C9-4F99-A998-24863AA0D2AC}" type="presParOf" srcId="{7E046410-B6EF-4B61-AED9-192E753C833D}" destId="{87ED8219-B97B-4264-BF41-A3017F93DDDD}" srcOrd="0" destOrd="0" presId="urn:microsoft.com/office/officeart/2005/8/layout/orgChart1"/>
    <dgm:cxn modelId="{4FA49FAE-12B2-45F6-B145-A98E7CA3BB3D}" type="presParOf" srcId="{87ED8219-B97B-4264-BF41-A3017F93DDDD}" destId="{3AD1321D-F4DB-42D9-A8E6-CBEB811A5230}" srcOrd="0" destOrd="0" presId="urn:microsoft.com/office/officeart/2005/8/layout/orgChart1"/>
    <dgm:cxn modelId="{91A1A3DA-7F0C-43DE-9741-7FC84E750541}" type="presParOf" srcId="{87ED8219-B97B-4264-BF41-A3017F93DDDD}" destId="{2C5960A2-496B-4847-B157-80F634C0CD9A}" srcOrd="1" destOrd="0" presId="urn:microsoft.com/office/officeart/2005/8/layout/orgChart1"/>
    <dgm:cxn modelId="{8A0B4E8B-EFD5-4862-8DC9-0DBC965CEB8D}" type="presParOf" srcId="{7E046410-B6EF-4B61-AED9-192E753C833D}" destId="{1DC0A177-4402-401B-8945-B4B97AB05408}" srcOrd="1" destOrd="0" presId="urn:microsoft.com/office/officeart/2005/8/layout/orgChart1"/>
    <dgm:cxn modelId="{89F431B5-2B69-44C8-8F61-4386F63CF888}" type="presParOf" srcId="{7E046410-B6EF-4B61-AED9-192E753C833D}" destId="{E285F9D2-CCF8-4701-AD97-C820B52A92E9}" srcOrd="2" destOrd="0" presId="urn:microsoft.com/office/officeart/2005/8/layout/orgChart1"/>
    <dgm:cxn modelId="{69EDB23B-CAA5-4109-9752-C07F89A3A261}" type="presParOf" srcId="{8A78D8C4-B097-4EB3-92ED-E1D3C3F07191}" destId="{042AD974-AAA8-4B26-BD5D-F091607977E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27919-801E-412F-9499-9C89F3F14BAE}" type="doc">
      <dgm:prSet loTypeId="urn:microsoft.com/office/officeart/2005/8/layout/orgChart1" loCatId="hierarchy" qsTypeId="urn:microsoft.com/office/officeart/2005/8/quickstyle/3d2" qsCatId="3D" csTypeId="urn:microsoft.com/office/officeart/2005/8/colors/accent6_4" csCatId="accent6" phldr="1"/>
      <dgm:spPr/>
      <dgm:t>
        <a:bodyPr/>
        <a:lstStyle/>
        <a:p>
          <a:endParaRPr lang="tr-TR"/>
        </a:p>
      </dgm:t>
    </dgm:pt>
    <dgm:pt modelId="{0A29A423-6114-4993-913F-E53CDE1F3077}">
      <dgm:prSet phldrT="[Metin]"/>
      <dgm:spPr/>
      <dgm:t>
        <a:bodyPr/>
        <a:lstStyle/>
        <a:p>
          <a:r>
            <a:rPr lang="tr-TR" dirty="0" smtClean="0"/>
            <a:t>Orta Çağ’da Sağlık Uygulamaları</a:t>
          </a:r>
          <a:endParaRPr lang="tr-TR" dirty="0"/>
        </a:p>
      </dgm:t>
    </dgm:pt>
    <dgm:pt modelId="{6570D6ED-5773-437C-9D02-5891473028B7}" type="parTrans" cxnId="{9802F436-866E-4418-9444-E96C8A8C132A}">
      <dgm:prSet/>
      <dgm:spPr/>
      <dgm:t>
        <a:bodyPr/>
        <a:lstStyle/>
        <a:p>
          <a:endParaRPr lang="tr-TR"/>
        </a:p>
      </dgm:t>
    </dgm:pt>
    <dgm:pt modelId="{24568A9A-77EC-4069-A3ED-53DB71B04B92}" type="sibTrans" cxnId="{9802F436-866E-4418-9444-E96C8A8C132A}">
      <dgm:prSet/>
      <dgm:spPr/>
      <dgm:t>
        <a:bodyPr/>
        <a:lstStyle/>
        <a:p>
          <a:endParaRPr lang="tr-TR"/>
        </a:p>
      </dgm:t>
    </dgm:pt>
    <dgm:pt modelId="{66193389-CE27-413A-BAF9-D344A5BEB442}">
      <dgm:prSet phldrT="[Metin]"/>
      <dgm:spPr/>
      <dgm:t>
        <a:bodyPr/>
        <a:lstStyle/>
        <a:p>
          <a:r>
            <a:rPr lang="tr-TR" dirty="0" smtClean="0"/>
            <a:t>Avrupa</a:t>
          </a:r>
          <a:endParaRPr lang="tr-TR" dirty="0"/>
        </a:p>
      </dgm:t>
    </dgm:pt>
    <dgm:pt modelId="{D56836BB-3360-4043-A33F-D2C0E7D93260}" type="parTrans" cxnId="{DB6ADACD-58E1-4270-85C1-60A2B9E5D052}">
      <dgm:prSet/>
      <dgm:spPr/>
      <dgm:t>
        <a:bodyPr/>
        <a:lstStyle/>
        <a:p>
          <a:endParaRPr lang="tr-TR"/>
        </a:p>
      </dgm:t>
    </dgm:pt>
    <dgm:pt modelId="{02602A57-B649-4EF5-9848-E67D8D29614E}" type="sibTrans" cxnId="{DB6ADACD-58E1-4270-85C1-60A2B9E5D052}">
      <dgm:prSet/>
      <dgm:spPr/>
      <dgm:t>
        <a:bodyPr/>
        <a:lstStyle/>
        <a:p>
          <a:endParaRPr lang="tr-TR"/>
        </a:p>
      </dgm:t>
    </dgm:pt>
    <dgm:pt modelId="{BCA48AD5-2D5A-4891-8FA0-2B47BB8FA054}">
      <dgm:prSet phldrT="[Metin]" custT="1"/>
      <dgm:spPr/>
      <dgm:t>
        <a:bodyPr/>
        <a:lstStyle/>
        <a:p>
          <a:r>
            <a:rPr lang="tr-TR" sz="5000" b="1" dirty="0" smtClean="0"/>
            <a:t>Arap Bilimi</a:t>
          </a:r>
          <a:endParaRPr lang="tr-TR" sz="5000" b="1" dirty="0"/>
        </a:p>
      </dgm:t>
    </dgm:pt>
    <dgm:pt modelId="{5CFA3EF0-F650-4644-916E-C786D3FDD42D}" type="parTrans" cxnId="{B38A8CB8-C9E1-4174-888F-FDF5E94EA9AC}">
      <dgm:prSet/>
      <dgm:spPr/>
      <dgm:t>
        <a:bodyPr/>
        <a:lstStyle/>
        <a:p>
          <a:endParaRPr lang="tr-TR"/>
        </a:p>
      </dgm:t>
    </dgm:pt>
    <dgm:pt modelId="{54AAD6FB-8319-4903-A75B-343BDF1CA3C2}" type="sibTrans" cxnId="{B38A8CB8-C9E1-4174-888F-FDF5E94EA9AC}">
      <dgm:prSet/>
      <dgm:spPr/>
      <dgm:t>
        <a:bodyPr/>
        <a:lstStyle/>
        <a:p>
          <a:endParaRPr lang="tr-TR"/>
        </a:p>
      </dgm:t>
    </dgm:pt>
    <dgm:pt modelId="{DC6D88EA-ACFE-4D79-B931-9C0B7A73EA95}" type="pres">
      <dgm:prSet presAssocID="{79627919-801E-412F-9499-9C89F3F14BAE}" presName="hierChild1" presStyleCnt="0">
        <dgm:presLayoutVars>
          <dgm:orgChart val="1"/>
          <dgm:chPref val="1"/>
          <dgm:dir/>
          <dgm:animOne val="branch"/>
          <dgm:animLvl val="lvl"/>
          <dgm:resizeHandles/>
        </dgm:presLayoutVars>
      </dgm:prSet>
      <dgm:spPr/>
      <dgm:t>
        <a:bodyPr/>
        <a:lstStyle/>
        <a:p>
          <a:endParaRPr lang="tr-TR"/>
        </a:p>
      </dgm:t>
    </dgm:pt>
    <dgm:pt modelId="{8A78D8C4-B097-4EB3-92ED-E1D3C3F07191}" type="pres">
      <dgm:prSet presAssocID="{0A29A423-6114-4993-913F-E53CDE1F3077}" presName="hierRoot1" presStyleCnt="0">
        <dgm:presLayoutVars>
          <dgm:hierBranch val="init"/>
        </dgm:presLayoutVars>
      </dgm:prSet>
      <dgm:spPr/>
    </dgm:pt>
    <dgm:pt modelId="{1644E49C-1F7A-4FA8-B205-E6F86D80DFB4}" type="pres">
      <dgm:prSet presAssocID="{0A29A423-6114-4993-913F-E53CDE1F3077}" presName="rootComposite1" presStyleCnt="0"/>
      <dgm:spPr/>
    </dgm:pt>
    <dgm:pt modelId="{AABFA7C3-B968-4660-8720-5788E5FA725B}" type="pres">
      <dgm:prSet presAssocID="{0A29A423-6114-4993-913F-E53CDE1F3077}" presName="rootText1" presStyleLbl="node0" presStyleIdx="0" presStyleCnt="1" custScaleY="85964">
        <dgm:presLayoutVars>
          <dgm:chPref val="3"/>
        </dgm:presLayoutVars>
      </dgm:prSet>
      <dgm:spPr/>
      <dgm:t>
        <a:bodyPr/>
        <a:lstStyle/>
        <a:p>
          <a:endParaRPr lang="tr-TR"/>
        </a:p>
      </dgm:t>
    </dgm:pt>
    <dgm:pt modelId="{43A9A01D-DA8E-4DE7-9456-A74FF977F2B4}" type="pres">
      <dgm:prSet presAssocID="{0A29A423-6114-4993-913F-E53CDE1F3077}" presName="rootConnector1" presStyleLbl="node1" presStyleIdx="0" presStyleCnt="0"/>
      <dgm:spPr/>
      <dgm:t>
        <a:bodyPr/>
        <a:lstStyle/>
        <a:p>
          <a:endParaRPr lang="tr-TR"/>
        </a:p>
      </dgm:t>
    </dgm:pt>
    <dgm:pt modelId="{AA6B8876-86CE-45CC-A307-E4C9201F5007}" type="pres">
      <dgm:prSet presAssocID="{0A29A423-6114-4993-913F-E53CDE1F3077}" presName="hierChild2" presStyleCnt="0"/>
      <dgm:spPr/>
    </dgm:pt>
    <dgm:pt modelId="{BC71C401-FFED-4DB7-B42E-246F03E765ED}" type="pres">
      <dgm:prSet presAssocID="{D56836BB-3360-4043-A33F-D2C0E7D93260}" presName="Name37" presStyleLbl="parChTrans1D2" presStyleIdx="0" presStyleCnt="2"/>
      <dgm:spPr/>
      <dgm:t>
        <a:bodyPr/>
        <a:lstStyle/>
        <a:p>
          <a:endParaRPr lang="tr-TR"/>
        </a:p>
      </dgm:t>
    </dgm:pt>
    <dgm:pt modelId="{32B5F9A9-4036-4F00-A607-970948C0323B}" type="pres">
      <dgm:prSet presAssocID="{66193389-CE27-413A-BAF9-D344A5BEB442}" presName="hierRoot2" presStyleCnt="0">
        <dgm:presLayoutVars>
          <dgm:hierBranch val="init"/>
        </dgm:presLayoutVars>
      </dgm:prSet>
      <dgm:spPr/>
    </dgm:pt>
    <dgm:pt modelId="{1B036AF6-38BB-4017-9CF2-BF0EF7BE4B55}" type="pres">
      <dgm:prSet presAssocID="{66193389-CE27-413A-BAF9-D344A5BEB442}" presName="rootComposite" presStyleCnt="0"/>
      <dgm:spPr/>
    </dgm:pt>
    <dgm:pt modelId="{A773CD38-DC6C-4749-84A8-8E90B6FF378A}" type="pres">
      <dgm:prSet presAssocID="{66193389-CE27-413A-BAF9-D344A5BEB442}" presName="rootText" presStyleLbl="node2" presStyleIdx="0" presStyleCnt="2" custScaleX="66830">
        <dgm:presLayoutVars>
          <dgm:chPref val="3"/>
        </dgm:presLayoutVars>
      </dgm:prSet>
      <dgm:spPr/>
      <dgm:t>
        <a:bodyPr/>
        <a:lstStyle/>
        <a:p>
          <a:endParaRPr lang="tr-TR"/>
        </a:p>
      </dgm:t>
    </dgm:pt>
    <dgm:pt modelId="{3689B84B-0C72-48CF-BE05-8B78AE7A4FE8}" type="pres">
      <dgm:prSet presAssocID="{66193389-CE27-413A-BAF9-D344A5BEB442}" presName="rootConnector" presStyleLbl="node2" presStyleIdx="0" presStyleCnt="2"/>
      <dgm:spPr/>
      <dgm:t>
        <a:bodyPr/>
        <a:lstStyle/>
        <a:p>
          <a:endParaRPr lang="tr-TR"/>
        </a:p>
      </dgm:t>
    </dgm:pt>
    <dgm:pt modelId="{711805CE-D7D4-41D1-BDB0-5670325CD50B}" type="pres">
      <dgm:prSet presAssocID="{66193389-CE27-413A-BAF9-D344A5BEB442}" presName="hierChild4" presStyleCnt="0"/>
      <dgm:spPr/>
    </dgm:pt>
    <dgm:pt modelId="{168B9900-5DCB-4211-ADC2-E075113EC430}" type="pres">
      <dgm:prSet presAssocID="{66193389-CE27-413A-BAF9-D344A5BEB442}" presName="hierChild5" presStyleCnt="0"/>
      <dgm:spPr/>
    </dgm:pt>
    <dgm:pt modelId="{9C352E51-D4AA-4F04-911F-3CAB908B4875}" type="pres">
      <dgm:prSet presAssocID="{5CFA3EF0-F650-4644-916E-C786D3FDD42D}" presName="Name37" presStyleLbl="parChTrans1D2" presStyleIdx="1" presStyleCnt="2"/>
      <dgm:spPr/>
      <dgm:t>
        <a:bodyPr/>
        <a:lstStyle/>
        <a:p>
          <a:endParaRPr lang="tr-TR"/>
        </a:p>
      </dgm:t>
    </dgm:pt>
    <dgm:pt modelId="{7E046410-B6EF-4B61-AED9-192E753C833D}" type="pres">
      <dgm:prSet presAssocID="{BCA48AD5-2D5A-4891-8FA0-2B47BB8FA054}" presName="hierRoot2" presStyleCnt="0">
        <dgm:presLayoutVars>
          <dgm:hierBranch val="init"/>
        </dgm:presLayoutVars>
      </dgm:prSet>
      <dgm:spPr/>
    </dgm:pt>
    <dgm:pt modelId="{87ED8219-B97B-4264-BF41-A3017F93DDDD}" type="pres">
      <dgm:prSet presAssocID="{BCA48AD5-2D5A-4891-8FA0-2B47BB8FA054}" presName="rootComposite" presStyleCnt="0"/>
      <dgm:spPr/>
    </dgm:pt>
    <dgm:pt modelId="{3AD1321D-F4DB-42D9-A8E6-CBEB811A5230}" type="pres">
      <dgm:prSet presAssocID="{BCA48AD5-2D5A-4891-8FA0-2B47BB8FA054}" presName="rootText" presStyleLbl="node2" presStyleIdx="1" presStyleCnt="2" custScaleX="115325" custScaleY="124602" custLinFactNeighborX="-2410" custLinFactNeighborY="3480">
        <dgm:presLayoutVars>
          <dgm:chPref val="3"/>
        </dgm:presLayoutVars>
      </dgm:prSet>
      <dgm:spPr/>
      <dgm:t>
        <a:bodyPr/>
        <a:lstStyle/>
        <a:p>
          <a:endParaRPr lang="tr-TR"/>
        </a:p>
      </dgm:t>
    </dgm:pt>
    <dgm:pt modelId="{2C5960A2-496B-4847-B157-80F634C0CD9A}" type="pres">
      <dgm:prSet presAssocID="{BCA48AD5-2D5A-4891-8FA0-2B47BB8FA054}" presName="rootConnector" presStyleLbl="node2" presStyleIdx="1" presStyleCnt="2"/>
      <dgm:spPr/>
      <dgm:t>
        <a:bodyPr/>
        <a:lstStyle/>
        <a:p>
          <a:endParaRPr lang="tr-TR"/>
        </a:p>
      </dgm:t>
    </dgm:pt>
    <dgm:pt modelId="{1DC0A177-4402-401B-8945-B4B97AB05408}" type="pres">
      <dgm:prSet presAssocID="{BCA48AD5-2D5A-4891-8FA0-2B47BB8FA054}" presName="hierChild4" presStyleCnt="0"/>
      <dgm:spPr/>
    </dgm:pt>
    <dgm:pt modelId="{E285F9D2-CCF8-4701-AD97-C820B52A92E9}" type="pres">
      <dgm:prSet presAssocID="{BCA48AD5-2D5A-4891-8FA0-2B47BB8FA054}" presName="hierChild5" presStyleCnt="0"/>
      <dgm:spPr/>
    </dgm:pt>
    <dgm:pt modelId="{042AD974-AAA8-4B26-BD5D-F091607977E5}" type="pres">
      <dgm:prSet presAssocID="{0A29A423-6114-4993-913F-E53CDE1F3077}" presName="hierChild3" presStyleCnt="0"/>
      <dgm:spPr/>
    </dgm:pt>
  </dgm:ptLst>
  <dgm:cxnLst>
    <dgm:cxn modelId="{9802F436-866E-4418-9444-E96C8A8C132A}" srcId="{79627919-801E-412F-9499-9C89F3F14BAE}" destId="{0A29A423-6114-4993-913F-E53CDE1F3077}" srcOrd="0" destOrd="0" parTransId="{6570D6ED-5773-437C-9D02-5891473028B7}" sibTransId="{24568A9A-77EC-4069-A3ED-53DB71B04B92}"/>
    <dgm:cxn modelId="{B38A8CB8-C9E1-4174-888F-FDF5E94EA9AC}" srcId="{0A29A423-6114-4993-913F-E53CDE1F3077}" destId="{BCA48AD5-2D5A-4891-8FA0-2B47BB8FA054}" srcOrd="1" destOrd="0" parTransId="{5CFA3EF0-F650-4644-916E-C786D3FDD42D}" sibTransId="{54AAD6FB-8319-4903-A75B-343BDF1CA3C2}"/>
    <dgm:cxn modelId="{DB6ADACD-58E1-4270-85C1-60A2B9E5D052}" srcId="{0A29A423-6114-4993-913F-E53CDE1F3077}" destId="{66193389-CE27-413A-BAF9-D344A5BEB442}" srcOrd="0" destOrd="0" parTransId="{D56836BB-3360-4043-A33F-D2C0E7D93260}" sibTransId="{02602A57-B649-4EF5-9848-E67D8D29614E}"/>
    <dgm:cxn modelId="{65E0D23B-EA94-4024-8CB0-99D7B5AAD6B5}" type="presOf" srcId="{66193389-CE27-413A-BAF9-D344A5BEB442}" destId="{3689B84B-0C72-48CF-BE05-8B78AE7A4FE8}" srcOrd="1" destOrd="0" presId="urn:microsoft.com/office/officeart/2005/8/layout/orgChart1"/>
    <dgm:cxn modelId="{77DD8D95-D42F-43BE-8FB6-EEE490127D90}" type="presOf" srcId="{D56836BB-3360-4043-A33F-D2C0E7D93260}" destId="{BC71C401-FFED-4DB7-B42E-246F03E765ED}" srcOrd="0" destOrd="0" presId="urn:microsoft.com/office/officeart/2005/8/layout/orgChart1"/>
    <dgm:cxn modelId="{EE2273BE-3C7E-45F0-93D6-75B83E44C7EF}" type="presOf" srcId="{79627919-801E-412F-9499-9C89F3F14BAE}" destId="{DC6D88EA-ACFE-4D79-B931-9C0B7A73EA95}" srcOrd="0" destOrd="0" presId="urn:microsoft.com/office/officeart/2005/8/layout/orgChart1"/>
    <dgm:cxn modelId="{CAFD01DE-E42C-45CD-A1C7-F864D5202A8D}" type="presOf" srcId="{66193389-CE27-413A-BAF9-D344A5BEB442}" destId="{A773CD38-DC6C-4749-84A8-8E90B6FF378A}" srcOrd="0" destOrd="0" presId="urn:microsoft.com/office/officeart/2005/8/layout/orgChart1"/>
    <dgm:cxn modelId="{6FB59B30-CE13-4C3A-95D4-BBC2D8E87C1D}" type="presOf" srcId="{BCA48AD5-2D5A-4891-8FA0-2B47BB8FA054}" destId="{3AD1321D-F4DB-42D9-A8E6-CBEB811A5230}" srcOrd="0" destOrd="0" presId="urn:microsoft.com/office/officeart/2005/8/layout/orgChart1"/>
    <dgm:cxn modelId="{0CE1306C-BC0F-4F5E-BB87-D772BE02A8ED}" type="presOf" srcId="{BCA48AD5-2D5A-4891-8FA0-2B47BB8FA054}" destId="{2C5960A2-496B-4847-B157-80F634C0CD9A}" srcOrd="1" destOrd="0" presId="urn:microsoft.com/office/officeart/2005/8/layout/orgChart1"/>
    <dgm:cxn modelId="{FF002B9D-5EEE-4C22-BA56-FD844A98BF77}" type="presOf" srcId="{0A29A423-6114-4993-913F-E53CDE1F3077}" destId="{AABFA7C3-B968-4660-8720-5788E5FA725B}" srcOrd="0" destOrd="0" presId="urn:microsoft.com/office/officeart/2005/8/layout/orgChart1"/>
    <dgm:cxn modelId="{621EA012-F5B4-4C26-84F1-CFC2C64ECFD4}" type="presOf" srcId="{5CFA3EF0-F650-4644-916E-C786D3FDD42D}" destId="{9C352E51-D4AA-4F04-911F-3CAB908B4875}" srcOrd="0" destOrd="0" presId="urn:microsoft.com/office/officeart/2005/8/layout/orgChart1"/>
    <dgm:cxn modelId="{06E22E04-A3BA-4714-B152-1D7EB9A911A6}" type="presOf" srcId="{0A29A423-6114-4993-913F-E53CDE1F3077}" destId="{43A9A01D-DA8E-4DE7-9456-A74FF977F2B4}" srcOrd="1" destOrd="0" presId="urn:microsoft.com/office/officeart/2005/8/layout/orgChart1"/>
    <dgm:cxn modelId="{03700C7E-E40B-47D3-BBAE-BA5C97A54687}" type="presParOf" srcId="{DC6D88EA-ACFE-4D79-B931-9C0B7A73EA95}" destId="{8A78D8C4-B097-4EB3-92ED-E1D3C3F07191}" srcOrd="0" destOrd="0" presId="urn:microsoft.com/office/officeart/2005/8/layout/orgChart1"/>
    <dgm:cxn modelId="{D56EA1DA-07DA-417A-8975-B55167174182}" type="presParOf" srcId="{8A78D8C4-B097-4EB3-92ED-E1D3C3F07191}" destId="{1644E49C-1F7A-4FA8-B205-E6F86D80DFB4}" srcOrd="0" destOrd="0" presId="urn:microsoft.com/office/officeart/2005/8/layout/orgChart1"/>
    <dgm:cxn modelId="{0DED3260-723B-4DD9-BB85-3E8DF4C9538C}" type="presParOf" srcId="{1644E49C-1F7A-4FA8-B205-E6F86D80DFB4}" destId="{AABFA7C3-B968-4660-8720-5788E5FA725B}" srcOrd="0" destOrd="0" presId="urn:microsoft.com/office/officeart/2005/8/layout/orgChart1"/>
    <dgm:cxn modelId="{B7D8EED0-C950-4F9F-8030-219261B6B368}" type="presParOf" srcId="{1644E49C-1F7A-4FA8-B205-E6F86D80DFB4}" destId="{43A9A01D-DA8E-4DE7-9456-A74FF977F2B4}" srcOrd="1" destOrd="0" presId="urn:microsoft.com/office/officeart/2005/8/layout/orgChart1"/>
    <dgm:cxn modelId="{1C17592C-1A30-402D-8E7B-98D737D3EE60}" type="presParOf" srcId="{8A78D8C4-B097-4EB3-92ED-E1D3C3F07191}" destId="{AA6B8876-86CE-45CC-A307-E4C9201F5007}" srcOrd="1" destOrd="0" presId="urn:microsoft.com/office/officeart/2005/8/layout/orgChart1"/>
    <dgm:cxn modelId="{102DD32D-BDE1-450C-89F2-C5749AF8E304}" type="presParOf" srcId="{AA6B8876-86CE-45CC-A307-E4C9201F5007}" destId="{BC71C401-FFED-4DB7-B42E-246F03E765ED}" srcOrd="0" destOrd="0" presId="urn:microsoft.com/office/officeart/2005/8/layout/orgChart1"/>
    <dgm:cxn modelId="{A29D5CCE-F301-47BE-834E-138AFFEC70F8}" type="presParOf" srcId="{AA6B8876-86CE-45CC-A307-E4C9201F5007}" destId="{32B5F9A9-4036-4F00-A607-970948C0323B}" srcOrd="1" destOrd="0" presId="urn:microsoft.com/office/officeart/2005/8/layout/orgChart1"/>
    <dgm:cxn modelId="{62B2C032-ED96-4A17-B9B5-E5D961158FA0}" type="presParOf" srcId="{32B5F9A9-4036-4F00-A607-970948C0323B}" destId="{1B036AF6-38BB-4017-9CF2-BF0EF7BE4B55}" srcOrd="0" destOrd="0" presId="urn:microsoft.com/office/officeart/2005/8/layout/orgChart1"/>
    <dgm:cxn modelId="{EF7866F0-1342-4E6D-89D4-4C05AECC4E06}" type="presParOf" srcId="{1B036AF6-38BB-4017-9CF2-BF0EF7BE4B55}" destId="{A773CD38-DC6C-4749-84A8-8E90B6FF378A}" srcOrd="0" destOrd="0" presId="urn:microsoft.com/office/officeart/2005/8/layout/orgChart1"/>
    <dgm:cxn modelId="{DA69C154-B241-4216-A961-71C099D3423C}" type="presParOf" srcId="{1B036AF6-38BB-4017-9CF2-BF0EF7BE4B55}" destId="{3689B84B-0C72-48CF-BE05-8B78AE7A4FE8}" srcOrd="1" destOrd="0" presId="urn:microsoft.com/office/officeart/2005/8/layout/orgChart1"/>
    <dgm:cxn modelId="{E3491E7F-5FAF-44CF-9234-F5A7167913BB}" type="presParOf" srcId="{32B5F9A9-4036-4F00-A607-970948C0323B}" destId="{711805CE-D7D4-41D1-BDB0-5670325CD50B}" srcOrd="1" destOrd="0" presId="urn:microsoft.com/office/officeart/2005/8/layout/orgChart1"/>
    <dgm:cxn modelId="{AB03AC6A-0C81-4038-9056-69F9CDE31395}" type="presParOf" srcId="{32B5F9A9-4036-4F00-A607-970948C0323B}" destId="{168B9900-5DCB-4211-ADC2-E075113EC430}" srcOrd="2" destOrd="0" presId="urn:microsoft.com/office/officeart/2005/8/layout/orgChart1"/>
    <dgm:cxn modelId="{462484A9-2F80-4ECB-A94A-7A678160DD15}" type="presParOf" srcId="{AA6B8876-86CE-45CC-A307-E4C9201F5007}" destId="{9C352E51-D4AA-4F04-911F-3CAB908B4875}" srcOrd="2" destOrd="0" presId="urn:microsoft.com/office/officeart/2005/8/layout/orgChart1"/>
    <dgm:cxn modelId="{B35538A8-32AB-4040-970C-E7266BC0D4D1}" type="presParOf" srcId="{AA6B8876-86CE-45CC-A307-E4C9201F5007}" destId="{7E046410-B6EF-4B61-AED9-192E753C833D}" srcOrd="3" destOrd="0" presId="urn:microsoft.com/office/officeart/2005/8/layout/orgChart1"/>
    <dgm:cxn modelId="{0D048E40-3804-4DB2-8A30-0562AF56C487}" type="presParOf" srcId="{7E046410-B6EF-4B61-AED9-192E753C833D}" destId="{87ED8219-B97B-4264-BF41-A3017F93DDDD}" srcOrd="0" destOrd="0" presId="urn:microsoft.com/office/officeart/2005/8/layout/orgChart1"/>
    <dgm:cxn modelId="{A5D36E23-D1A1-409E-BDDB-DF7983CE5A77}" type="presParOf" srcId="{87ED8219-B97B-4264-BF41-A3017F93DDDD}" destId="{3AD1321D-F4DB-42D9-A8E6-CBEB811A5230}" srcOrd="0" destOrd="0" presId="urn:microsoft.com/office/officeart/2005/8/layout/orgChart1"/>
    <dgm:cxn modelId="{260CD768-F049-4945-9B34-9288A83942A3}" type="presParOf" srcId="{87ED8219-B97B-4264-BF41-A3017F93DDDD}" destId="{2C5960A2-496B-4847-B157-80F634C0CD9A}" srcOrd="1" destOrd="0" presId="urn:microsoft.com/office/officeart/2005/8/layout/orgChart1"/>
    <dgm:cxn modelId="{8AA1C7AE-D51E-4BA4-961A-6A41E0947838}" type="presParOf" srcId="{7E046410-B6EF-4B61-AED9-192E753C833D}" destId="{1DC0A177-4402-401B-8945-B4B97AB05408}" srcOrd="1" destOrd="0" presId="urn:microsoft.com/office/officeart/2005/8/layout/orgChart1"/>
    <dgm:cxn modelId="{C0DA96D9-0AA6-41C7-8ACD-54E5633EB79A}" type="presParOf" srcId="{7E046410-B6EF-4B61-AED9-192E753C833D}" destId="{E285F9D2-CCF8-4701-AD97-C820B52A92E9}" srcOrd="2" destOrd="0" presId="urn:microsoft.com/office/officeart/2005/8/layout/orgChart1"/>
    <dgm:cxn modelId="{B5B2B708-E160-4CDB-8AB0-1BF8A619A818}" type="presParOf" srcId="{8A78D8C4-B097-4EB3-92ED-E1D3C3F07191}" destId="{042AD974-AAA8-4B26-BD5D-F091607977E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DAE15C-641E-4225-9EA3-A0055B575938}">
      <dsp:nvSpPr>
        <dsp:cNvPr id="0" name=""/>
        <dsp:cNvSpPr/>
      </dsp:nvSpPr>
      <dsp:spPr>
        <a:xfrm>
          <a:off x="3291839" y="0"/>
          <a:ext cx="4937760" cy="5289451"/>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endParaRPr lang="tr-TR" sz="3300" kern="1200" dirty="0"/>
        </a:p>
        <a:p>
          <a:pPr marL="285750" lvl="1" indent="-285750" algn="l" defTabSz="1466850">
            <a:lnSpc>
              <a:spcPct val="90000"/>
            </a:lnSpc>
            <a:spcBef>
              <a:spcPct val="0"/>
            </a:spcBef>
            <a:spcAft>
              <a:spcPct val="15000"/>
            </a:spcAft>
            <a:buChar char="••"/>
          </a:pPr>
          <a:r>
            <a:rPr lang="tr-TR" sz="3300" kern="1200" dirty="0" smtClean="0"/>
            <a:t>Büyük imparatorluklar</a:t>
          </a:r>
          <a:endParaRPr lang="tr-TR" sz="3300" kern="1200" dirty="0"/>
        </a:p>
        <a:p>
          <a:pPr marL="285750" lvl="1" indent="-285750" algn="l" defTabSz="1466850">
            <a:lnSpc>
              <a:spcPct val="90000"/>
            </a:lnSpc>
            <a:spcBef>
              <a:spcPct val="0"/>
            </a:spcBef>
            <a:spcAft>
              <a:spcPct val="15000"/>
            </a:spcAft>
            <a:buChar char="••"/>
          </a:pPr>
          <a:r>
            <a:rPr lang="tr-TR" sz="3300" kern="1200" dirty="0" smtClean="0"/>
            <a:t>Tanrı krallar</a:t>
          </a:r>
          <a:endParaRPr lang="tr-TR" sz="3300" kern="1200" dirty="0"/>
        </a:p>
        <a:p>
          <a:pPr marL="285750" lvl="1" indent="-285750" algn="l" defTabSz="1466850">
            <a:lnSpc>
              <a:spcPct val="90000"/>
            </a:lnSpc>
            <a:spcBef>
              <a:spcPct val="0"/>
            </a:spcBef>
            <a:spcAft>
              <a:spcPct val="15000"/>
            </a:spcAft>
            <a:buChar char="••"/>
          </a:pPr>
          <a:r>
            <a:rPr lang="tr-TR" sz="3300" kern="1200" dirty="0" smtClean="0"/>
            <a:t>Büyüsel tıp</a:t>
          </a:r>
          <a:endParaRPr lang="tr-TR" sz="3300" kern="1200" dirty="0"/>
        </a:p>
        <a:p>
          <a:pPr marL="285750" lvl="1" indent="-285750" algn="l" defTabSz="1466850">
            <a:lnSpc>
              <a:spcPct val="90000"/>
            </a:lnSpc>
            <a:spcBef>
              <a:spcPct val="0"/>
            </a:spcBef>
            <a:spcAft>
              <a:spcPct val="15000"/>
            </a:spcAft>
            <a:buChar char="••"/>
          </a:pPr>
          <a:r>
            <a:rPr lang="tr-TR" sz="3300" kern="1200" dirty="0" smtClean="0"/>
            <a:t>Hastalıklar tanrıların gazabı</a:t>
          </a:r>
          <a:endParaRPr lang="tr-TR" sz="3300" kern="1200" dirty="0"/>
        </a:p>
      </dsp:txBody>
      <dsp:txXfrm>
        <a:off x="3291839" y="0"/>
        <a:ext cx="4937760" cy="5289451"/>
      </dsp:txXfrm>
    </dsp:sp>
    <dsp:sp modelId="{D8AA975A-8E8C-4067-9CCE-2891C57B521C}">
      <dsp:nvSpPr>
        <dsp:cNvPr id="0" name=""/>
        <dsp:cNvSpPr/>
      </dsp:nvSpPr>
      <dsp:spPr>
        <a:xfrm>
          <a:off x="0" y="0"/>
          <a:ext cx="3291840" cy="52894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İlk Çağ </a:t>
          </a:r>
          <a:endParaRPr lang="tr-TR" sz="6500" kern="1200" dirty="0"/>
        </a:p>
      </dsp:txBody>
      <dsp:txXfrm>
        <a:off x="0" y="0"/>
        <a:ext cx="3291840" cy="52894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24760-5F2E-4475-8562-F1F98B7DB475}">
      <dsp:nvSpPr>
        <dsp:cNvPr id="0" name=""/>
        <dsp:cNvSpPr/>
      </dsp:nvSpPr>
      <dsp:spPr>
        <a:xfrm>
          <a:off x="0" y="3848500"/>
          <a:ext cx="8229600" cy="126316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b="1" kern="1200" dirty="0" smtClean="0"/>
            <a:t>Bilimsel etkinlik ve buna bağlı olarak bilim de değerini ve önemini yitirmiştir</a:t>
          </a:r>
          <a:endParaRPr lang="tr-TR" sz="2900" b="1" kern="1200" dirty="0"/>
        </a:p>
      </dsp:txBody>
      <dsp:txXfrm>
        <a:off x="0" y="3848500"/>
        <a:ext cx="8229600" cy="1263163"/>
      </dsp:txXfrm>
    </dsp:sp>
    <dsp:sp modelId="{BCBD6289-8535-4DD3-B8C4-F1BCF7EEAD3A}">
      <dsp:nvSpPr>
        <dsp:cNvPr id="0" name=""/>
        <dsp:cNvSpPr/>
      </dsp:nvSpPr>
      <dsp:spPr>
        <a:xfrm rot="10800000">
          <a:off x="0" y="1924702"/>
          <a:ext cx="8229600" cy="1942745"/>
        </a:xfrm>
        <a:prstGeom prst="upArrowCallou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b="1" kern="1200" dirty="0" smtClean="0"/>
            <a:t>Orta Çağ = “Doğru Davranış”</a:t>
          </a:r>
          <a:endParaRPr lang="tr-TR" sz="2900" b="1" kern="1200" dirty="0"/>
        </a:p>
      </dsp:txBody>
      <dsp:txXfrm rot="10800000">
        <a:off x="0" y="1924702"/>
        <a:ext cx="8229600" cy="1942745"/>
      </dsp:txXfrm>
    </dsp:sp>
    <dsp:sp modelId="{C0EAE950-A1F7-4613-8453-23F9EB9C8315}">
      <dsp:nvSpPr>
        <dsp:cNvPr id="0" name=""/>
        <dsp:cNvSpPr/>
      </dsp:nvSpPr>
      <dsp:spPr>
        <a:xfrm rot="10800000">
          <a:off x="0" y="903"/>
          <a:ext cx="8229600" cy="1942745"/>
        </a:xfrm>
        <a:prstGeom prst="upArrowCallou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b="1" kern="1200" dirty="0" smtClean="0"/>
            <a:t>Eski Çağ = “Doğru Bilgi” </a:t>
          </a:r>
          <a:endParaRPr lang="tr-TR" sz="2900" b="1" kern="1200" dirty="0"/>
        </a:p>
      </dsp:txBody>
      <dsp:txXfrm rot="10800000">
        <a:off x="0" y="903"/>
        <a:ext cx="8229600" cy="19427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D8B3A8-4BC6-4ABB-B92B-CE7D1A5A93FD}">
      <dsp:nvSpPr>
        <dsp:cNvPr id="0" name=""/>
        <dsp:cNvSpPr/>
      </dsp:nvSpPr>
      <dsp:spPr>
        <a:xfrm>
          <a:off x="0" y="4134351"/>
          <a:ext cx="8229600" cy="904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kern="1200" dirty="0" smtClean="0"/>
            <a:t>İslamiyet </a:t>
          </a:r>
          <a:endParaRPr lang="tr-TR" sz="3200" kern="1200" dirty="0"/>
        </a:p>
      </dsp:txBody>
      <dsp:txXfrm>
        <a:off x="0" y="4134351"/>
        <a:ext cx="8229600" cy="904495"/>
      </dsp:txXfrm>
    </dsp:sp>
    <dsp:sp modelId="{DB5817B0-DB29-471D-B026-A93678E4AF78}">
      <dsp:nvSpPr>
        <dsp:cNvPr id="0" name=""/>
        <dsp:cNvSpPr/>
      </dsp:nvSpPr>
      <dsp:spPr>
        <a:xfrm rot="10800000">
          <a:off x="0" y="2756805"/>
          <a:ext cx="8229600" cy="139111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kern="1200" dirty="0" smtClean="0"/>
            <a:t>Hıristiyanlık </a:t>
          </a:r>
          <a:endParaRPr lang="tr-TR" sz="3200" kern="1200" dirty="0"/>
        </a:p>
      </dsp:txBody>
      <dsp:txXfrm rot="10800000">
        <a:off x="0" y="2756805"/>
        <a:ext cx="8229600" cy="1391113"/>
      </dsp:txXfrm>
    </dsp:sp>
    <dsp:sp modelId="{D514A2FC-2BAC-47D3-8841-A0E745CF33FB}">
      <dsp:nvSpPr>
        <dsp:cNvPr id="0" name=""/>
        <dsp:cNvSpPr/>
      </dsp:nvSpPr>
      <dsp:spPr>
        <a:xfrm rot="10800000">
          <a:off x="0" y="1379259"/>
          <a:ext cx="8229600" cy="139111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kern="1200" dirty="0" smtClean="0"/>
            <a:t>Yahudilik </a:t>
          </a:r>
          <a:endParaRPr lang="tr-TR" sz="3200" kern="1200" dirty="0"/>
        </a:p>
      </dsp:txBody>
      <dsp:txXfrm rot="10800000">
        <a:off x="0" y="1379259"/>
        <a:ext cx="8229600" cy="1391113"/>
      </dsp:txXfrm>
    </dsp:sp>
    <dsp:sp modelId="{5812050D-B460-423B-A124-808966D85C47}">
      <dsp:nvSpPr>
        <dsp:cNvPr id="0" name=""/>
        <dsp:cNvSpPr/>
      </dsp:nvSpPr>
      <dsp:spPr>
        <a:xfrm rot="10800000">
          <a:off x="0" y="1713"/>
          <a:ext cx="8229600" cy="139111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kern="1200" dirty="0" smtClean="0"/>
            <a:t>Çok Tanrılı Dinler </a:t>
          </a:r>
          <a:endParaRPr lang="tr-TR" sz="3200" kern="1200" dirty="0"/>
        </a:p>
      </dsp:txBody>
      <dsp:txXfrm rot="10800000">
        <a:off x="0" y="1713"/>
        <a:ext cx="8229600" cy="13911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52E51-D4AA-4F04-911F-3CAB908B4875}">
      <dsp:nvSpPr>
        <dsp:cNvPr id="0" name=""/>
        <dsp:cNvSpPr/>
      </dsp:nvSpPr>
      <dsp:spPr>
        <a:xfrm>
          <a:off x="4114800" y="1798287"/>
          <a:ext cx="2494923" cy="866006"/>
        </a:xfrm>
        <a:custGeom>
          <a:avLst/>
          <a:gdLst/>
          <a:ahLst/>
          <a:cxnLst/>
          <a:rect l="0" t="0" r="0" b="0"/>
          <a:pathLst>
            <a:path>
              <a:moveTo>
                <a:pt x="0" y="0"/>
              </a:moveTo>
              <a:lnTo>
                <a:pt x="0" y="433003"/>
              </a:lnTo>
              <a:lnTo>
                <a:pt x="2494923" y="433003"/>
              </a:lnTo>
              <a:lnTo>
                <a:pt x="2494923" y="866006"/>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71C401-FFED-4DB7-B42E-246F03E765ED}">
      <dsp:nvSpPr>
        <dsp:cNvPr id="0" name=""/>
        <dsp:cNvSpPr/>
      </dsp:nvSpPr>
      <dsp:spPr>
        <a:xfrm>
          <a:off x="2072261" y="1798287"/>
          <a:ext cx="2042538" cy="866006"/>
        </a:xfrm>
        <a:custGeom>
          <a:avLst/>
          <a:gdLst/>
          <a:ahLst/>
          <a:cxnLst/>
          <a:rect l="0" t="0" r="0" b="0"/>
          <a:pathLst>
            <a:path>
              <a:moveTo>
                <a:pt x="2042538" y="0"/>
              </a:moveTo>
              <a:lnTo>
                <a:pt x="2042538" y="433003"/>
              </a:lnTo>
              <a:lnTo>
                <a:pt x="0" y="433003"/>
              </a:lnTo>
              <a:lnTo>
                <a:pt x="0" y="866006"/>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BFA7C3-B968-4660-8720-5788E5FA725B}">
      <dsp:nvSpPr>
        <dsp:cNvPr id="0" name=""/>
        <dsp:cNvSpPr/>
      </dsp:nvSpPr>
      <dsp:spPr>
        <a:xfrm>
          <a:off x="1721343" y="20582"/>
          <a:ext cx="4786913" cy="1777705"/>
        </a:xfrm>
        <a:prstGeom prst="rect">
          <a:avLst/>
        </a:prstGeom>
        <a:gradFill rotWithShape="0">
          <a:gsLst>
            <a:gs pos="0">
              <a:schemeClr val="accent6">
                <a:shade val="60000"/>
                <a:hueOff val="0"/>
                <a:satOff val="0"/>
                <a:lumOff val="0"/>
                <a:alphaOff val="0"/>
                <a:shade val="51000"/>
                <a:satMod val="130000"/>
              </a:schemeClr>
            </a:gs>
            <a:gs pos="80000">
              <a:schemeClr val="accent6">
                <a:shade val="60000"/>
                <a:hueOff val="0"/>
                <a:satOff val="0"/>
                <a:lumOff val="0"/>
                <a:alphaOff val="0"/>
                <a:shade val="93000"/>
                <a:satMod val="130000"/>
              </a:schemeClr>
            </a:gs>
            <a:gs pos="100000">
              <a:schemeClr val="accent6">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tr-TR" sz="5000" kern="1200" dirty="0" smtClean="0"/>
            <a:t>Orta Çağ’da Sağlık Uygulamaları</a:t>
          </a:r>
          <a:endParaRPr lang="tr-TR" sz="5000" kern="1200" dirty="0"/>
        </a:p>
      </dsp:txBody>
      <dsp:txXfrm>
        <a:off x="1721343" y="20582"/>
        <a:ext cx="4786913" cy="1777705"/>
      </dsp:txXfrm>
    </dsp:sp>
    <dsp:sp modelId="{A773CD38-DC6C-4749-84A8-8E90B6FF378A}">
      <dsp:nvSpPr>
        <dsp:cNvPr id="0" name=""/>
        <dsp:cNvSpPr/>
      </dsp:nvSpPr>
      <dsp:spPr>
        <a:xfrm>
          <a:off x="10340" y="2664294"/>
          <a:ext cx="4123841" cy="2859739"/>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tr-TR" sz="6000" b="1" kern="1200" dirty="0" smtClean="0"/>
            <a:t>Avrupa</a:t>
          </a:r>
          <a:endParaRPr lang="tr-TR" sz="6000" b="1" kern="1200" dirty="0"/>
        </a:p>
      </dsp:txBody>
      <dsp:txXfrm>
        <a:off x="10340" y="2664294"/>
        <a:ext cx="4123841" cy="2859739"/>
      </dsp:txXfrm>
    </dsp:sp>
    <dsp:sp modelId="{3AD1321D-F4DB-42D9-A8E6-CBEB811A5230}">
      <dsp:nvSpPr>
        <dsp:cNvPr id="0" name=""/>
        <dsp:cNvSpPr/>
      </dsp:nvSpPr>
      <dsp:spPr>
        <a:xfrm>
          <a:off x="4992394" y="2664294"/>
          <a:ext cx="3234658" cy="2061920"/>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tr-TR" sz="5000" kern="1200" dirty="0" smtClean="0"/>
            <a:t>Arap </a:t>
          </a:r>
          <a:r>
            <a:rPr lang="tr-TR" sz="5000" kern="1200" dirty="0" err="1" smtClean="0"/>
            <a:t>Bilmi</a:t>
          </a:r>
          <a:endParaRPr lang="tr-TR" sz="5000" kern="1200" dirty="0"/>
        </a:p>
      </dsp:txBody>
      <dsp:txXfrm>
        <a:off x="4992394" y="2664294"/>
        <a:ext cx="3234658" cy="2061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6E40644-AAAB-482D-B0E4-6247F463A570}" type="datetimeFigureOut">
              <a:rPr lang="tr-TR" smtClean="0"/>
              <a:pPr/>
              <a:t>20.01.2020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8CACCC1-221D-4478-822B-10D8EA470D2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40644-AAAB-482D-B0E4-6247F463A570}" type="datetimeFigureOut">
              <a:rPr lang="tr-TR" smtClean="0"/>
              <a:pPr/>
              <a:t>20.01.2020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ACCC1-221D-4478-822B-10D8EA470D2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imes New Roman" pitchFamily="18" charset="0"/>
                <a:ea typeface="Tahoma" pitchFamily="34" charset="0"/>
                <a:cs typeface="Times New Roman" pitchFamily="18" charset="0"/>
              </a:rPr>
              <a:t>Orta Çağ’da Sağlık Uygulamaları</a:t>
            </a:r>
            <a:endParaRPr lang="tr-TR" b="1" dirty="0">
              <a:latin typeface="Times New Roman" pitchFamily="18" charset="0"/>
              <a:ea typeface="Tahoma" pitchFamily="34" charset="0"/>
              <a:cs typeface="Times New Roman" pitchFamily="18" charset="0"/>
            </a:endParaRPr>
          </a:p>
        </p:txBody>
      </p:sp>
      <p:sp>
        <p:nvSpPr>
          <p:cNvPr id="3" name="2 Alt Başlık"/>
          <p:cNvSpPr>
            <a:spLocks noGrp="1"/>
          </p:cNvSpPr>
          <p:nvPr>
            <p:ph type="subTitle" idx="1"/>
          </p:nvPr>
        </p:nvSpPr>
        <p:spPr>
          <a:xfrm>
            <a:off x="1403648" y="3645024"/>
            <a:ext cx="6400800" cy="1752600"/>
          </a:xfrm>
        </p:spPr>
        <p:txBody>
          <a:bodyPr/>
          <a:lstStyle/>
          <a:p>
            <a:pPr algn="r"/>
            <a:r>
              <a:rPr lang="tr-TR" dirty="0" smtClean="0">
                <a:solidFill>
                  <a:schemeClr val="tx1"/>
                </a:solidFill>
                <a:latin typeface="Times New Roman" pitchFamily="18" charset="0"/>
                <a:cs typeface="Times New Roman" pitchFamily="18" charset="0"/>
              </a:rPr>
              <a:t>Öğretim Görevlisi </a:t>
            </a:r>
          </a:p>
          <a:p>
            <a:pPr algn="r"/>
            <a:r>
              <a:rPr lang="tr-TR" dirty="0" smtClean="0">
                <a:solidFill>
                  <a:schemeClr val="tx1"/>
                </a:solidFill>
                <a:latin typeface="Times New Roman" pitchFamily="18" charset="0"/>
                <a:cs typeface="Times New Roman" pitchFamily="18" charset="0"/>
              </a:rPr>
              <a:t>Meltem ÖZDUYAN KILIÇ</a:t>
            </a:r>
            <a:endParaRPr lang="tr-TR" dirty="0">
              <a:solidFill>
                <a:schemeClr val="tx1"/>
              </a:solidFill>
              <a:latin typeface="Times New Roman" pitchFamily="18" charset="0"/>
              <a:cs typeface="Times New Roman" pitchFamily="18" charset="0"/>
            </a:endParaRPr>
          </a:p>
        </p:txBody>
      </p:sp>
      <p:pic>
        <p:nvPicPr>
          <p:cNvPr id="4" name="3 Resim" descr="indir (2).jpg"/>
          <p:cNvPicPr>
            <a:picLocks noChangeAspect="1"/>
          </p:cNvPicPr>
          <p:nvPr/>
        </p:nvPicPr>
        <p:blipFill>
          <a:blip r:embed="rId2" cstate="print"/>
          <a:stretch>
            <a:fillRect/>
          </a:stretch>
        </p:blipFill>
        <p:spPr>
          <a:xfrm>
            <a:off x="467544" y="332656"/>
            <a:ext cx="2762250" cy="1657350"/>
          </a:xfrm>
          <a:prstGeom prst="rect">
            <a:avLst/>
          </a:prstGeom>
        </p:spPr>
      </p:pic>
      <p:pic>
        <p:nvPicPr>
          <p:cNvPr id="5" name="4 Resim" descr="images.jpg"/>
          <p:cNvPicPr>
            <a:picLocks noChangeAspect="1"/>
          </p:cNvPicPr>
          <p:nvPr/>
        </p:nvPicPr>
        <p:blipFill>
          <a:blip r:embed="rId3" cstate="print"/>
          <a:stretch>
            <a:fillRect/>
          </a:stretch>
        </p:blipFill>
        <p:spPr>
          <a:xfrm>
            <a:off x="5508104" y="620688"/>
            <a:ext cx="3076575" cy="1485900"/>
          </a:xfrm>
          <a:prstGeom prst="rect">
            <a:avLst/>
          </a:prstGeom>
        </p:spPr>
      </p:pic>
      <p:pic>
        <p:nvPicPr>
          <p:cNvPr id="6" name="5 Resim" descr="indir.jpg"/>
          <p:cNvPicPr>
            <a:picLocks noChangeAspect="1"/>
          </p:cNvPicPr>
          <p:nvPr/>
        </p:nvPicPr>
        <p:blipFill>
          <a:blip r:embed="rId4" cstate="print"/>
          <a:stretch>
            <a:fillRect/>
          </a:stretch>
        </p:blipFill>
        <p:spPr>
          <a:xfrm>
            <a:off x="467544" y="4797152"/>
            <a:ext cx="2867025" cy="1590675"/>
          </a:xfrm>
          <a:prstGeom prst="rect">
            <a:avLst/>
          </a:prstGeom>
        </p:spPr>
      </p:pic>
      <p:pic>
        <p:nvPicPr>
          <p:cNvPr id="7" name="6 Resim" descr="indir (1).jpg"/>
          <p:cNvPicPr>
            <a:picLocks noChangeAspect="1"/>
          </p:cNvPicPr>
          <p:nvPr/>
        </p:nvPicPr>
        <p:blipFill>
          <a:blip r:embed="rId5" cstate="print"/>
          <a:stretch>
            <a:fillRect/>
          </a:stretch>
        </p:blipFill>
        <p:spPr>
          <a:xfrm>
            <a:off x="5796136" y="5013176"/>
            <a:ext cx="2857500" cy="1600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Skolastik (</a:t>
            </a:r>
            <a:r>
              <a:rPr lang="tr-TR" dirty="0" err="1" smtClean="0">
                <a:latin typeface="Times New Roman" pitchFamily="18" charset="0"/>
                <a:cs typeface="Times New Roman" pitchFamily="18" charset="0"/>
              </a:rPr>
              <a:t>Scholasticus</a:t>
            </a:r>
            <a:r>
              <a:rPr lang="tr-TR" dirty="0" smtClean="0">
                <a:latin typeface="Times New Roman" pitchFamily="18" charset="0"/>
                <a:cs typeface="Times New Roman" pitchFamily="18" charset="0"/>
              </a:rPr>
              <a:t>): Latince </a:t>
            </a:r>
            <a:r>
              <a:rPr lang="tr-TR" dirty="0" err="1" smtClean="0">
                <a:latin typeface="Times New Roman" pitchFamily="18" charset="0"/>
                <a:cs typeface="Times New Roman" pitchFamily="18" charset="0"/>
              </a:rPr>
              <a:t>schola</a:t>
            </a:r>
            <a:r>
              <a:rPr lang="tr-TR" dirty="0" smtClean="0">
                <a:latin typeface="Times New Roman" pitchFamily="18" charset="0"/>
                <a:cs typeface="Times New Roman" pitchFamily="18" charset="0"/>
              </a:rPr>
              <a:t> (okul) sözcüğünden gelmektedir ve "okulcu" anlamını taşımaktadır. </a:t>
            </a:r>
          </a:p>
          <a:p>
            <a:pPr algn="just"/>
            <a:r>
              <a:rPr lang="tr-TR" dirty="0" smtClean="0">
                <a:latin typeface="Times New Roman" pitchFamily="18" charset="0"/>
                <a:cs typeface="Times New Roman" pitchFamily="18" charset="0"/>
              </a:rPr>
              <a:t>Ortaçağ'daki bütün düşünsel etkinlikler, bu sıfatla nitelendirilmiştir; çünkü bu etkinlikler, Ortaçağ'da ruhbanları yetiştiren manastır ve katedral okullarında yürütülmüş ve geliştirilmiştir.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Ortaçağ düşüncesi, bütüncüldür; yani anlamlandırma girişimlerini, varlığın belirli bir bölümüne veya belirli bölümlerine değil, bütün varlığa yöneltmiştir; </a:t>
            </a:r>
          </a:p>
          <a:p>
            <a:pPr lvl="1" algn="just"/>
            <a:r>
              <a:rPr lang="tr-TR" dirty="0" smtClean="0">
                <a:latin typeface="Times New Roman" pitchFamily="18" charset="0"/>
                <a:cs typeface="Times New Roman" pitchFamily="18" charset="0"/>
              </a:rPr>
              <a:t>Tanrı ya bütün varlığın yaratıcısı ve yöneticisi (varoluş nedeni) ya da bütün varlığın bizzat kendisi olarak algılandığından, düşünsel araştırmaların konusunu, doğrudan doğruya Tanrı oluşturur.</a:t>
            </a:r>
          </a:p>
          <a:p>
            <a:pPr algn="just"/>
            <a:endParaRPr lang="tr-T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1000 yılında, İtalya'nın Bologna şehrinde, hukuk öğrenmek isteyen öğrenciler, kendilerine bir çeşit öğrenci loncası kurdular ve bu loncaya da </a:t>
            </a:r>
            <a:r>
              <a:rPr lang="tr-TR" dirty="0" err="1" smtClean="0">
                <a:latin typeface="Times New Roman" pitchFamily="18" charset="0"/>
                <a:cs typeface="Times New Roman" pitchFamily="18" charset="0"/>
              </a:rPr>
              <a:t>Universitas</a:t>
            </a:r>
            <a:r>
              <a:rPr lang="tr-TR" dirty="0" smtClean="0">
                <a:latin typeface="Times New Roman" pitchFamily="18" charset="0"/>
                <a:cs typeface="Times New Roman" pitchFamily="18" charset="0"/>
              </a:rPr>
              <a:t> adını verdiler; bir yüzyıl sonra, Bologna Üniversitesi'ne tıp ve felsefe fakülteleri de eklendi.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a:xfrm>
            <a:off x="457200" y="1600200"/>
            <a:ext cx="8229600" cy="4853136"/>
          </a:xfrm>
        </p:spPr>
        <p:txBody>
          <a:bodyPr>
            <a:normAutofit/>
          </a:bodyPr>
          <a:lstStyle/>
          <a:p>
            <a:pPr algn="just">
              <a:lnSpc>
                <a:spcPct val="150000"/>
              </a:lnSpc>
            </a:pPr>
            <a:r>
              <a:rPr lang="tr-TR" dirty="0" smtClean="0">
                <a:latin typeface="Times New Roman" pitchFamily="18" charset="0"/>
                <a:cs typeface="Times New Roman" pitchFamily="18" charset="0"/>
              </a:rPr>
              <a:t>Bu üniversiteyi, Oxford, Cambridge, ve Paris Üniversiteleri izledi. </a:t>
            </a:r>
          </a:p>
          <a:p>
            <a:pPr algn="just">
              <a:lnSpc>
                <a:spcPct val="150000"/>
              </a:lnSpc>
            </a:pPr>
            <a:r>
              <a:rPr lang="tr-TR" dirty="0" smtClean="0">
                <a:latin typeface="Times New Roman" pitchFamily="18" charset="0"/>
                <a:cs typeface="Times New Roman" pitchFamily="18" charset="0"/>
              </a:rPr>
              <a:t>Her üniversite, </a:t>
            </a:r>
            <a:r>
              <a:rPr lang="tr-TR" dirty="0" err="1" smtClean="0">
                <a:latin typeface="Times New Roman" pitchFamily="18" charset="0"/>
                <a:cs typeface="Times New Roman" pitchFamily="18" charset="0"/>
              </a:rPr>
              <a:t>ilâhiyât</a:t>
            </a:r>
            <a:r>
              <a:rPr lang="tr-TR" dirty="0" smtClean="0">
                <a:latin typeface="Times New Roman" pitchFamily="18" charset="0"/>
                <a:cs typeface="Times New Roman" pitchFamily="18" charset="0"/>
              </a:rPr>
              <a:t>, kilise hukuku, tıp ve genel meslekler olmak üzere dört bölümden oluşmuş ve öğretim üyeleri yine din adamları olmuştur.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a:xfrm>
            <a:off x="457200" y="1600200"/>
            <a:ext cx="8229600" cy="4781128"/>
          </a:xfrm>
        </p:spPr>
        <p:txBody>
          <a:bodyPr>
            <a:normAutofit/>
          </a:bodyPr>
          <a:lstStyle/>
          <a:p>
            <a:r>
              <a:rPr lang="tr-TR" dirty="0" smtClean="0">
                <a:latin typeface="Times New Roman" pitchFamily="18" charset="0"/>
                <a:cs typeface="Times New Roman" pitchFamily="18" charset="0"/>
              </a:rPr>
              <a:t>Bilimin gelişimini büyük ölçüde etkilemiş olan iki manastır düzeninin, yani tarikatın da ortaya çıktığı gözlenmektedir. </a:t>
            </a:r>
          </a:p>
          <a:p>
            <a:pPr lvl="1"/>
            <a:r>
              <a:rPr lang="tr-TR" dirty="0" smtClean="0">
                <a:latin typeface="Times New Roman" pitchFamily="18" charset="0"/>
                <a:cs typeface="Times New Roman" pitchFamily="18" charset="0"/>
              </a:rPr>
              <a:t>1209'da </a:t>
            </a:r>
            <a:r>
              <a:rPr lang="tr-TR" dirty="0" err="1" smtClean="0">
                <a:latin typeface="Times New Roman" pitchFamily="18" charset="0"/>
                <a:cs typeface="Times New Roman" pitchFamily="18" charset="0"/>
              </a:rPr>
              <a:t>Fransisken</a:t>
            </a:r>
            <a:r>
              <a:rPr lang="tr-TR" dirty="0" smtClean="0">
                <a:latin typeface="Times New Roman" pitchFamily="18" charset="0"/>
                <a:cs typeface="Times New Roman" pitchFamily="18" charset="0"/>
              </a:rPr>
              <a:t> Tarikatı (Gri Kardeşler),</a:t>
            </a:r>
          </a:p>
          <a:p>
            <a:pPr lvl="1"/>
            <a:r>
              <a:rPr lang="tr-TR" dirty="0" smtClean="0">
                <a:latin typeface="Times New Roman" pitchFamily="18" charset="0"/>
                <a:cs typeface="Times New Roman" pitchFamily="18" charset="0"/>
              </a:rPr>
              <a:t>1215'de </a:t>
            </a:r>
            <a:r>
              <a:rPr lang="tr-TR" dirty="0" err="1" smtClean="0">
                <a:latin typeface="Times New Roman" pitchFamily="18" charset="0"/>
                <a:cs typeface="Times New Roman" pitchFamily="18" charset="0"/>
              </a:rPr>
              <a:t>Dominiken</a:t>
            </a:r>
            <a:r>
              <a:rPr lang="tr-TR" dirty="0" smtClean="0">
                <a:latin typeface="Times New Roman" pitchFamily="18" charset="0"/>
                <a:cs typeface="Times New Roman" pitchFamily="18" charset="0"/>
              </a:rPr>
              <a:t> Tarikatı (Siyah Kardeşler)</a:t>
            </a:r>
          </a:p>
          <a:p>
            <a:r>
              <a:rPr lang="tr-TR" dirty="0" smtClean="0">
                <a:latin typeface="Times New Roman" pitchFamily="18" charset="0"/>
                <a:cs typeface="Times New Roman" pitchFamily="18" charset="0"/>
              </a:rPr>
              <a:t>Başlangıçta her iki tarikat da dinsel amaçlara sahiptir; ancak giderek birincisi bilime, ikincisi ise felsefeye yönelmiştir.</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Bilimin gelişmesinde özellikle </a:t>
            </a:r>
            <a:r>
              <a:rPr lang="tr-TR" dirty="0" err="1" smtClean="0">
                <a:latin typeface="Times New Roman" pitchFamily="18" charset="0"/>
                <a:cs typeface="Times New Roman" pitchFamily="18" charset="0"/>
              </a:rPr>
              <a:t>Fransiskenlerin</a:t>
            </a:r>
            <a:r>
              <a:rPr lang="tr-TR" dirty="0" smtClean="0">
                <a:latin typeface="Times New Roman" pitchFamily="18" charset="0"/>
                <a:cs typeface="Times New Roman" pitchFamily="18" charset="0"/>
              </a:rPr>
              <a:t> büyük bir rolü olmuştur. </a:t>
            </a:r>
          </a:p>
          <a:p>
            <a:pPr algn="just">
              <a:lnSpc>
                <a:spcPct val="150000"/>
              </a:lnSpc>
            </a:pPr>
            <a:r>
              <a:rPr lang="tr-TR" dirty="0" smtClean="0">
                <a:latin typeface="Times New Roman" pitchFamily="18" charset="0"/>
                <a:cs typeface="Times New Roman" pitchFamily="18" charset="0"/>
              </a:rPr>
              <a:t>Robert </a:t>
            </a:r>
            <a:r>
              <a:rPr lang="tr-TR" dirty="0" err="1" smtClean="0">
                <a:latin typeface="Times New Roman" pitchFamily="18" charset="0"/>
                <a:cs typeface="Times New Roman" pitchFamily="18" charset="0"/>
              </a:rPr>
              <a:t>Grosseteste</a:t>
            </a:r>
            <a:r>
              <a:rPr lang="tr-TR" dirty="0" smtClean="0">
                <a:latin typeface="Times New Roman" pitchFamily="18" charset="0"/>
                <a:cs typeface="Times New Roman" pitchFamily="18" charset="0"/>
              </a:rPr>
              <a:t> ve John </a:t>
            </a:r>
            <a:r>
              <a:rPr lang="tr-TR" dirty="0" err="1" smtClean="0">
                <a:latin typeface="Times New Roman" pitchFamily="18" charset="0"/>
                <a:cs typeface="Times New Roman" pitchFamily="18" charset="0"/>
              </a:rPr>
              <a:t>Peckham</a:t>
            </a:r>
            <a:r>
              <a:rPr lang="tr-TR" dirty="0" smtClean="0">
                <a:latin typeface="Times New Roman" pitchFamily="18" charset="0"/>
                <a:cs typeface="Times New Roman" pitchFamily="18" charset="0"/>
              </a:rPr>
              <a:t> daha çok fizikle ilgilenmişler ve büyük Müslüman optikçisi </a:t>
            </a:r>
            <a:r>
              <a:rPr lang="tr-TR" dirty="0" err="1" smtClean="0">
                <a:latin typeface="Times New Roman" pitchFamily="18" charset="0"/>
                <a:cs typeface="Times New Roman" pitchFamily="18" charset="0"/>
              </a:rPr>
              <a:t>İbnü'l</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Heysem'i</a:t>
            </a:r>
            <a:r>
              <a:rPr lang="tr-TR" dirty="0" smtClean="0">
                <a:latin typeface="Times New Roman" pitchFamily="18" charset="0"/>
                <a:cs typeface="Times New Roman" pitchFamily="18" charset="0"/>
              </a:rPr>
              <a:t> izleyerek optik üzerine çeşitli yazılar yazmışlardır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b="1" dirty="0" smtClean="0">
                <a:latin typeface="Times New Roman" pitchFamily="18" charset="0"/>
                <a:cs typeface="Times New Roman" pitchFamily="18" charset="0"/>
              </a:rPr>
              <a:t>Orta Çağ Genel Özellikleri – Orta Doğu</a:t>
            </a:r>
            <a:endParaRPr lang="tr-TR" dirty="0"/>
          </a:p>
        </p:txBody>
      </p:sp>
      <p:graphicFrame>
        <p:nvGraphicFramePr>
          <p:cNvPr id="4" name="3 İçerik Yer Tutucusu"/>
          <p:cNvGraphicFramePr>
            <a:graphicFrameLocks noGrp="1"/>
          </p:cNvGraphicFramePr>
          <p:nvPr>
            <p:ph idx="1"/>
          </p:nvPr>
        </p:nvGraphicFramePr>
        <p:xfrm>
          <a:off x="457200" y="1412776"/>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b="1" dirty="0" smtClean="0">
                <a:latin typeface="Times New Roman" pitchFamily="18" charset="0"/>
                <a:cs typeface="Times New Roman" pitchFamily="18" charset="0"/>
              </a:rPr>
              <a:t>Orta Çağ Genel Özellikleri – Orta Doğu</a:t>
            </a:r>
            <a:endParaRPr lang="tr-TR" dirty="0"/>
          </a:p>
        </p:txBody>
      </p:sp>
      <p:sp>
        <p:nvSpPr>
          <p:cNvPr id="3" name="2 İçerik Yer Tutucusu"/>
          <p:cNvSpPr>
            <a:spLocks noGrp="1"/>
          </p:cNvSpPr>
          <p:nvPr>
            <p:ph idx="1"/>
          </p:nvPr>
        </p:nvSpPr>
        <p:spPr>
          <a:xfrm>
            <a:off x="457200" y="1600200"/>
            <a:ext cx="8229600" cy="4709120"/>
          </a:xfrm>
        </p:spPr>
        <p:txBody>
          <a:bodyPr>
            <a:normAutofit fontScale="92500" lnSpcReduction="10000"/>
          </a:bodyPr>
          <a:lstStyle/>
          <a:p>
            <a:pPr algn="just">
              <a:lnSpc>
                <a:spcPct val="150000"/>
              </a:lnSpc>
            </a:pPr>
            <a:r>
              <a:rPr lang="tr-TR" dirty="0" smtClean="0">
                <a:latin typeface="Times New Roman" pitchFamily="18" charset="0"/>
                <a:cs typeface="Times New Roman" pitchFamily="18" charset="0"/>
              </a:rPr>
              <a:t>Kendilerinden önceki medeniyetlerin yarattığı eserlerden yararlanmak gerektiğini anlayan Müslümanlar, özellikle Abbasiler döneminde yoğun bir çeviri faaliyetine girişerek, bilim ve felsefe alanlarında atağa kalkmışlar ve önce var olan birikimi anlamaya ve daha sonra da geliştirmeye çalışmışlardır.</a:t>
            </a:r>
            <a:endParaRPr lang="tr-TR"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b="1" dirty="0" smtClean="0">
                <a:latin typeface="Times New Roman" pitchFamily="18" charset="0"/>
                <a:cs typeface="Times New Roman" pitchFamily="18" charset="0"/>
              </a:rPr>
              <a:t>Orta Çağ Genel Özellikleri – Orta Doğu</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Toplum yapısı ….</a:t>
            </a:r>
          </a:p>
          <a:p>
            <a:pPr algn="just">
              <a:lnSpc>
                <a:spcPct val="150000"/>
              </a:lnSpc>
            </a:pPr>
            <a:r>
              <a:rPr lang="tr-TR" dirty="0" smtClean="0">
                <a:latin typeface="Times New Roman" pitchFamily="18" charset="0"/>
                <a:cs typeface="Times New Roman" pitchFamily="18" charset="0"/>
              </a:rPr>
              <a:t>Halifeler bilimin destekçisi.</a:t>
            </a:r>
          </a:p>
          <a:p>
            <a:pPr algn="just">
              <a:lnSpc>
                <a:spcPct val="150000"/>
              </a:lnSpc>
            </a:pPr>
            <a:r>
              <a:rPr lang="tr-TR" dirty="0" smtClean="0">
                <a:latin typeface="Times New Roman" pitchFamily="18" charset="0"/>
                <a:cs typeface="Times New Roman" pitchFamily="18" charset="0"/>
              </a:rPr>
              <a:t>Bilim ve düşünce alanında Yunan etkisi var.</a:t>
            </a:r>
          </a:p>
          <a:p>
            <a:pPr algn="just">
              <a:lnSpc>
                <a:spcPct val="150000"/>
              </a:lnSpc>
            </a:pPr>
            <a:r>
              <a:rPr lang="tr-TR" dirty="0" smtClean="0">
                <a:latin typeface="Times New Roman" pitchFamily="18" charset="0"/>
                <a:cs typeface="Times New Roman" pitchFamily="18" charset="0"/>
              </a:rPr>
              <a:t>Dönemin baskısından kaçan bilim insanları </a:t>
            </a:r>
            <a:r>
              <a:rPr lang="tr-TR" dirty="0" err="1" smtClean="0">
                <a:latin typeface="Times New Roman" pitchFamily="18" charset="0"/>
                <a:cs typeface="Times New Roman" pitchFamily="18" charset="0"/>
              </a:rPr>
              <a:t>İslamiyete</a:t>
            </a:r>
            <a:r>
              <a:rPr lang="tr-TR" dirty="0" smtClean="0">
                <a:latin typeface="Times New Roman" pitchFamily="18" charset="0"/>
                <a:cs typeface="Times New Roman" pitchFamily="18" charset="0"/>
              </a:rPr>
              <a:t> sığınmıştır.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836712"/>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836712"/>
          <a:ext cx="8229600"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Bilimin ve düşüncenin önüne set çekildiği dönemdir.</a:t>
            </a:r>
          </a:p>
          <a:p>
            <a:pPr algn="just">
              <a:lnSpc>
                <a:spcPct val="150000"/>
              </a:lnSpc>
            </a:pPr>
            <a:r>
              <a:rPr lang="tr-TR" dirty="0" smtClean="0">
                <a:latin typeface="Times New Roman" pitchFamily="18" charset="0"/>
                <a:cs typeface="Times New Roman" pitchFamily="18" charset="0"/>
              </a:rPr>
              <a:t>Savaşlar, kıtlıklar ve salgın hastalıklar çağıdır.</a:t>
            </a:r>
          </a:p>
          <a:p>
            <a:pPr algn="just">
              <a:lnSpc>
                <a:spcPct val="150000"/>
              </a:lnSpc>
            </a:pPr>
            <a:r>
              <a:rPr lang="tr-TR" dirty="0" smtClean="0">
                <a:latin typeface="Times New Roman" pitchFamily="18" charset="0"/>
                <a:cs typeface="Times New Roman" pitchFamily="18" charset="0"/>
              </a:rPr>
              <a:t>Skolastik tıp</a:t>
            </a:r>
          </a:p>
          <a:p>
            <a:pPr lvl="1" algn="just">
              <a:lnSpc>
                <a:spcPct val="150000"/>
              </a:lnSpc>
            </a:pPr>
            <a:r>
              <a:rPr lang="tr-TR" dirty="0" smtClean="0">
                <a:latin typeface="Times New Roman" pitchFamily="18" charset="0"/>
                <a:cs typeface="Times New Roman" pitchFamily="18" charset="0"/>
              </a:rPr>
              <a:t>Galen’in etkisi.</a:t>
            </a:r>
          </a:p>
          <a:p>
            <a:pPr algn="just"/>
            <a:endParaRPr lang="tr-T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484784"/>
            <a:ext cx="8229600" cy="4896544"/>
          </a:xfrm>
        </p:spPr>
        <p:txBody>
          <a:bodyPr>
            <a:normAutofit lnSpcReduction="10000"/>
          </a:bodyPr>
          <a:lstStyle/>
          <a:p>
            <a:pPr algn="just">
              <a:lnSpc>
                <a:spcPct val="150000"/>
              </a:lnSpc>
            </a:pPr>
            <a:r>
              <a:rPr lang="tr-TR" dirty="0" smtClean="0">
                <a:latin typeface="Times New Roman" pitchFamily="18" charset="0"/>
                <a:cs typeface="Times New Roman" pitchFamily="18" charset="0"/>
              </a:rPr>
              <a:t>Hıristiyanlık aciz ve yoksullara merhamet ve kardeşlik sunma ile yaşamlara anlam katmıştır.</a:t>
            </a:r>
          </a:p>
          <a:p>
            <a:pPr algn="just">
              <a:lnSpc>
                <a:spcPct val="150000"/>
              </a:lnSpc>
            </a:pPr>
            <a:r>
              <a:rPr lang="tr-TR" dirty="0" smtClean="0">
                <a:latin typeface="Times New Roman" pitchFamily="18" charset="0"/>
                <a:cs typeface="Times New Roman" pitchFamily="18" charset="0"/>
              </a:rPr>
              <a:t>Bedensel hastalıkların sadece tanrının yardımıyla iyileşebileceği inancı Hıristiyan dünyasında yerleşmeye başlamıştır.</a:t>
            </a:r>
          </a:p>
          <a:p>
            <a:pPr lvl="1" algn="just">
              <a:lnSpc>
                <a:spcPct val="150000"/>
              </a:lnSpc>
            </a:pPr>
            <a:r>
              <a:rPr lang="tr-TR" dirty="0" smtClean="0">
                <a:latin typeface="Times New Roman" pitchFamily="18" charset="0"/>
                <a:cs typeface="Times New Roman" pitchFamily="18" charset="0"/>
              </a:rPr>
              <a:t>İsa’nın mucizelerinin anlatısı bunu daha da  güçlendirmiştir.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Tedavide ilaç yerine kutsal su, dua ve ellerin vücudun üzerinde gezdirilmesi gibi yollar kullanılmıştır.</a:t>
            </a:r>
          </a:p>
          <a:p>
            <a:pPr algn="just"/>
            <a:r>
              <a:rPr lang="tr-TR" dirty="0" smtClean="0">
                <a:latin typeface="Times New Roman" pitchFamily="18" charset="0"/>
                <a:cs typeface="Times New Roman" pitchFamily="18" charset="0"/>
              </a:rPr>
              <a:t>Hıristiyanlık tıbbı “Hayır işi” olarak görülmüştür.</a:t>
            </a:r>
          </a:p>
          <a:p>
            <a:pPr algn="just"/>
            <a:r>
              <a:rPr lang="tr-TR" dirty="0" smtClean="0">
                <a:latin typeface="Times New Roman" pitchFamily="18" charset="0"/>
                <a:cs typeface="Times New Roman" pitchFamily="18" charset="0"/>
              </a:rPr>
              <a:t>Tıp papazların, rahiplerin ve rahibelerin kontrolündedir. </a:t>
            </a:r>
          </a:p>
          <a:p>
            <a:pPr algn="just"/>
            <a:r>
              <a:rPr lang="tr-TR" dirty="0" smtClean="0">
                <a:latin typeface="Times New Roman" pitchFamily="18" charset="0"/>
                <a:cs typeface="Times New Roman" pitchFamily="18" charset="0"/>
              </a:rPr>
              <a:t>İlk büyük </a:t>
            </a:r>
            <a:r>
              <a:rPr lang="tr-TR" dirty="0" err="1" smtClean="0">
                <a:latin typeface="Times New Roman" pitchFamily="18" charset="0"/>
                <a:cs typeface="Times New Roman" pitchFamily="18" charset="0"/>
              </a:rPr>
              <a:t>Hristiyan</a:t>
            </a:r>
            <a:r>
              <a:rPr lang="tr-TR" dirty="0" smtClean="0">
                <a:latin typeface="Times New Roman" pitchFamily="18" charset="0"/>
                <a:cs typeface="Times New Roman" pitchFamily="18" charset="0"/>
              </a:rPr>
              <a:t> hastanesi 370 Yılında Aziz Basil tarafından yapılmıştır. </a:t>
            </a:r>
            <a:endParaRPr lang="tr-TR"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484784"/>
            <a:ext cx="8229600" cy="4968552"/>
          </a:xfrm>
        </p:spPr>
        <p:txBody>
          <a:bodyPr>
            <a:normAutofit lnSpcReduction="10000"/>
          </a:bodyPr>
          <a:lstStyle/>
          <a:p>
            <a:pPr algn="just"/>
            <a:r>
              <a:rPr lang="tr-TR" dirty="0" err="1" smtClean="0">
                <a:latin typeface="Times New Roman" pitchFamily="18" charset="0"/>
                <a:cs typeface="Times New Roman" pitchFamily="18" charset="0"/>
              </a:rPr>
              <a:t>Pataloji</a:t>
            </a:r>
            <a:r>
              <a:rPr lang="tr-TR" dirty="0" smtClean="0">
                <a:latin typeface="Times New Roman" pitchFamily="18" charset="0"/>
                <a:cs typeface="Times New Roman" pitchFamily="18" charset="0"/>
              </a:rPr>
              <a:t> salgınlar üzerine kurulmuştur.</a:t>
            </a:r>
          </a:p>
          <a:p>
            <a:pPr algn="just"/>
            <a:r>
              <a:rPr lang="tr-TR" dirty="0" smtClean="0">
                <a:latin typeface="Times New Roman" pitchFamily="18" charset="0"/>
                <a:cs typeface="Times New Roman" pitchFamily="18" charset="0"/>
              </a:rPr>
              <a:t>Tanılar kan, idrar ve tükürük incelemelerine dayalıdır.</a:t>
            </a:r>
          </a:p>
          <a:p>
            <a:pPr algn="just"/>
            <a:r>
              <a:rPr lang="tr-TR" dirty="0" smtClean="0">
                <a:latin typeface="Times New Roman" pitchFamily="18" charset="0"/>
                <a:cs typeface="Times New Roman" pitchFamily="18" charset="0"/>
              </a:rPr>
              <a:t>Tedavide kan akıtma, müshil kullanımı, kusturucular, lavmanlar ve dağlama uygulanmaktadır.</a:t>
            </a:r>
          </a:p>
          <a:p>
            <a:pPr algn="just"/>
            <a:r>
              <a:rPr lang="tr-TR" dirty="0" smtClean="0">
                <a:latin typeface="Times New Roman" pitchFamily="18" charset="0"/>
                <a:cs typeface="Times New Roman" pitchFamily="18" charset="0"/>
              </a:rPr>
              <a:t>İktidarsızlık, hafıza kaybı, histeri ve diğer rahatsızlıkların şeytan tarafından ele geçirilmişliğe ve cadılığa bağlandığı dönemde tedavi de şeytan çıkarmadır. </a:t>
            </a:r>
            <a:endParaRPr lang="tr-TR"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Rahiplerin cerrahi veya jinekolojik vakaları tedavi etmeleri uygun görülmediği için bu alan oldukça boştu.</a:t>
            </a:r>
          </a:p>
          <a:p>
            <a:pPr algn="just">
              <a:lnSpc>
                <a:spcPct val="150000"/>
              </a:lnSpc>
            </a:pPr>
            <a:r>
              <a:rPr lang="tr-TR" dirty="0" smtClean="0">
                <a:latin typeface="Times New Roman" pitchFamily="18" charset="0"/>
                <a:cs typeface="Times New Roman" pitchFamily="18" charset="0"/>
              </a:rPr>
              <a:t>Berber –cerrahlar ve ebeler.</a:t>
            </a:r>
          </a:p>
          <a:p>
            <a:pPr algn="just">
              <a:lnSpc>
                <a:spcPct val="150000"/>
              </a:lnSpc>
            </a:pPr>
            <a:r>
              <a:rPr lang="tr-TR" dirty="0" smtClean="0">
                <a:latin typeface="Times New Roman" pitchFamily="18" charset="0"/>
                <a:cs typeface="Times New Roman" pitchFamily="18" charset="0"/>
              </a:rPr>
              <a:t>Köylü halk ve küçük kasabalar tedavi almak için şifacılara bel bağlamaktaydı.</a:t>
            </a:r>
            <a:endParaRPr lang="tr-TR"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Manastır Tıbbı</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Aziz </a:t>
            </a:r>
            <a:r>
              <a:rPr lang="tr-TR" dirty="0" err="1" smtClean="0">
                <a:latin typeface="Times New Roman" pitchFamily="18" charset="0"/>
                <a:cs typeface="Times New Roman" pitchFamily="18" charset="0"/>
              </a:rPr>
              <a:t>Benedict</a:t>
            </a:r>
            <a:r>
              <a:rPr lang="tr-TR" dirty="0" smtClean="0">
                <a:latin typeface="Times New Roman" pitchFamily="18" charset="0"/>
                <a:cs typeface="Times New Roman" pitchFamily="18" charset="0"/>
              </a:rPr>
              <a:t> tarafından kurulan </a:t>
            </a:r>
            <a:r>
              <a:rPr lang="tr-TR" dirty="0" err="1" smtClean="0">
                <a:latin typeface="Times New Roman" pitchFamily="18" charset="0"/>
                <a:cs typeface="Times New Roman" pitchFamily="18" charset="0"/>
              </a:rPr>
              <a:t>Benedict</a:t>
            </a:r>
            <a:r>
              <a:rPr lang="tr-TR" dirty="0" smtClean="0">
                <a:latin typeface="Times New Roman" pitchFamily="18" charset="0"/>
                <a:cs typeface="Times New Roman" pitchFamily="18" charset="0"/>
              </a:rPr>
              <a:t> Tarikatı tıpla yakından ilgilenmiştir.</a:t>
            </a:r>
          </a:p>
          <a:p>
            <a:pPr algn="just"/>
            <a:r>
              <a:rPr lang="tr-TR" dirty="0" smtClean="0">
                <a:latin typeface="Times New Roman" pitchFamily="18" charset="0"/>
                <a:cs typeface="Times New Roman" pitchFamily="18" charset="0"/>
              </a:rPr>
              <a:t>Bir dizi manastır hastane hizmet vermek için yapılmıştır.</a:t>
            </a:r>
          </a:p>
          <a:p>
            <a:pPr algn="just"/>
            <a:r>
              <a:rPr lang="tr-TR" dirty="0" smtClean="0">
                <a:latin typeface="Times New Roman" pitchFamily="18" charset="0"/>
                <a:cs typeface="Times New Roman" pitchFamily="18" charset="0"/>
              </a:rPr>
              <a:t>Bu hastaneler tamamen özerktir ve bahçelerinde yetiştirdikleri bitkilerden ilaç üretmektedir.</a:t>
            </a:r>
          </a:p>
          <a:p>
            <a:pPr algn="just"/>
            <a:r>
              <a:rPr lang="tr-TR" dirty="0" smtClean="0">
                <a:latin typeface="Times New Roman" pitchFamily="18" charset="0"/>
                <a:cs typeface="Times New Roman" pitchFamily="18" charset="0"/>
              </a:rPr>
              <a:t>Tıbbi bakım daha çok hastaların beslenmesi/giydirilmesine yöneliktir.</a:t>
            </a:r>
            <a:endParaRPr lang="tr-TR"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Manastır Tıbbı</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lgn="just">
              <a:lnSpc>
                <a:spcPct val="150000"/>
              </a:lnSpc>
            </a:pPr>
            <a:r>
              <a:rPr lang="tr-TR" dirty="0" smtClean="0">
                <a:latin typeface="Times New Roman" pitchFamily="18" charset="0"/>
                <a:cs typeface="Times New Roman" pitchFamily="18" charset="0"/>
              </a:rPr>
              <a:t>Tıbbi hizmetler herkese açıktır.</a:t>
            </a:r>
          </a:p>
          <a:p>
            <a:pPr algn="just">
              <a:lnSpc>
                <a:spcPct val="150000"/>
              </a:lnSpc>
            </a:pPr>
            <a:r>
              <a:rPr lang="tr-TR" dirty="0" smtClean="0">
                <a:latin typeface="Times New Roman" pitchFamily="18" charset="0"/>
                <a:cs typeface="Times New Roman" pitchFamily="18" charset="0"/>
              </a:rPr>
              <a:t>Rahiplerin din işlerini bırakıp hasta bakmaları zamanla Papa’ların dikkatini çekmiş, zaman israfı olarak görülmüştür.</a:t>
            </a:r>
          </a:p>
          <a:p>
            <a:pPr algn="just">
              <a:lnSpc>
                <a:spcPct val="150000"/>
              </a:lnSpc>
            </a:pPr>
            <a:r>
              <a:rPr lang="tr-TR" dirty="0" smtClean="0">
                <a:latin typeface="Times New Roman" pitchFamily="18" charset="0"/>
                <a:cs typeface="Times New Roman" pitchFamily="18" charset="0"/>
              </a:rPr>
              <a:t>1130-1131 yıllarında toplanan mecliste rahiplerin hasta bakması yasaklanmış, ancak uygulama pratikte devam etmiştir. </a:t>
            </a:r>
            <a:endParaRPr lang="tr-TR"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Manastır Tıbbı</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1213 yılında Sicilya Kralı </a:t>
            </a:r>
            <a:r>
              <a:rPr lang="tr-TR" dirty="0" err="1" smtClean="0">
                <a:latin typeface="Times New Roman" pitchFamily="18" charset="0"/>
                <a:cs typeface="Times New Roman" pitchFamily="18" charset="0"/>
              </a:rPr>
              <a:t>Ferdinand</a:t>
            </a:r>
            <a:r>
              <a:rPr lang="tr-TR" dirty="0" smtClean="0">
                <a:latin typeface="Times New Roman" pitchFamily="18" charset="0"/>
                <a:cs typeface="Times New Roman" pitchFamily="18" charset="0"/>
              </a:rPr>
              <a:t> cerrahlar için anatomi eğitimini zorunlu tutmuş, her 5 yılda bir idam edilen bir şahsın kadavrasını çalışma yapma amacıyla öğrencilere verilmiştir.</a:t>
            </a:r>
          </a:p>
          <a:p>
            <a:pPr algn="just">
              <a:lnSpc>
                <a:spcPct val="150000"/>
              </a:lnSpc>
              <a:buNone/>
            </a:pPr>
            <a:endParaRPr lang="tr-TR" dirty="0" smtClean="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Manastır Tıbbı</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İlk eczaneler 1140 yılında Napoli’de ortaya çıkmıştır.</a:t>
            </a:r>
          </a:p>
          <a:p>
            <a:pPr algn="just">
              <a:lnSpc>
                <a:spcPct val="150000"/>
              </a:lnSpc>
              <a:buNone/>
            </a:pP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1240 yılında ikinci </a:t>
            </a:r>
            <a:r>
              <a:rPr lang="tr-TR" dirty="0" err="1" smtClean="0">
                <a:latin typeface="Times New Roman" pitchFamily="18" charset="0"/>
                <a:cs typeface="Times New Roman" pitchFamily="18" charset="0"/>
              </a:rPr>
              <a:t>Frederick</a:t>
            </a:r>
            <a:r>
              <a:rPr lang="tr-TR" dirty="0" smtClean="0">
                <a:latin typeface="Times New Roman" pitchFamily="18" charset="0"/>
                <a:cs typeface="Times New Roman" pitchFamily="18" charset="0"/>
              </a:rPr>
              <a:t> hekimlik ve eczacılığı resmen birbirinden ayırmıştır.</a:t>
            </a:r>
            <a:endParaRPr lang="tr-T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Manastır Tıbbı</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lnSpc>
                <a:spcPct val="150000"/>
              </a:lnSpc>
            </a:pP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13. </a:t>
            </a:r>
            <a:r>
              <a:rPr lang="tr-TR" dirty="0" err="1" smtClean="0">
                <a:latin typeface="Times New Roman" pitchFamily="18" charset="0"/>
                <a:cs typeface="Times New Roman" pitchFamily="18" charset="0"/>
              </a:rPr>
              <a:t>yy’dan</a:t>
            </a:r>
            <a:r>
              <a:rPr lang="tr-TR" dirty="0" smtClean="0">
                <a:latin typeface="Times New Roman" pitchFamily="18" charset="0"/>
                <a:cs typeface="Times New Roman" pitchFamily="18" charset="0"/>
              </a:rPr>
              <a:t> itibaren hastaneler ve kilisenin bağları koparılmış, hastaneler sivil kuruluşların yönetimine geçmiştir.</a:t>
            </a:r>
          </a:p>
          <a:p>
            <a:endParaRPr lang="tr-T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2037624" y="2967335"/>
            <a:ext cx="506876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Feodalite ? </a:t>
            </a:r>
            <a:endParaRPr lang="tr-TR"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Kilise Mezarlıkları</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Kilisenin otoritesi Orta Çağ’da oldukça fazla hissedilmektedir.</a:t>
            </a:r>
          </a:p>
          <a:p>
            <a:pPr algn="just">
              <a:lnSpc>
                <a:spcPct val="150000"/>
              </a:lnSpc>
            </a:pPr>
            <a:r>
              <a:rPr lang="tr-TR" dirty="0" smtClean="0">
                <a:latin typeface="Times New Roman" pitchFamily="18" charset="0"/>
                <a:cs typeface="Times New Roman" pitchFamily="18" charset="0"/>
              </a:rPr>
              <a:t>İnsanlar öldükten sonra da azizlere ve kutsal şeylere yakın olmak istemektedir.</a:t>
            </a:r>
          </a:p>
          <a:p>
            <a:pPr algn="just">
              <a:lnSpc>
                <a:spcPct val="150000"/>
              </a:lnSpc>
            </a:pPr>
            <a:r>
              <a:rPr lang="tr-TR" dirty="0" smtClean="0">
                <a:latin typeface="Times New Roman" pitchFamily="18" charset="0"/>
                <a:cs typeface="Times New Roman" pitchFamily="18" charset="0"/>
              </a:rPr>
              <a:t>Ölümden sonra da kilise çevresine ve bahçesine gömülmek istediler. </a:t>
            </a:r>
            <a:endParaRPr lang="tr-TR"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Salerno</a:t>
            </a:r>
            <a:r>
              <a:rPr lang="tr-TR" b="1" dirty="0" smtClean="0">
                <a:latin typeface="Times New Roman" pitchFamily="18" charset="0"/>
                <a:cs typeface="Times New Roman" pitchFamily="18" charset="0"/>
              </a:rPr>
              <a:t> Tıp Okulu</a:t>
            </a:r>
            <a:endParaRPr lang="tr-TR" dirty="0">
              <a:latin typeface="Times New Roman" pitchFamily="18" charset="0"/>
              <a:cs typeface="Times New Roman" pitchFamily="18" charset="0"/>
            </a:endParaRPr>
          </a:p>
        </p:txBody>
      </p:sp>
      <p:pic>
        <p:nvPicPr>
          <p:cNvPr id="6" name="5 İçerik Yer Tutucusu" descr="indir (2).jpg"/>
          <p:cNvPicPr>
            <a:picLocks noGrp="1" noChangeAspect="1"/>
          </p:cNvPicPr>
          <p:nvPr>
            <p:ph sz="half" idx="1"/>
          </p:nvPr>
        </p:nvPicPr>
        <p:blipFill>
          <a:blip r:embed="rId2" cstate="print"/>
          <a:stretch>
            <a:fillRect/>
          </a:stretch>
        </p:blipFill>
        <p:spPr>
          <a:xfrm>
            <a:off x="467544" y="1484784"/>
            <a:ext cx="3699643" cy="4680520"/>
          </a:xfrm>
        </p:spPr>
      </p:pic>
      <p:sp>
        <p:nvSpPr>
          <p:cNvPr id="5" name="4 İçerik Yer Tutucusu"/>
          <p:cNvSpPr>
            <a:spLocks noGrp="1"/>
          </p:cNvSpPr>
          <p:nvPr>
            <p:ph sz="half" idx="2"/>
          </p:nvPr>
        </p:nvSpPr>
        <p:spPr>
          <a:xfrm>
            <a:off x="4355976" y="1600200"/>
            <a:ext cx="4392488" cy="4525963"/>
          </a:xfrm>
        </p:spPr>
        <p:txBody>
          <a:bodyPr/>
          <a:lstStyle/>
          <a:p>
            <a:pPr algn="just">
              <a:lnSpc>
                <a:spcPct val="200000"/>
              </a:lnSpc>
            </a:pPr>
            <a:endParaRPr lang="tr-TR" dirty="0" smtClean="0">
              <a:latin typeface="Times New Roman" pitchFamily="18" charset="0"/>
              <a:cs typeface="Times New Roman" pitchFamily="18" charset="0"/>
            </a:endParaRPr>
          </a:p>
          <a:p>
            <a:pPr algn="just">
              <a:lnSpc>
                <a:spcPct val="200000"/>
              </a:lnSpc>
            </a:pPr>
            <a:r>
              <a:rPr lang="tr-TR" dirty="0" smtClean="0">
                <a:latin typeface="Times New Roman" pitchFamily="18" charset="0"/>
                <a:cs typeface="Times New Roman" pitchFamily="18" charset="0"/>
              </a:rPr>
              <a:t>Uzun yıllar boyunca bir sağlık beldesi olarak tanınmıştır.</a:t>
            </a:r>
          </a:p>
          <a:p>
            <a:pPr algn="just">
              <a:lnSpc>
                <a:spcPct val="200000"/>
              </a:lnSpc>
            </a:pPr>
            <a:endParaRPr lang="tr-TR" dirty="0" smtClean="0">
              <a:latin typeface="Times New Roman" pitchFamily="18" charset="0"/>
              <a:cs typeface="Times New Roman" pitchFamily="18" charset="0"/>
            </a:endParaRPr>
          </a:p>
          <a:p>
            <a:pPr algn="just">
              <a:lnSpc>
                <a:spcPct val="200000"/>
              </a:lnSpc>
            </a:pPr>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Salerno</a:t>
            </a:r>
            <a:r>
              <a:rPr lang="tr-TR" b="1" dirty="0" smtClean="0">
                <a:latin typeface="Times New Roman" pitchFamily="18" charset="0"/>
                <a:cs typeface="Times New Roman" pitchFamily="18" charset="0"/>
              </a:rPr>
              <a:t> Tıp Okulu</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9.</a:t>
            </a:r>
            <a:r>
              <a:rPr lang="tr-TR" dirty="0" err="1" smtClean="0">
                <a:latin typeface="Times New Roman" pitchFamily="18" charset="0"/>
                <a:cs typeface="Times New Roman" pitchFamily="18" charset="0"/>
              </a:rPr>
              <a:t>yy’da</a:t>
            </a:r>
            <a:r>
              <a:rPr lang="tr-TR" dirty="0" smtClean="0">
                <a:latin typeface="Times New Roman" pitchFamily="18" charset="0"/>
                <a:cs typeface="Times New Roman" pitchFamily="18" charset="0"/>
              </a:rPr>
              <a:t> Avrupa’da düzenli eğitim veren ilk tıp okulu olarak bilinmektedir.</a:t>
            </a:r>
          </a:p>
          <a:p>
            <a:pPr algn="just">
              <a:lnSpc>
                <a:spcPct val="150000"/>
              </a:lnSpc>
            </a:pPr>
            <a:r>
              <a:rPr lang="tr-TR" dirty="0" smtClean="0">
                <a:latin typeface="Times New Roman" pitchFamily="18" charset="0"/>
                <a:cs typeface="Times New Roman" pitchFamily="18" charset="0"/>
              </a:rPr>
              <a:t>Hipokrat, Galen ve İslam tıbbı eğitimi verilmektedir.</a:t>
            </a:r>
          </a:p>
          <a:p>
            <a:pPr algn="just">
              <a:lnSpc>
                <a:spcPct val="150000"/>
              </a:lnSpc>
            </a:pPr>
            <a:r>
              <a:rPr lang="tr-TR" dirty="0" smtClean="0">
                <a:latin typeface="Times New Roman" pitchFamily="18" charset="0"/>
                <a:cs typeface="Times New Roman" pitchFamily="18" charset="0"/>
              </a:rPr>
              <a:t>Anatomi bilgisi zayıftır.</a:t>
            </a:r>
          </a:p>
          <a:p>
            <a:pPr lvl="1" algn="just">
              <a:lnSpc>
                <a:spcPct val="150000"/>
              </a:lnSpc>
            </a:pPr>
            <a:r>
              <a:rPr lang="tr-TR" dirty="0" smtClean="0">
                <a:latin typeface="Times New Roman" pitchFamily="18" charset="0"/>
                <a:cs typeface="Times New Roman" pitchFamily="18" charset="0"/>
              </a:rPr>
              <a:t>Domuzlarda inceleme yapılmaktadır.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Avrupa- </a:t>
            </a:r>
            <a:r>
              <a:rPr lang="tr-TR" b="1" dirty="0" err="1" smtClean="0"/>
              <a:t>Salerno</a:t>
            </a:r>
            <a:r>
              <a:rPr lang="tr-TR" b="1" dirty="0" smtClean="0"/>
              <a:t> Tıp Okulu</a:t>
            </a:r>
            <a:endParaRPr lang="tr-TR" dirty="0"/>
          </a:p>
        </p:txBody>
      </p:sp>
      <p:pic>
        <p:nvPicPr>
          <p:cNvPr id="4" name="3 İçerik Yer Tutucusu" descr="indir (3).jpg"/>
          <p:cNvPicPr>
            <a:picLocks noGrp="1" noChangeAspect="1"/>
          </p:cNvPicPr>
          <p:nvPr>
            <p:ph idx="1"/>
          </p:nvPr>
        </p:nvPicPr>
        <p:blipFill>
          <a:blip r:embed="rId2" cstate="print"/>
          <a:stretch>
            <a:fillRect/>
          </a:stretch>
        </p:blipFill>
        <p:spPr>
          <a:xfrm>
            <a:off x="827584" y="1412776"/>
            <a:ext cx="7704856" cy="504056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Salerno</a:t>
            </a:r>
            <a:r>
              <a:rPr lang="tr-TR" b="1" dirty="0" smtClean="0">
                <a:latin typeface="Times New Roman" pitchFamily="18" charset="0"/>
                <a:cs typeface="Times New Roman" pitchFamily="18" charset="0"/>
              </a:rPr>
              <a:t> Tıp Okulu</a:t>
            </a:r>
            <a:endParaRPr lang="tr-TR" dirty="0">
              <a:latin typeface="Times New Roman" pitchFamily="18" charset="0"/>
              <a:cs typeface="Times New Roman" pitchFamily="18" charset="0"/>
            </a:endParaRPr>
          </a:p>
        </p:txBody>
      </p:sp>
      <p:sp>
        <p:nvSpPr>
          <p:cNvPr id="6" name="5 İçerik Yer Tutucusu"/>
          <p:cNvSpPr>
            <a:spLocks noGrp="1"/>
          </p:cNvSpPr>
          <p:nvPr>
            <p:ph sz="half" idx="2"/>
          </p:nvPr>
        </p:nvSpPr>
        <p:spPr>
          <a:xfrm>
            <a:off x="4067944" y="1412776"/>
            <a:ext cx="4752528" cy="5040560"/>
          </a:xfrm>
        </p:spPr>
        <p:txBody>
          <a:bodyPr>
            <a:normAutofit fontScale="92500"/>
          </a:bodyPr>
          <a:lstStyle/>
          <a:p>
            <a:pPr algn="just"/>
            <a:r>
              <a:rPr lang="tr-TR" dirty="0" err="1" smtClean="0">
                <a:latin typeface="Times New Roman" pitchFamily="18" charset="0"/>
                <a:cs typeface="Times New Roman" pitchFamily="18" charset="0"/>
              </a:rPr>
              <a:t>Trotula</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Salerno</a:t>
            </a:r>
            <a:r>
              <a:rPr lang="tr-TR" dirty="0" smtClean="0">
                <a:latin typeface="Times New Roman" pitchFamily="18" charset="0"/>
                <a:cs typeface="Times New Roman" pitchFamily="18" charset="0"/>
              </a:rPr>
              <a:t>. </a:t>
            </a:r>
          </a:p>
          <a:p>
            <a:pPr algn="just"/>
            <a:r>
              <a:rPr lang="tr-TR" dirty="0" smtClean="0">
                <a:latin typeface="Times New Roman" pitchFamily="18" charset="0"/>
                <a:cs typeface="Times New Roman" pitchFamily="18" charset="0"/>
              </a:rPr>
              <a:t>“De </a:t>
            </a:r>
            <a:r>
              <a:rPr lang="tr-TR" dirty="0" err="1" smtClean="0">
                <a:latin typeface="Times New Roman" pitchFamily="18" charset="0"/>
                <a:cs typeface="Times New Roman" pitchFamily="18" charset="0"/>
              </a:rPr>
              <a:t>muledium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passidnisbus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ante</a:t>
            </a:r>
            <a:r>
              <a:rPr lang="tr-TR" dirty="0" smtClean="0">
                <a:latin typeface="Times New Roman" pitchFamily="18" charset="0"/>
                <a:cs typeface="Times New Roman" pitchFamily="18" charset="0"/>
              </a:rPr>
              <a:t>” adlı </a:t>
            </a:r>
            <a:r>
              <a:rPr lang="tr-TR" dirty="0" err="1" smtClean="0">
                <a:latin typeface="Times New Roman" pitchFamily="18" charset="0"/>
                <a:cs typeface="Times New Roman" pitchFamily="18" charset="0"/>
              </a:rPr>
              <a:t>obstetrik</a:t>
            </a:r>
            <a:r>
              <a:rPr lang="tr-TR" dirty="0" smtClean="0">
                <a:latin typeface="Times New Roman" pitchFamily="18" charset="0"/>
                <a:cs typeface="Times New Roman" pitchFamily="18" charset="0"/>
              </a:rPr>
              <a:t> üzerine bir inceleme yazmıştır.</a:t>
            </a:r>
          </a:p>
          <a:p>
            <a:pPr algn="just"/>
            <a:r>
              <a:rPr lang="tr-TR" dirty="0" smtClean="0">
                <a:latin typeface="Times New Roman" pitchFamily="18" charset="0"/>
                <a:cs typeface="Times New Roman" pitchFamily="18" charset="0"/>
              </a:rPr>
              <a:t>Kitap doğum öncesinde, doğumda ve sonrasında neler yapılabileceği, rahim sarkması ve poliplerin tedavisi, bebeğe meme verecek kişinin seçimi ve bu kişinin yemek rejimi hakkında öneriler yer almaktadır. </a:t>
            </a:r>
            <a:endParaRPr lang="tr-TR" dirty="0">
              <a:latin typeface="Times New Roman" pitchFamily="18" charset="0"/>
              <a:cs typeface="Times New Roman" pitchFamily="18" charset="0"/>
            </a:endParaRPr>
          </a:p>
        </p:txBody>
      </p:sp>
      <p:pic>
        <p:nvPicPr>
          <p:cNvPr id="7" name="3 İçerik Yer Tutucusu" descr="indir (3).jpg"/>
          <p:cNvPicPr>
            <a:picLocks noGrp="1" noChangeAspect="1"/>
          </p:cNvPicPr>
          <p:nvPr>
            <p:ph sz="half" idx="1"/>
          </p:nvPr>
        </p:nvPicPr>
        <p:blipFill>
          <a:blip r:embed="rId2" cstate="print"/>
          <a:stretch>
            <a:fillRect/>
          </a:stretch>
        </p:blipFill>
        <p:spPr>
          <a:xfrm>
            <a:off x="395536" y="1700808"/>
            <a:ext cx="3333098" cy="468052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8820472" cy="1143000"/>
          </a:xfrm>
        </p:spPr>
        <p:txBody>
          <a:bodyPr>
            <a:normAutofit fontScale="90000"/>
          </a:bodyPr>
          <a:lstStyle/>
          <a:p>
            <a:r>
              <a:rPr lang="tr-TR" b="1" dirty="0" smtClean="0">
                <a:latin typeface="Times New Roman" pitchFamily="18" charset="0"/>
                <a:cs typeface="Times New Roman" pitchFamily="18" charset="0"/>
              </a:rPr>
              <a:t>Avrupa- Salgın ve Bulaşıcı Hastalıklar</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Orta Çağ Avrupa’sının şehir yapılanması salgın ve bulaşıcı hastalıklara yol açabilecek niteliktedir.</a:t>
            </a:r>
          </a:p>
          <a:p>
            <a:pPr algn="just"/>
            <a:r>
              <a:rPr lang="tr-TR" dirty="0" smtClean="0">
                <a:latin typeface="Times New Roman" pitchFamily="18" charset="0"/>
                <a:cs typeface="Times New Roman" pitchFamily="18" charset="0"/>
              </a:rPr>
              <a:t>Dar, kıvrımlı ve pis sokakların kenarında evler sık ve iç içedir.</a:t>
            </a:r>
          </a:p>
          <a:p>
            <a:pPr algn="just"/>
            <a:r>
              <a:rPr lang="tr-TR" dirty="0" smtClean="0">
                <a:latin typeface="Times New Roman" pitchFamily="18" charset="0"/>
                <a:cs typeface="Times New Roman" pitchFamily="18" charset="0"/>
              </a:rPr>
              <a:t>Evlerde tuvalet ve su bulunmamaktadır.</a:t>
            </a:r>
          </a:p>
          <a:p>
            <a:pPr algn="just"/>
            <a:r>
              <a:rPr lang="tr-TR" dirty="0" smtClean="0">
                <a:latin typeface="Times New Roman" pitchFamily="18" charset="0"/>
                <a:cs typeface="Times New Roman" pitchFamily="18" charset="0"/>
              </a:rPr>
              <a:t>Pencereler  tahta perde ve gazlı kağıtlarla örtülüdür.</a:t>
            </a:r>
            <a:endParaRPr lang="tr-TR"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640960" cy="1143000"/>
          </a:xfrm>
        </p:spPr>
        <p:txBody>
          <a:bodyPr>
            <a:normAutofit fontScale="90000"/>
          </a:bodyPr>
          <a:lstStyle/>
          <a:p>
            <a:pPr algn="just"/>
            <a:r>
              <a:rPr lang="tr-TR" b="1" dirty="0" smtClean="0">
                <a:latin typeface="Times New Roman" pitchFamily="18" charset="0"/>
                <a:cs typeface="Times New Roman" pitchFamily="18" charset="0"/>
              </a:rPr>
              <a:t>Avrupa- Salgın ve Bulaşıcı Hastalıklar</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İnsanlar kimi zaman hayvanlarıyla birlikte yaşamaktadır.</a:t>
            </a:r>
          </a:p>
          <a:p>
            <a:pPr algn="just">
              <a:lnSpc>
                <a:spcPct val="150000"/>
              </a:lnSpc>
            </a:pPr>
            <a:r>
              <a:rPr lang="tr-TR" dirty="0" smtClean="0">
                <a:latin typeface="Times New Roman" pitchFamily="18" charset="0"/>
                <a:cs typeface="Times New Roman" pitchFamily="18" charset="0"/>
              </a:rPr>
              <a:t>Kanalizasyon ve çöp toplama yaygın olmadığı için çöpler sokaklara boşaltılır.</a:t>
            </a:r>
          </a:p>
          <a:p>
            <a:pPr algn="just">
              <a:lnSpc>
                <a:spcPct val="150000"/>
              </a:lnSpc>
            </a:pPr>
            <a:r>
              <a:rPr lang="tr-TR" dirty="0" smtClean="0">
                <a:latin typeface="Times New Roman" pitchFamily="18" charset="0"/>
                <a:cs typeface="Times New Roman" pitchFamily="18" charset="0"/>
              </a:rPr>
              <a:t>Evlerde hamam yoktur.</a:t>
            </a:r>
            <a:endParaRPr lang="tr-TR"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640960" cy="1143000"/>
          </a:xfrm>
        </p:spPr>
        <p:txBody>
          <a:bodyPr>
            <a:normAutofit fontScale="90000"/>
          </a:bodyPr>
          <a:lstStyle/>
          <a:p>
            <a:r>
              <a:rPr lang="tr-TR" b="1" dirty="0" smtClean="0">
                <a:latin typeface="Times New Roman" pitchFamily="18" charset="0"/>
                <a:cs typeface="Times New Roman" pitchFamily="18" charset="0"/>
              </a:rPr>
              <a:t>Avrupa- Salgın ve Bulaşıcı Hastalıklar</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Şeytanın yardımcısı olduklarına inanılan Yahudiler ve </a:t>
            </a:r>
            <a:r>
              <a:rPr lang="tr-TR" dirty="0" err="1" smtClean="0">
                <a:latin typeface="Times New Roman" pitchFamily="18" charset="0"/>
                <a:cs typeface="Times New Roman" pitchFamily="18" charset="0"/>
              </a:rPr>
              <a:t>cüzzamlılar</a:t>
            </a:r>
            <a:r>
              <a:rPr lang="tr-TR" dirty="0" smtClean="0">
                <a:latin typeface="Times New Roman" pitchFamily="18" charset="0"/>
                <a:cs typeface="Times New Roman" pitchFamily="18" charset="0"/>
              </a:rPr>
              <a:t> vebaya neden olmakla suçlanmıştır. </a:t>
            </a:r>
          </a:p>
          <a:p>
            <a:pPr algn="just">
              <a:lnSpc>
                <a:spcPct val="150000"/>
              </a:lnSpc>
            </a:pPr>
            <a:r>
              <a:rPr lang="tr-TR" dirty="0" smtClean="0">
                <a:latin typeface="Times New Roman" pitchFamily="18" charset="0"/>
                <a:cs typeface="Times New Roman" pitchFamily="18" charset="0"/>
              </a:rPr>
              <a:t>Bu nedenle Avrupa’nın çeşitli bölgelerinde Yahudiler ve vebadan kaçan </a:t>
            </a:r>
            <a:r>
              <a:rPr lang="tr-TR" dirty="0" err="1" smtClean="0">
                <a:latin typeface="Times New Roman" pitchFamily="18" charset="0"/>
                <a:cs typeface="Times New Roman" pitchFamily="18" charset="0"/>
              </a:rPr>
              <a:t>cüzzamlılar</a:t>
            </a:r>
            <a:r>
              <a:rPr lang="tr-TR" dirty="0" smtClean="0">
                <a:latin typeface="Times New Roman" pitchFamily="18" charset="0"/>
                <a:cs typeface="Times New Roman" pitchFamily="18" charset="0"/>
              </a:rPr>
              <a:t> kılıçtan geçirilmiştir.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 Veba </a:t>
            </a:r>
            <a:endParaRPr lang="tr-TR" b="1" dirty="0">
              <a:latin typeface="Times New Roman" pitchFamily="18" charset="0"/>
              <a:cs typeface="Times New Roman" pitchFamily="18" charset="0"/>
            </a:endParaRPr>
          </a:p>
        </p:txBody>
      </p:sp>
      <p:pic>
        <p:nvPicPr>
          <p:cNvPr id="7" name="5 İçerik Yer Tutucusu" descr="indir.jpg"/>
          <p:cNvPicPr>
            <a:picLocks noGrp="1" noChangeAspect="1"/>
          </p:cNvPicPr>
          <p:nvPr>
            <p:ph sz="half" idx="2"/>
          </p:nvPr>
        </p:nvPicPr>
        <p:blipFill>
          <a:blip r:embed="rId2" cstate="print"/>
          <a:stretch>
            <a:fillRect/>
          </a:stretch>
        </p:blipFill>
        <p:spPr>
          <a:xfrm>
            <a:off x="5004049" y="1628800"/>
            <a:ext cx="3888432" cy="4680519"/>
          </a:xfrm>
        </p:spPr>
      </p:pic>
      <p:sp>
        <p:nvSpPr>
          <p:cNvPr id="8" name="7 İçerik Yer Tutucusu"/>
          <p:cNvSpPr>
            <a:spLocks noGrp="1"/>
          </p:cNvSpPr>
          <p:nvPr>
            <p:ph sz="half"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Veba = </a:t>
            </a:r>
            <a:r>
              <a:rPr lang="tr-TR" dirty="0" err="1" smtClean="0">
                <a:latin typeface="Times New Roman" pitchFamily="18" charset="0"/>
                <a:cs typeface="Times New Roman" pitchFamily="18" charset="0"/>
              </a:rPr>
              <a:t>Egzema</a:t>
            </a:r>
            <a:r>
              <a:rPr lang="tr-TR" dirty="0" smtClean="0">
                <a:latin typeface="Times New Roman" pitchFamily="18" charset="0"/>
                <a:cs typeface="Times New Roman" pitchFamily="18" charset="0"/>
              </a:rPr>
              <a:t>, sedef hastalığı, suçiçeği.</a:t>
            </a:r>
          </a:p>
          <a:p>
            <a:pPr algn="just">
              <a:lnSpc>
                <a:spcPct val="150000"/>
              </a:lnSpc>
            </a:pPr>
            <a:r>
              <a:rPr lang="tr-TR" dirty="0" smtClean="0">
                <a:latin typeface="Times New Roman" pitchFamily="18" charset="0"/>
                <a:cs typeface="Times New Roman" pitchFamily="18" charset="0"/>
              </a:rPr>
              <a:t>Avrupa’da üç veba salgını görülmüştür:</a:t>
            </a:r>
          </a:p>
          <a:p>
            <a:pPr lvl="1" algn="just">
              <a:lnSpc>
                <a:spcPct val="150000"/>
              </a:lnSpc>
            </a:pPr>
            <a:r>
              <a:rPr lang="tr-TR" dirty="0" smtClean="0">
                <a:latin typeface="Times New Roman" pitchFamily="18" charset="0"/>
                <a:cs typeface="Times New Roman" pitchFamily="18" charset="0"/>
              </a:rPr>
              <a:t>542-543</a:t>
            </a:r>
          </a:p>
          <a:p>
            <a:pPr lvl="1" algn="just">
              <a:lnSpc>
                <a:spcPct val="150000"/>
              </a:lnSpc>
            </a:pPr>
            <a:r>
              <a:rPr lang="tr-TR" dirty="0" smtClean="0">
                <a:latin typeface="Times New Roman" pitchFamily="18" charset="0"/>
                <a:cs typeface="Times New Roman" pitchFamily="18" charset="0"/>
              </a:rPr>
              <a:t>1348 </a:t>
            </a:r>
          </a:p>
          <a:p>
            <a:pPr lvl="1" algn="just">
              <a:lnSpc>
                <a:spcPct val="150000"/>
              </a:lnSpc>
            </a:pPr>
            <a:r>
              <a:rPr lang="tr-TR" dirty="0" smtClean="0">
                <a:latin typeface="Times New Roman" pitchFamily="18" charset="0"/>
                <a:cs typeface="Times New Roman" pitchFamily="18" charset="0"/>
              </a:rPr>
              <a:t>1894</a:t>
            </a:r>
            <a:endParaRPr lang="tr-TR"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 Veba </a:t>
            </a:r>
            <a:endParaRPr lang="tr-TR" b="1" dirty="0">
              <a:latin typeface="Times New Roman" pitchFamily="18" charset="0"/>
              <a:cs typeface="Times New Roman" pitchFamily="18" charset="0"/>
            </a:endParaRPr>
          </a:p>
        </p:txBody>
      </p:sp>
      <p:pic>
        <p:nvPicPr>
          <p:cNvPr id="6" name="5 İçerik Yer Tutucusu" descr="indir.jpg"/>
          <p:cNvPicPr>
            <a:picLocks noGrp="1" noChangeAspect="1"/>
          </p:cNvPicPr>
          <p:nvPr>
            <p:ph sz="half" idx="1"/>
          </p:nvPr>
        </p:nvPicPr>
        <p:blipFill>
          <a:blip r:embed="rId2" cstate="print"/>
          <a:stretch>
            <a:fillRect/>
          </a:stretch>
        </p:blipFill>
        <p:spPr>
          <a:xfrm>
            <a:off x="467544" y="1628800"/>
            <a:ext cx="3744415" cy="4680519"/>
          </a:xfrm>
        </p:spPr>
      </p:pic>
      <p:sp>
        <p:nvSpPr>
          <p:cNvPr id="5" name="4 İçerik Yer Tutucusu"/>
          <p:cNvSpPr>
            <a:spLocks noGrp="1"/>
          </p:cNvSpPr>
          <p:nvPr>
            <p:ph sz="half" idx="2"/>
          </p:nvPr>
        </p:nvSpPr>
        <p:spPr/>
        <p:txBody>
          <a:bodyPr/>
          <a:lstStyle/>
          <a:p>
            <a:pPr algn="just"/>
            <a:r>
              <a:rPr lang="tr-TR" dirty="0" smtClean="0">
                <a:latin typeface="Times New Roman" pitchFamily="18" charset="0"/>
                <a:cs typeface="Times New Roman" pitchFamily="18" charset="0"/>
              </a:rPr>
              <a:t>En eski hastalıklardan biridir.</a:t>
            </a:r>
          </a:p>
          <a:p>
            <a:pPr algn="just"/>
            <a:r>
              <a:rPr lang="tr-TR" dirty="0" smtClean="0">
                <a:latin typeface="Times New Roman" pitchFamily="18" charset="0"/>
                <a:cs typeface="Times New Roman" pitchFamily="18" charset="0"/>
              </a:rPr>
              <a:t>14. </a:t>
            </a:r>
            <a:r>
              <a:rPr lang="tr-TR" dirty="0" err="1" smtClean="0">
                <a:latin typeface="Times New Roman" pitchFamily="18" charset="0"/>
                <a:cs typeface="Times New Roman" pitchFamily="18" charset="0"/>
              </a:rPr>
              <a:t>yy’da</a:t>
            </a:r>
            <a:r>
              <a:rPr lang="tr-TR" dirty="0" smtClean="0">
                <a:latin typeface="Times New Roman" pitchFamily="18" charset="0"/>
                <a:cs typeface="Times New Roman" pitchFamily="18" charset="0"/>
              </a:rPr>
              <a:t> veba nedeniyle Avrupa nüfusunun oldukça azaldığı bilinmektedir (Yaklaşık 60 milyon, o zamanki dünya nüfusunun ¼’ü. ).</a:t>
            </a:r>
            <a:endParaRPr lang="tr-TR"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r>
              <a:rPr lang="tr-TR" b="1" dirty="0" smtClean="0">
                <a:solidFill>
                  <a:srgbClr val="FF0000"/>
                </a:solidFill>
                <a:latin typeface="Times New Roman" pitchFamily="18" charset="0"/>
                <a:cs typeface="Times New Roman" pitchFamily="18" charset="0"/>
              </a:rPr>
              <a:t>FEODALİTE</a:t>
            </a:r>
            <a:r>
              <a:rPr lang="tr-TR" dirty="0" smtClean="0">
                <a:latin typeface="Times New Roman" pitchFamily="18" charset="0"/>
                <a:cs typeface="Times New Roman" pitchFamily="18" charset="0"/>
              </a:rPr>
              <a:t>: Toprak malikliği üzerine dayalı bir yönetim biçimi, bir toplum yapısı, bir ekonomik rejim. </a:t>
            </a:r>
          </a:p>
          <a:p>
            <a:pPr algn="just"/>
            <a:r>
              <a:rPr lang="tr-TR" dirty="0" smtClean="0">
                <a:latin typeface="Times New Roman" pitchFamily="18" charset="0"/>
                <a:cs typeface="Times New Roman" pitchFamily="18" charset="0"/>
              </a:rPr>
              <a:t>Feodalite, merkezi iktidarın yok olduğu, karışıklıkların ve güvensizliklerin yerleştiği ticaretin neredeyse durduğu kent yaşamının önemini yitirdiği bir ortamda ortaya çıkmıştır.</a:t>
            </a:r>
          </a:p>
          <a:p>
            <a:pPr algn="just"/>
            <a:r>
              <a:rPr lang="tr-TR" dirty="0" smtClean="0">
                <a:latin typeface="Times New Roman" pitchFamily="18" charset="0"/>
                <a:cs typeface="Times New Roman" pitchFamily="18" charset="0"/>
              </a:rPr>
              <a:t>Toplumda tabakalaşma mevcuttur ve feodal sistem, iki temel sisteme dayanmaktaydı: Toprak ve kişisel ilişkiler</a:t>
            </a:r>
            <a:endParaRPr lang="tr-TR"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 Veba </a:t>
            </a:r>
            <a:endParaRPr lang="tr-TR" b="1" dirty="0">
              <a:latin typeface="Times New Roman" pitchFamily="18" charset="0"/>
              <a:cs typeface="Times New Roman" pitchFamily="18" charset="0"/>
            </a:endParaRPr>
          </a:p>
        </p:txBody>
      </p:sp>
      <p:pic>
        <p:nvPicPr>
          <p:cNvPr id="6" name="5 İçerik Yer Tutucusu" descr="indir.jpg"/>
          <p:cNvPicPr>
            <a:picLocks noGrp="1" noChangeAspect="1"/>
          </p:cNvPicPr>
          <p:nvPr>
            <p:ph sz="half" idx="1"/>
          </p:nvPr>
        </p:nvPicPr>
        <p:blipFill>
          <a:blip r:embed="rId2" cstate="print"/>
          <a:stretch>
            <a:fillRect/>
          </a:stretch>
        </p:blipFill>
        <p:spPr>
          <a:xfrm>
            <a:off x="467544" y="1628800"/>
            <a:ext cx="3744415" cy="4680519"/>
          </a:xfrm>
        </p:spPr>
      </p:pic>
      <p:sp>
        <p:nvSpPr>
          <p:cNvPr id="5" name="4 İçerik Yer Tutucusu"/>
          <p:cNvSpPr>
            <a:spLocks noGrp="1"/>
          </p:cNvSpPr>
          <p:nvPr>
            <p:ph sz="half" idx="2"/>
          </p:nvPr>
        </p:nvSpPr>
        <p:spPr>
          <a:xfrm>
            <a:off x="4355976" y="1600200"/>
            <a:ext cx="4330824" cy="4525963"/>
          </a:xfrm>
        </p:spPr>
        <p:txBody>
          <a:bodyPr>
            <a:normAutofit/>
          </a:bodyPr>
          <a:lstStyle/>
          <a:p>
            <a:pPr algn="just"/>
            <a:r>
              <a:rPr lang="tr-TR" sz="3000" dirty="0" smtClean="0">
                <a:latin typeface="Times New Roman" pitchFamily="18" charset="0"/>
                <a:cs typeface="Times New Roman" pitchFamily="18" charset="0"/>
              </a:rPr>
              <a:t>Sokaklarda ve evlerde çürümüş cesetler mevcuttur.</a:t>
            </a:r>
          </a:p>
          <a:p>
            <a:pPr algn="just"/>
            <a:r>
              <a:rPr lang="tr-TR" sz="3000" dirty="0" smtClean="0">
                <a:latin typeface="Times New Roman" pitchFamily="18" charset="0"/>
                <a:cs typeface="Times New Roman" pitchFamily="18" charset="0"/>
              </a:rPr>
              <a:t>Cesetler açıklan çukurlara atılmakta, bazen de yakılmaktadır.</a:t>
            </a:r>
          </a:p>
          <a:p>
            <a:pPr algn="just"/>
            <a:r>
              <a:rPr lang="tr-TR" sz="3000" dirty="0" smtClean="0">
                <a:latin typeface="Times New Roman" pitchFamily="18" charset="0"/>
                <a:cs typeface="Times New Roman" pitchFamily="18" charset="0"/>
              </a:rPr>
              <a:t>Hayatta kalma savaşı, kin, nefret…..</a:t>
            </a:r>
            <a:endParaRPr lang="tr-TR" sz="3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 Veba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Veba sayesinde koruyucu sağlık kavramı ve hizmetlerine ilişkin kurallar ortaya çıkmıştır.</a:t>
            </a:r>
          </a:p>
          <a:p>
            <a:pPr algn="just">
              <a:lnSpc>
                <a:spcPct val="150000"/>
              </a:lnSpc>
            </a:pPr>
            <a:r>
              <a:rPr lang="tr-TR" dirty="0" smtClean="0">
                <a:latin typeface="Times New Roman" pitchFamily="18" charset="0"/>
                <a:cs typeface="Times New Roman" pitchFamily="18" charset="0"/>
              </a:rPr>
              <a:t>Kilise tanrıdan yardım dilemeyi önerirken, devlet ve kent yöneticileri toplumsal bazlı önlem ve düzenlemeleri yapmanın gereğini anlamışlardır.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 Veba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1348 Venedik, Sağlık Komisyonu.</a:t>
            </a:r>
          </a:p>
          <a:p>
            <a:pPr algn="just">
              <a:lnSpc>
                <a:spcPct val="150000"/>
              </a:lnSpc>
            </a:pPr>
            <a:r>
              <a:rPr lang="tr-TR" dirty="0" smtClean="0">
                <a:latin typeface="Times New Roman" pitchFamily="18" charset="0"/>
                <a:cs typeface="Times New Roman" pitchFamily="18" charset="0"/>
              </a:rPr>
              <a:t>1374 Venedik Hükümeti ilke kez </a:t>
            </a:r>
            <a:r>
              <a:rPr lang="tr-TR" dirty="0" err="1" smtClean="0">
                <a:latin typeface="Times New Roman" pitchFamily="18" charset="0"/>
                <a:cs typeface="Times New Roman" pitchFamily="18" charset="0"/>
              </a:rPr>
              <a:t>enfekte</a:t>
            </a:r>
            <a:r>
              <a:rPr lang="tr-TR" dirty="0" smtClean="0">
                <a:latin typeface="Times New Roman" pitchFamily="18" charset="0"/>
                <a:cs typeface="Times New Roman" pitchFamily="18" charset="0"/>
              </a:rPr>
              <a:t> olmuş ya da </a:t>
            </a:r>
            <a:r>
              <a:rPr lang="tr-TR" dirty="0" err="1" smtClean="0">
                <a:latin typeface="Times New Roman" pitchFamily="18" charset="0"/>
                <a:cs typeface="Times New Roman" pitchFamily="18" charset="0"/>
              </a:rPr>
              <a:t>enfekte</a:t>
            </a:r>
            <a:r>
              <a:rPr lang="tr-TR" dirty="0" smtClean="0">
                <a:latin typeface="Times New Roman" pitchFamily="18" charset="0"/>
                <a:cs typeface="Times New Roman" pitchFamily="18" charset="0"/>
              </a:rPr>
              <a:t> şüphesi olan kişilerin kişilerin kente girişini yasaklamıştır.</a:t>
            </a:r>
          </a:p>
          <a:p>
            <a:pPr algn="just">
              <a:lnSpc>
                <a:spcPct val="150000"/>
              </a:lnSpc>
            </a:pPr>
            <a:r>
              <a:rPr lang="tr-TR" dirty="0" smtClean="0">
                <a:latin typeface="Times New Roman" pitchFamily="18" charset="0"/>
                <a:cs typeface="Times New Roman" pitchFamily="18" charset="0"/>
              </a:rPr>
              <a:t>1377 </a:t>
            </a:r>
            <a:r>
              <a:rPr lang="tr-TR" dirty="0" err="1" smtClean="0">
                <a:latin typeface="Times New Roman" pitchFamily="18" charset="0"/>
                <a:cs typeface="Times New Roman" pitchFamily="18" charset="0"/>
              </a:rPr>
              <a:t>Ragusa’da</a:t>
            </a:r>
            <a:r>
              <a:rPr lang="tr-TR" dirty="0" smtClean="0">
                <a:latin typeface="Times New Roman" pitchFamily="18" charset="0"/>
                <a:cs typeface="Times New Roman" pitchFamily="18" charset="0"/>
              </a:rPr>
              <a:t> ilk karantina uygulaması yapılmıştır. </a:t>
            </a:r>
            <a:endParaRPr lang="tr-TR"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Cüzzam</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11. ve 13. </a:t>
            </a:r>
            <a:r>
              <a:rPr lang="tr-TR" dirty="0" err="1" smtClean="0">
                <a:latin typeface="Times New Roman" pitchFamily="18" charset="0"/>
                <a:cs typeface="Times New Roman" pitchFamily="18" charset="0"/>
              </a:rPr>
              <a:t>yy’larda</a:t>
            </a:r>
            <a:r>
              <a:rPr lang="tr-TR" dirty="0" smtClean="0">
                <a:latin typeface="Times New Roman" pitchFamily="18" charset="0"/>
                <a:cs typeface="Times New Roman" pitchFamily="18" charset="0"/>
              </a:rPr>
              <a:t> çok yaygın.</a:t>
            </a:r>
          </a:p>
          <a:p>
            <a:pPr algn="just">
              <a:lnSpc>
                <a:spcPct val="150000"/>
              </a:lnSpc>
            </a:pPr>
            <a:r>
              <a:rPr lang="tr-TR" dirty="0" err="1" smtClean="0">
                <a:latin typeface="Times New Roman" pitchFamily="18" charset="0"/>
                <a:cs typeface="Times New Roman" pitchFamily="18" charset="0"/>
              </a:rPr>
              <a:t>Cüzzamlı</a:t>
            </a:r>
            <a:r>
              <a:rPr lang="tr-TR" dirty="0" smtClean="0">
                <a:latin typeface="Times New Roman" pitchFamily="18" charset="0"/>
                <a:cs typeface="Times New Roman" pitchFamily="18" charset="0"/>
              </a:rPr>
              <a:t> kiliseye, çarşı-pazara gidemez, kuyulardan-nehirlerden doğrudan su içemez, yıkanamaz, özel bir giysi giymeden topluma çıkmaz, herhangi bir ticari mala ve çocuklara dokunamazdı.</a:t>
            </a:r>
            <a:endParaRPr lang="tr-TR"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Cüzzam</a:t>
            </a:r>
            <a:endParaRPr lang="tr-TR" b="1" dirty="0">
              <a:latin typeface="Times New Roman" pitchFamily="18" charset="0"/>
              <a:cs typeface="Times New Roman" pitchFamily="18" charset="0"/>
            </a:endParaRPr>
          </a:p>
        </p:txBody>
      </p:sp>
      <p:sp>
        <p:nvSpPr>
          <p:cNvPr id="3" name="2 İçerik Yer Tutucusu"/>
          <p:cNvSpPr>
            <a:spLocks noGrp="1"/>
          </p:cNvSpPr>
          <p:nvPr>
            <p:ph sz="half" idx="1"/>
          </p:nvPr>
        </p:nvSpPr>
        <p:spPr>
          <a:xfrm>
            <a:off x="457200" y="1600200"/>
            <a:ext cx="4402832" cy="4525963"/>
          </a:xfrm>
        </p:spPr>
        <p:txBody>
          <a:bodyPr>
            <a:normAutofit fontScale="92500" lnSpcReduction="20000"/>
          </a:bodyPr>
          <a:lstStyle/>
          <a:p>
            <a:pPr algn="just">
              <a:lnSpc>
                <a:spcPct val="200000"/>
              </a:lnSpc>
            </a:pPr>
            <a:r>
              <a:rPr lang="tr-TR" dirty="0" smtClean="0">
                <a:latin typeface="Times New Roman" pitchFamily="18" charset="0"/>
                <a:cs typeface="Times New Roman" pitchFamily="18" charset="0"/>
              </a:rPr>
              <a:t>Batıda </a:t>
            </a:r>
            <a:r>
              <a:rPr lang="tr-TR" dirty="0" err="1" smtClean="0">
                <a:latin typeface="Times New Roman" pitchFamily="18" charset="0"/>
                <a:cs typeface="Times New Roman" pitchFamily="18" charset="0"/>
              </a:rPr>
              <a:t>cüzzamlılar</a:t>
            </a:r>
            <a:r>
              <a:rPr lang="tr-TR" dirty="0" smtClean="0">
                <a:latin typeface="Times New Roman" pitchFamily="18" charset="0"/>
                <a:cs typeface="Times New Roman" pitchFamily="18" charset="0"/>
              </a:rPr>
              <a:t> hasta olarak görülmez, tanrı ya da bir büyücünün gazabına uğramış, ahlaken düşük ve kirli insanlar olarak görülürdü. </a:t>
            </a:r>
            <a:endParaRPr lang="tr-TR" dirty="0">
              <a:latin typeface="Times New Roman" pitchFamily="18" charset="0"/>
              <a:cs typeface="Times New Roman" pitchFamily="18" charset="0"/>
            </a:endParaRPr>
          </a:p>
        </p:txBody>
      </p:sp>
      <p:pic>
        <p:nvPicPr>
          <p:cNvPr id="5" name="4 İçerik Yer Tutucusu" descr="images.jpg"/>
          <p:cNvPicPr>
            <a:picLocks noGrp="1" noChangeAspect="1"/>
          </p:cNvPicPr>
          <p:nvPr>
            <p:ph sz="half" idx="2"/>
          </p:nvPr>
        </p:nvPicPr>
        <p:blipFill>
          <a:blip r:embed="rId2" cstate="print"/>
          <a:stretch>
            <a:fillRect/>
          </a:stretch>
        </p:blipFill>
        <p:spPr>
          <a:xfrm>
            <a:off x="5153024" y="1916832"/>
            <a:ext cx="3667447" cy="388843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Cüzzam</a:t>
            </a:r>
            <a:endParaRPr lang="tr-TR" b="1" dirty="0">
              <a:latin typeface="Times New Roman" pitchFamily="18" charset="0"/>
              <a:cs typeface="Times New Roman" pitchFamily="18" charset="0"/>
            </a:endParaRPr>
          </a:p>
        </p:txBody>
      </p:sp>
      <p:pic>
        <p:nvPicPr>
          <p:cNvPr id="6" name="5 İçerik Yer Tutucusu" descr="images (1).jpg"/>
          <p:cNvPicPr>
            <a:picLocks noGrp="1" noChangeAspect="1"/>
          </p:cNvPicPr>
          <p:nvPr>
            <p:ph sz="half" idx="1"/>
          </p:nvPr>
        </p:nvPicPr>
        <p:blipFill>
          <a:blip r:embed="rId2" cstate="print"/>
          <a:stretch>
            <a:fillRect/>
          </a:stretch>
        </p:blipFill>
        <p:spPr>
          <a:xfrm>
            <a:off x="611560" y="1700808"/>
            <a:ext cx="3188915" cy="4320479"/>
          </a:xfrm>
        </p:spPr>
      </p:pic>
      <p:sp>
        <p:nvSpPr>
          <p:cNvPr id="5" name="4 İçerik Yer Tutucusu"/>
          <p:cNvSpPr>
            <a:spLocks noGrp="1"/>
          </p:cNvSpPr>
          <p:nvPr>
            <p:ph sz="half" idx="2"/>
          </p:nvPr>
        </p:nvSpPr>
        <p:spPr>
          <a:xfrm>
            <a:off x="3995936" y="1600200"/>
            <a:ext cx="4690864" cy="4525963"/>
          </a:xfrm>
        </p:spPr>
        <p:txBody>
          <a:bodyPr/>
          <a:lstStyle/>
          <a:p>
            <a:pPr algn="just">
              <a:lnSpc>
                <a:spcPct val="200000"/>
              </a:lnSpc>
            </a:pPr>
            <a:r>
              <a:rPr lang="tr-TR" dirty="0" err="1" smtClean="0">
                <a:latin typeface="Times New Roman" pitchFamily="18" charset="0"/>
                <a:cs typeface="Times New Roman" pitchFamily="18" charset="0"/>
              </a:rPr>
              <a:t>Cüzzamlılar</a:t>
            </a:r>
            <a:r>
              <a:rPr lang="tr-TR" dirty="0" smtClean="0">
                <a:latin typeface="Times New Roman" pitchFamily="18" charset="0"/>
                <a:cs typeface="Times New Roman" pitchFamily="18" charset="0"/>
              </a:rPr>
              <a:t> geldiklerini duyurmak için bir çıngırak çalmak zorundadır.</a:t>
            </a:r>
          </a:p>
          <a:p>
            <a:pPr algn="just">
              <a:lnSpc>
                <a:spcPct val="200000"/>
              </a:lnSpc>
            </a:pPr>
            <a:r>
              <a:rPr lang="tr-TR" dirty="0" smtClean="0">
                <a:latin typeface="Times New Roman" pitchFamily="18" charset="0"/>
                <a:cs typeface="Times New Roman" pitchFamily="18" charset="0"/>
              </a:rPr>
              <a:t>12. ve 13. </a:t>
            </a:r>
            <a:r>
              <a:rPr lang="tr-TR" dirty="0" err="1" smtClean="0">
                <a:latin typeface="Times New Roman" pitchFamily="18" charset="0"/>
                <a:cs typeface="Times New Roman" pitchFamily="18" charset="0"/>
              </a:rPr>
              <a:t>yy’da</a:t>
            </a:r>
            <a:r>
              <a:rPr lang="tr-TR" dirty="0" smtClean="0">
                <a:latin typeface="Times New Roman" pitchFamily="18" charset="0"/>
                <a:cs typeface="Times New Roman" pitchFamily="18" charset="0"/>
              </a:rPr>
              <a:t> Avrupa’da </a:t>
            </a:r>
            <a:r>
              <a:rPr lang="tr-TR" dirty="0" err="1" smtClean="0">
                <a:latin typeface="Times New Roman" pitchFamily="18" charset="0"/>
                <a:cs typeface="Times New Roman" pitchFamily="18" charset="0"/>
              </a:rPr>
              <a:t>cüzzamlıların</a:t>
            </a:r>
            <a:r>
              <a:rPr lang="tr-TR" dirty="0" smtClean="0">
                <a:latin typeface="Times New Roman" pitchFamily="18" charset="0"/>
                <a:cs typeface="Times New Roman" pitchFamily="18" charset="0"/>
              </a:rPr>
              <a:t> hastanesi…</a:t>
            </a:r>
            <a:endParaRPr lang="tr-TR"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latin typeface="Times New Roman" pitchFamily="18" charset="0"/>
                <a:cs typeface="Times New Roman" pitchFamily="18" charset="0"/>
              </a:rPr>
              <a:t>Avrupa- </a:t>
            </a:r>
            <a:r>
              <a:rPr lang="tr-TR" b="1" dirty="0" err="1" smtClean="0">
                <a:latin typeface="Times New Roman" pitchFamily="18" charset="0"/>
                <a:cs typeface="Times New Roman" pitchFamily="18" charset="0"/>
              </a:rPr>
              <a:t>St</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Anthony</a:t>
            </a:r>
            <a:r>
              <a:rPr lang="tr-TR" b="1" dirty="0" smtClean="0">
                <a:latin typeface="Times New Roman" pitchFamily="18" charset="0"/>
                <a:cs typeface="Times New Roman" pitchFamily="18" charset="0"/>
              </a:rPr>
              <a:t> Ateşi</a:t>
            </a:r>
            <a:endParaRPr lang="tr-TR" b="1" dirty="0">
              <a:latin typeface="Times New Roman" pitchFamily="18" charset="0"/>
              <a:cs typeface="Times New Roman" pitchFamily="18" charset="0"/>
            </a:endParaRPr>
          </a:p>
        </p:txBody>
      </p:sp>
      <p:sp>
        <p:nvSpPr>
          <p:cNvPr id="6" name="5 İçerik Yer Tutucusu"/>
          <p:cNvSpPr>
            <a:spLocks noGrp="1"/>
          </p:cNvSpPr>
          <p:nvPr>
            <p:ph idx="1"/>
          </p:nvPr>
        </p:nvSpPr>
        <p:spPr/>
        <p:txBody>
          <a:bodyPr/>
          <a:lstStyle/>
          <a:p>
            <a:pPr algn="just">
              <a:lnSpc>
                <a:spcPct val="200000"/>
              </a:lnSpc>
            </a:pPr>
            <a:r>
              <a:rPr lang="tr-TR" dirty="0" smtClean="0">
                <a:latin typeface="Times New Roman" pitchFamily="18" charset="0"/>
                <a:cs typeface="Times New Roman" pitchFamily="18" charset="0"/>
              </a:rPr>
              <a:t>Etkeni tahıllarda üreyen bir mantar.</a:t>
            </a:r>
          </a:p>
          <a:p>
            <a:pPr algn="just">
              <a:lnSpc>
                <a:spcPct val="200000"/>
              </a:lnSpc>
            </a:pPr>
            <a:r>
              <a:rPr lang="tr-TR" dirty="0" smtClean="0">
                <a:latin typeface="Times New Roman" pitchFamily="18" charset="0"/>
                <a:cs typeface="Times New Roman" pitchFamily="18" charset="0"/>
              </a:rPr>
              <a:t>Kol ve bacaklarda görülen kangrenlerle başlamakta ve bir süre sonra da hasta kaybedilmektedir. </a:t>
            </a:r>
            <a:endParaRPr lang="tr-TR"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836712"/>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412776"/>
            <a:ext cx="8229600" cy="4968552"/>
          </a:xfrm>
        </p:spPr>
        <p:txBody>
          <a:bodyPr>
            <a:normAutofit fontScale="92500" lnSpcReduction="10000"/>
          </a:bodyPr>
          <a:lstStyle/>
          <a:p>
            <a:pPr algn="just">
              <a:lnSpc>
                <a:spcPct val="150000"/>
              </a:lnSpc>
            </a:pPr>
            <a:r>
              <a:rPr lang="tr-TR" dirty="0" smtClean="0">
                <a:latin typeface="Times New Roman" pitchFamily="18" charset="0"/>
                <a:cs typeface="Times New Roman" pitchFamily="18" charset="0"/>
              </a:rPr>
              <a:t>Hicret’i (622) izleyen ilk 250 yıl yeni ve güçlü bir Arap kültürünün gelişimini göstermektedir.</a:t>
            </a:r>
          </a:p>
          <a:p>
            <a:pPr algn="just">
              <a:lnSpc>
                <a:spcPct val="150000"/>
              </a:lnSpc>
            </a:pPr>
            <a:r>
              <a:rPr lang="tr-TR" dirty="0" smtClean="0">
                <a:latin typeface="Times New Roman" pitchFamily="18" charset="0"/>
                <a:cs typeface="Times New Roman" pitchFamily="18" charset="0"/>
              </a:rPr>
              <a:t>İlk Abbasi halifesi olan Harun Reşit (763-809) Bağdat’ta ilk hastaneyi yaptırmıştır.</a:t>
            </a:r>
          </a:p>
          <a:p>
            <a:pPr algn="just">
              <a:lnSpc>
                <a:spcPct val="150000"/>
              </a:lnSpc>
            </a:pPr>
            <a:r>
              <a:rPr lang="tr-TR" dirty="0" smtClean="0">
                <a:latin typeface="Times New Roman" pitchFamily="18" charset="0"/>
                <a:cs typeface="Times New Roman" pitchFamily="18" charset="0"/>
              </a:rPr>
              <a:t>Oğlu El-Mümin ise topladığı pek çok Yunan el yazmasıyla Bağdat’ta büyük bir kütüphane kurmuş ve sayısız çeviri yapmıştır.  </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endParaRPr lang="tr-TR" dirty="0">
              <a:latin typeface="Times New Roman" pitchFamily="18" charset="0"/>
              <a:cs typeface="Times New Roman" pitchFamily="18" charset="0"/>
            </a:endParaRPr>
          </a:p>
        </p:txBody>
      </p:sp>
      <p:sp>
        <p:nvSpPr>
          <p:cNvPr id="3" name="2 İçerik Yer Tutucusu"/>
          <p:cNvSpPr>
            <a:spLocks noGrp="1"/>
          </p:cNvSpPr>
          <p:nvPr>
            <p:ph sz="half" idx="1"/>
          </p:nvPr>
        </p:nvSpPr>
        <p:spPr/>
        <p:txBody>
          <a:bodyPr/>
          <a:lstStyle/>
          <a:p>
            <a:pPr algn="just">
              <a:lnSpc>
                <a:spcPct val="200000"/>
              </a:lnSpc>
            </a:pPr>
            <a:r>
              <a:rPr lang="tr-TR" dirty="0" smtClean="0">
                <a:latin typeface="Times New Roman" pitchFamily="18" charset="0"/>
                <a:cs typeface="Times New Roman" pitchFamily="18" charset="0"/>
              </a:rPr>
              <a:t>9. </a:t>
            </a:r>
            <a:r>
              <a:rPr lang="tr-TR" dirty="0" err="1" smtClean="0">
                <a:latin typeface="Times New Roman" pitchFamily="18" charset="0"/>
                <a:cs typeface="Times New Roman" pitchFamily="18" charset="0"/>
              </a:rPr>
              <a:t>yy’da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İbni</a:t>
            </a:r>
            <a:r>
              <a:rPr lang="tr-TR" dirty="0" smtClean="0">
                <a:latin typeface="Times New Roman" pitchFamily="18" charset="0"/>
                <a:cs typeface="Times New Roman" pitchFamily="18" charset="0"/>
              </a:rPr>
              <a:t> Hayan süzme, arıtma, damıtma yöntemlerinden ilk kez yararlanmış ve kanı ve dışkıyı incelemiştir.</a:t>
            </a:r>
            <a:endParaRPr lang="tr-TR" dirty="0">
              <a:latin typeface="Times New Roman" pitchFamily="18" charset="0"/>
              <a:cs typeface="Times New Roman" pitchFamily="18" charset="0"/>
            </a:endParaRPr>
          </a:p>
        </p:txBody>
      </p:sp>
      <p:pic>
        <p:nvPicPr>
          <p:cNvPr id="5" name="4 İçerik Yer Tutucusu" descr="indir (1).jpg"/>
          <p:cNvPicPr>
            <a:picLocks noGrp="1" noChangeAspect="1"/>
          </p:cNvPicPr>
          <p:nvPr>
            <p:ph sz="half" idx="2"/>
          </p:nvPr>
        </p:nvPicPr>
        <p:blipFill>
          <a:blip r:embed="rId2" cstate="print"/>
          <a:stretch>
            <a:fillRect/>
          </a:stretch>
        </p:blipFill>
        <p:spPr>
          <a:xfrm>
            <a:off x="5348287" y="1988840"/>
            <a:ext cx="3400177" cy="410445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pic>
        <p:nvPicPr>
          <p:cNvPr id="4" name="3 İçerik Yer Tutucusu" descr="36_feodalite-derebeylik.jpg"/>
          <p:cNvPicPr>
            <a:picLocks noGrp="1" noChangeAspect="1"/>
          </p:cNvPicPr>
          <p:nvPr>
            <p:ph idx="1"/>
          </p:nvPr>
        </p:nvPicPr>
        <p:blipFill>
          <a:blip r:embed="rId2" cstate="print"/>
          <a:stretch>
            <a:fillRect/>
          </a:stretch>
        </p:blipFill>
        <p:spPr>
          <a:xfrm>
            <a:off x="971600" y="1600200"/>
            <a:ext cx="7488832" cy="4853136"/>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Razi</a:t>
            </a:r>
            <a:r>
              <a:rPr lang="tr-TR" b="1"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nSpc>
                <a:spcPct val="150000"/>
              </a:lnSpc>
            </a:pPr>
            <a:r>
              <a:rPr lang="tr-TR" dirty="0" smtClean="0">
                <a:latin typeface="Times New Roman" pitchFamily="18" charset="0"/>
                <a:cs typeface="Times New Roman" pitchFamily="18" charset="0"/>
              </a:rPr>
              <a:t>El </a:t>
            </a:r>
            <a:r>
              <a:rPr lang="tr-TR" dirty="0" err="1" smtClean="0">
                <a:latin typeface="Times New Roman" pitchFamily="18" charset="0"/>
                <a:cs typeface="Times New Roman" pitchFamily="18" charset="0"/>
              </a:rPr>
              <a:t>Razi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Ebubekir</a:t>
            </a:r>
            <a:r>
              <a:rPr lang="tr-TR" dirty="0" smtClean="0">
                <a:latin typeface="Times New Roman" pitchFamily="18" charset="0"/>
                <a:cs typeface="Times New Roman" pitchFamily="18" charset="0"/>
              </a:rPr>
              <a:t> Muhammed bin </a:t>
            </a:r>
            <a:r>
              <a:rPr lang="tr-TR" dirty="0" err="1" smtClean="0">
                <a:latin typeface="Times New Roman" pitchFamily="18" charset="0"/>
                <a:cs typeface="Times New Roman" pitchFamily="18" charset="0"/>
              </a:rPr>
              <a:t>Zekariya</a:t>
            </a:r>
            <a:r>
              <a:rPr lang="tr-TR" dirty="0" smtClean="0">
                <a:latin typeface="Times New Roman" pitchFamily="18" charset="0"/>
                <a:cs typeface="Times New Roman" pitchFamily="18" charset="0"/>
              </a:rPr>
              <a:t>) Bağdat’a tıp okumaya gelen bir İranlı’dır.</a:t>
            </a:r>
          </a:p>
          <a:p>
            <a:pPr>
              <a:lnSpc>
                <a:spcPct val="150000"/>
              </a:lnSpc>
            </a:pPr>
            <a:r>
              <a:rPr lang="tr-TR" dirty="0" smtClean="0">
                <a:latin typeface="Times New Roman" pitchFamily="18" charset="0"/>
                <a:cs typeface="Times New Roman" pitchFamily="18" charset="0"/>
              </a:rPr>
              <a:t>Tıbbın yanı sıra </a:t>
            </a:r>
            <a:r>
              <a:rPr lang="tr-TR" dirty="0" err="1" smtClean="0">
                <a:latin typeface="Times New Roman" pitchFamily="18" charset="0"/>
                <a:cs typeface="Times New Roman" pitchFamily="18" charset="0"/>
              </a:rPr>
              <a:t>matemetik</a:t>
            </a:r>
            <a:r>
              <a:rPr lang="tr-TR" dirty="0" smtClean="0">
                <a:latin typeface="Times New Roman" pitchFamily="18" charset="0"/>
                <a:cs typeface="Times New Roman" pitchFamily="18" charset="0"/>
              </a:rPr>
              <a:t>, astronomi, din ve felsefeyle de ilgilenmiştir.</a:t>
            </a:r>
          </a:p>
          <a:p>
            <a:pPr>
              <a:lnSpc>
                <a:spcPct val="150000"/>
              </a:lnSpc>
            </a:pPr>
            <a:r>
              <a:rPr lang="tr-TR" dirty="0" smtClean="0">
                <a:latin typeface="Times New Roman" pitchFamily="18" charset="0"/>
                <a:cs typeface="Times New Roman" pitchFamily="18" charset="0"/>
              </a:rPr>
              <a:t>El-</a:t>
            </a:r>
            <a:r>
              <a:rPr lang="tr-TR" dirty="0" err="1" smtClean="0">
                <a:latin typeface="Times New Roman" pitchFamily="18" charset="0"/>
                <a:cs typeface="Times New Roman" pitchFamily="18" charset="0"/>
              </a:rPr>
              <a:t>Hevi</a:t>
            </a:r>
            <a:r>
              <a:rPr lang="tr-TR" dirty="0" smtClean="0">
                <a:latin typeface="Times New Roman" pitchFamily="18" charset="0"/>
                <a:cs typeface="Times New Roman" pitchFamily="18" charset="0"/>
              </a:rPr>
              <a:t> (batıda </a:t>
            </a:r>
            <a:r>
              <a:rPr lang="tr-TR" dirty="0" err="1" smtClean="0">
                <a:latin typeface="Times New Roman" pitchFamily="18" charset="0"/>
                <a:cs typeface="Times New Roman" pitchFamily="18" charset="0"/>
              </a:rPr>
              <a:t>Liber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Continens</a:t>
            </a:r>
            <a:r>
              <a:rPr lang="tr-TR" dirty="0" smtClean="0">
                <a:latin typeface="Times New Roman" pitchFamily="18" charset="0"/>
                <a:cs typeface="Times New Roman" pitchFamily="18" charset="0"/>
              </a:rPr>
              <a:t>) tıp pratiği ve tedavisi üzerine yazılmış en ünlü eseridir.</a:t>
            </a:r>
          </a:p>
          <a:p>
            <a:pPr>
              <a:lnSpc>
                <a:spcPct val="150000"/>
              </a:lnSpc>
              <a:buNone/>
            </a:pPr>
            <a:endParaRPr lang="tr-TR" dirty="0" smtClean="0">
              <a:latin typeface="Times New Roman" pitchFamily="18" charset="0"/>
              <a:cs typeface="Times New Roman" pitchFamily="18" charset="0"/>
            </a:endParaRPr>
          </a:p>
          <a:p>
            <a:pPr>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Razi</a:t>
            </a:r>
            <a:r>
              <a:rPr lang="tr-TR" b="1"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pic>
        <p:nvPicPr>
          <p:cNvPr id="6" name="5 İçerik Yer Tutucusu" descr="indir.jpg"/>
          <p:cNvPicPr>
            <a:picLocks noGrp="1" noChangeAspect="1"/>
          </p:cNvPicPr>
          <p:nvPr>
            <p:ph sz="half" idx="1"/>
          </p:nvPr>
        </p:nvPicPr>
        <p:blipFill>
          <a:blip r:embed="rId2" cstate="print"/>
          <a:stretch>
            <a:fillRect/>
          </a:stretch>
        </p:blipFill>
        <p:spPr>
          <a:xfrm>
            <a:off x="611560" y="1772816"/>
            <a:ext cx="3528392" cy="4536504"/>
          </a:xfrm>
        </p:spPr>
      </p:pic>
      <p:sp>
        <p:nvSpPr>
          <p:cNvPr id="5" name="4 İçerik Yer Tutucusu"/>
          <p:cNvSpPr>
            <a:spLocks noGrp="1"/>
          </p:cNvSpPr>
          <p:nvPr>
            <p:ph sz="half" idx="2"/>
          </p:nvPr>
        </p:nvSpPr>
        <p:spPr>
          <a:xfrm>
            <a:off x="4427984" y="1600200"/>
            <a:ext cx="4392488" cy="4525963"/>
          </a:xfrm>
        </p:spPr>
        <p:txBody>
          <a:bodyPr>
            <a:normAutofit lnSpcReduction="10000"/>
          </a:bodyPr>
          <a:lstStyle/>
          <a:p>
            <a:pPr algn="just">
              <a:lnSpc>
                <a:spcPct val="150000"/>
              </a:lnSpc>
            </a:pPr>
            <a:r>
              <a:rPr lang="tr-TR" dirty="0" smtClean="0">
                <a:latin typeface="Times New Roman" pitchFamily="18" charset="0"/>
                <a:cs typeface="Times New Roman" pitchFamily="18" charset="0"/>
              </a:rPr>
              <a:t>Çiçek ve suçiçeği üzerine yazdığı “</a:t>
            </a:r>
            <a:r>
              <a:rPr lang="tr-TR" dirty="0" err="1" smtClean="0">
                <a:latin typeface="Times New Roman" pitchFamily="18" charset="0"/>
                <a:cs typeface="Times New Roman" pitchFamily="18" charset="0"/>
              </a:rPr>
              <a:t>Liber</a:t>
            </a:r>
            <a:r>
              <a:rPr lang="tr-TR" dirty="0" smtClean="0">
                <a:latin typeface="Times New Roman" pitchFamily="18" charset="0"/>
                <a:cs typeface="Times New Roman" pitchFamily="18" charset="0"/>
              </a:rPr>
              <a:t> de </a:t>
            </a:r>
            <a:r>
              <a:rPr lang="tr-TR" dirty="0" err="1" smtClean="0">
                <a:latin typeface="Times New Roman" pitchFamily="18" charset="0"/>
                <a:cs typeface="Times New Roman" pitchFamily="18" charset="0"/>
              </a:rPr>
              <a:t>pestilantio</a:t>
            </a:r>
            <a:r>
              <a:rPr lang="tr-TR" dirty="0" smtClean="0">
                <a:latin typeface="Times New Roman" pitchFamily="18" charset="0"/>
                <a:cs typeface="Times New Roman" pitchFamily="18" charset="0"/>
              </a:rPr>
              <a:t>” adlı incelemesi en önemli çalışmasıdır.</a:t>
            </a:r>
          </a:p>
          <a:p>
            <a:pPr algn="just">
              <a:lnSpc>
                <a:spcPct val="150000"/>
              </a:lnSpc>
            </a:pPr>
            <a:r>
              <a:rPr lang="tr-TR" dirty="0" smtClean="0">
                <a:latin typeface="Times New Roman" pitchFamily="18" charset="0"/>
                <a:cs typeface="Times New Roman" pitchFamily="18" charset="0"/>
              </a:rPr>
              <a:t>Özgün bir çalışmadır (Doğrudan gözlem, deneyim, inceleme). </a:t>
            </a:r>
            <a:endParaRPr lang="tr-TR"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latin typeface="Times New Roman" pitchFamily="18" charset="0"/>
                <a:cs typeface="Times New Roman" pitchFamily="18" charset="0"/>
              </a:rPr>
              <a:t>Arap Bilimi- Ali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 Abbas</a:t>
            </a:r>
            <a:endParaRPr lang="tr-TR" b="1" dirty="0">
              <a:latin typeface="Times New Roman" pitchFamily="18" charset="0"/>
              <a:cs typeface="Times New Roman" pitchFamily="18" charset="0"/>
            </a:endParaRPr>
          </a:p>
        </p:txBody>
      </p:sp>
      <p:sp>
        <p:nvSpPr>
          <p:cNvPr id="6" name="5 İçerik Yer Tutucusu"/>
          <p:cNvSpPr>
            <a:spLocks noGrp="1"/>
          </p:cNvSpPr>
          <p:nvPr>
            <p:ph idx="1"/>
          </p:nvPr>
        </p:nvSpPr>
        <p:spPr/>
        <p:txBody>
          <a:bodyPr>
            <a:normAutofit fontScale="92500" lnSpcReduction="20000"/>
          </a:bodyPr>
          <a:lstStyle/>
          <a:p>
            <a:pPr algn="just"/>
            <a:r>
              <a:rPr lang="tr-TR" dirty="0" smtClean="0">
                <a:latin typeface="Times New Roman" pitchFamily="18" charset="0"/>
                <a:cs typeface="Times New Roman" pitchFamily="18" charset="0"/>
              </a:rPr>
              <a:t>X. yüzyılda yasayan Ali bin Abbas Orta Çağ‘</a:t>
            </a:r>
            <a:r>
              <a:rPr lang="tr-TR" dirty="0" err="1" smtClean="0">
                <a:latin typeface="Times New Roman" pitchFamily="18" charset="0"/>
                <a:cs typeface="Times New Roman" pitchFamily="18" charset="0"/>
              </a:rPr>
              <a:t>ın</a:t>
            </a:r>
            <a:r>
              <a:rPr lang="tr-TR" dirty="0" smtClean="0">
                <a:latin typeface="Times New Roman" pitchFamily="18" charset="0"/>
                <a:cs typeface="Times New Roman" pitchFamily="18" charset="0"/>
              </a:rPr>
              <a:t> önde gelen hekimlerinden biridir.</a:t>
            </a:r>
          </a:p>
          <a:p>
            <a:pPr algn="just"/>
            <a:r>
              <a:rPr lang="tr-TR" dirty="0" err="1" smtClean="0">
                <a:latin typeface="Times New Roman" pitchFamily="18" charset="0"/>
                <a:cs typeface="Times New Roman" pitchFamily="18" charset="0"/>
              </a:rPr>
              <a:t>Kitâbü's</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Sinaat</a:t>
            </a:r>
            <a:r>
              <a:rPr lang="tr-TR" dirty="0" smtClean="0">
                <a:latin typeface="Times New Roman" pitchFamily="18" charset="0"/>
                <a:cs typeface="Times New Roman" pitchFamily="18" charset="0"/>
              </a:rPr>
              <a:t> (Tıp Sanatı) adli kitabı tıpla ilgili bütün konulan içermektedir ve </a:t>
            </a:r>
            <a:r>
              <a:rPr lang="tr-TR" dirty="0" err="1" smtClean="0">
                <a:latin typeface="Times New Roman" pitchFamily="18" charset="0"/>
                <a:cs typeface="Times New Roman" pitchFamily="18" charset="0"/>
              </a:rPr>
              <a:t>İbn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Sinâ</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nın</a:t>
            </a:r>
            <a:r>
              <a:rPr lang="tr-TR" dirty="0" smtClean="0">
                <a:latin typeface="Times New Roman" pitchFamily="18" charset="0"/>
                <a:cs typeface="Times New Roman" pitchFamily="18" charset="0"/>
              </a:rPr>
              <a:t> el-Kanun </a:t>
            </a:r>
            <a:r>
              <a:rPr lang="tr-TR" dirty="0" err="1" smtClean="0">
                <a:latin typeface="Times New Roman" pitchFamily="18" charset="0"/>
                <a:cs typeface="Times New Roman" pitchFamily="18" charset="0"/>
              </a:rPr>
              <a:t>fî't</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Tıb</a:t>
            </a:r>
            <a:r>
              <a:rPr lang="tr-TR" dirty="0" smtClean="0">
                <a:latin typeface="Times New Roman" pitchFamily="18" charset="0"/>
                <a:cs typeface="Times New Roman" pitchFamily="18" charset="0"/>
              </a:rPr>
              <a:t> (Tıp Biliminin Kanunu) adlı yapıtı yazılıncaya kadar İslam dünyasında el kitabı olarak kullanılmıştır.</a:t>
            </a:r>
          </a:p>
          <a:p>
            <a:pPr algn="just"/>
            <a:r>
              <a:rPr lang="tr-TR" dirty="0" smtClean="0">
                <a:latin typeface="Times New Roman" pitchFamily="18" charset="0"/>
                <a:cs typeface="Times New Roman" pitchFamily="18" charset="0"/>
              </a:rPr>
              <a:t>Ali bin </a:t>
            </a:r>
            <a:r>
              <a:rPr lang="tr-TR" dirty="0" err="1" smtClean="0">
                <a:latin typeface="Times New Roman" pitchFamily="18" charset="0"/>
                <a:cs typeface="Times New Roman" pitchFamily="18" charset="0"/>
              </a:rPr>
              <a:t>Abbâs</a:t>
            </a:r>
            <a:r>
              <a:rPr lang="tr-TR" dirty="0" smtClean="0">
                <a:latin typeface="Times New Roman" pitchFamily="18" charset="0"/>
                <a:cs typeface="Times New Roman" pitchFamily="18" charset="0"/>
              </a:rPr>
              <a:t> bu yapıtında baştan ayağa doğru, bütün beden hastalıklarını sırasıyla konu edinmiş ve bunların belirtileri ile teşhis ve tedavileri hakkında ayrıntılı bilgiler vermiştir. </a:t>
            </a:r>
            <a:endParaRPr lang="tr-TR"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latin typeface="Times New Roman" pitchFamily="18" charset="0"/>
                <a:cs typeface="Times New Roman" pitchFamily="18" charset="0"/>
              </a:rPr>
              <a:t>Arap Bilimi- Ali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 Abbas</a:t>
            </a:r>
            <a:endParaRPr lang="tr-TR" b="1" dirty="0">
              <a:latin typeface="Times New Roman" pitchFamily="18" charset="0"/>
              <a:cs typeface="Times New Roman" pitchFamily="18" charset="0"/>
            </a:endParaRPr>
          </a:p>
        </p:txBody>
      </p:sp>
      <p:sp>
        <p:nvSpPr>
          <p:cNvPr id="6" name="5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Yaralar, tümörler ve taşlar gibi </a:t>
            </a:r>
            <a:r>
              <a:rPr lang="tr-TR" dirty="0" err="1" smtClean="0">
                <a:latin typeface="Times New Roman" pitchFamily="18" charset="0"/>
                <a:cs typeface="Times New Roman" pitchFamily="18" charset="0"/>
              </a:rPr>
              <a:t>cerrâhî</a:t>
            </a:r>
            <a:r>
              <a:rPr lang="tr-TR" dirty="0" smtClean="0">
                <a:latin typeface="Times New Roman" pitchFamily="18" charset="0"/>
                <a:cs typeface="Times New Roman" pitchFamily="18" charset="0"/>
              </a:rPr>
              <a:t> müdahale gerektiren durumlarla karşılaşıldığında, cerrahların su koşulları göz önünde bulundurmaları gerektiğini savunmuştur:</a:t>
            </a:r>
          </a:p>
          <a:p>
            <a:pPr lvl="1" algn="just"/>
            <a:r>
              <a:rPr lang="tr-TR" dirty="0" smtClean="0">
                <a:latin typeface="Times New Roman" pitchFamily="18" charset="0"/>
                <a:cs typeface="Times New Roman" pitchFamily="18" charset="0"/>
              </a:rPr>
              <a:t>1. Cerrahin anatomi bilgisi yeterli olmalıdır.</a:t>
            </a:r>
          </a:p>
          <a:p>
            <a:pPr lvl="1" algn="just"/>
            <a:r>
              <a:rPr lang="tr-TR" dirty="0" smtClean="0">
                <a:latin typeface="Times New Roman" pitchFamily="18" charset="0"/>
                <a:cs typeface="Times New Roman" pitchFamily="18" charset="0"/>
              </a:rPr>
              <a:t>2. Ameliyat öncesinde, aletler temizlenmelidir.</a:t>
            </a:r>
          </a:p>
          <a:p>
            <a:pPr lvl="1" algn="just"/>
            <a:r>
              <a:rPr lang="tr-TR" dirty="0" smtClean="0">
                <a:latin typeface="Times New Roman" pitchFamily="18" charset="0"/>
                <a:cs typeface="Times New Roman" pitchFamily="18" charset="0"/>
              </a:rPr>
              <a:t>3. Ameliyat sonrasında, hastanın bakımına önem verilmelidir.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latin typeface="Times New Roman" pitchFamily="18" charset="0"/>
                <a:cs typeface="Times New Roman" pitchFamily="18" charset="0"/>
              </a:rPr>
              <a:t>Arap Bilimi- Ali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 Abbas</a:t>
            </a:r>
            <a:endParaRPr lang="tr-TR" b="1" dirty="0">
              <a:latin typeface="Times New Roman" pitchFamily="18" charset="0"/>
              <a:cs typeface="Times New Roman" pitchFamily="18" charset="0"/>
            </a:endParaRPr>
          </a:p>
        </p:txBody>
      </p:sp>
      <p:sp>
        <p:nvSpPr>
          <p:cNvPr id="6" name="5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Yapıtın başlarında bulunan anatomi bölümünde, damarlara ilişkin yapılan açıklamalar tıp tarihi açısından önem taşımaktadır. </a:t>
            </a:r>
          </a:p>
          <a:p>
            <a:pPr algn="just"/>
            <a:r>
              <a:rPr lang="tr-TR" dirty="0" smtClean="0">
                <a:latin typeface="Times New Roman" pitchFamily="18" charset="0"/>
                <a:cs typeface="Times New Roman" pitchFamily="18" charset="0"/>
              </a:rPr>
              <a:t>Damarları iki ana grupta inceleyen </a:t>
            </a:r>
            <a:r>
              <a:rPr lang="tr-TR" i="1" dirty="0" smtClean="0">
                <a:latin typeface="Times New Roman" pitchFamily="18" charset="0"/>
                <a:cs typeface="Times New Roman" pitchFamily="18" charset="0"/>
              </a:rPr>
              <a:t>Ali bin </a:t>
            </a:r>
            <a:r>
              <a:rPr lang="tr-TR" i="1" dirty="0" err="1" smtClean="0">
                <a:latin typeface="Times New Roman" pitchFamily="18" charset="0"/>
                <a:cs typeface="Times New Roman" pitchFamily="18" charset="0"/>
              </a:rPr>
              <a:t>Abbâs</a:t>
            </a:r>
            <a:r>
              <a:rPr lang="tr-TR" i="1" dirty="0" smtClean="0">
                <a:latin typeface="Times New Roman" pitchFamily="18" charset="0"/>
                <a:cs typeface="Times New Roman" pitchFamily="18" charset="0"/>
              </a:rPr>
              <a:t>, bunlardan atar damarların çeperinin toplardamarlara oranla çok daha kaim olduğunu belirtmiştir.</a:t>
            </a:r>
            <a:endParaRPr lang="tr-TR"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-i Sina  </a:t>
            </a:r>
            <a:endParaRPr lang="tr-TR" dirty="0">
              <a:latin typeface="Times New Roman" pitchFamily="18" charset="0"/>
              <a:cs typeface="Times New Roman" pitchFamily="18" charset="0"/>
            </a:endParaRPr>
          </a:p>
        </p:txBody>
      </p:sp>
      <p:sp>
        <p:nvSpPr>
          <p:cNvPr id="3" name="2 İçerik Yer Tutucusu"/>
          <p:cNvSpPr>
            <a:spLocks noGrp="1"/>
          </p:cNvSpPr>
          <p:nvPr>
            <p:ph sz="half" idx="1"/>
          </p:nvPr>
        </p:nvSpPr>
        <p:spPr>
          <a:xfrm>
            <a:off x="323528" y="1600200"/>
            <a:ext cx="4968552" cy="4525963"/>
          </a:xfrm>
        </p:spPr>
        <p:txBody>
          <a:bodyPr>
            <a:noAutofit/>
          </a:bodyPr>
          <a:lstStyle/>
          <a:p>
            <a:pPr algn="just">
              <a:lnSpc>
                <a:spcPct val="150000"/>
              </a:lnSpc>
            </a:pPr>
            <a:r>
              <a:rPr lang="tr-TR" sz="2600" dirty="0" smtClean="0">
                <a:latin typeface="Times New Roman" pitchFamily="18" charset="0"/>
                <a:cs typeface="Times New Roman" pitchFamily="18" charset="0"/>
              </a:rPr>
              <a:t>Ebu Ali el-Hüseyin </a:t>
            </a:r>
            <a:r>
              <a:rPr lang="tr-TR" sz="2600" dirty="0" err="1" smtClean="0">
                <a:latin typeface="Times New Roman" pitchFamily="18" charset="0"/>
                <a:cs typeface="Times New Roman" pitchFamily="18" charset="0"/>
              </a:rPr>
              <a:t>İbn</a:t>
            </a:r>
            <a:r>
              <a:rPr lang="tr-TR" sz="2600" dirty="0" smtClean="0">
                <a:latin typeface="Times New Roman" pitchFamily="18" charset="0"/>
                <a:cs typeface="Times New Roman" pitchFamily="18" charset="0"/>
              </a:rPr>
              <a:t> Abdullah </a:t>
            </a:r>
            <a:r>
              <a:rPr lang="tr-TR" sz="2600" dirty="0" err="1" smtClean="0">
                <a:latin typeface="Times New Roman" pitchFamily="18" charset="0"/>
                <a:cs typeface="Times New Roman" pitchFamily="18" charset="0"/>
              </a:rPr>
              <a:t>İbn</a:t>
            </a:r>
            <a:r>
              <a:rPr lang="tr-TR" sz="2600" dirty="0" smtClean="0">
                <a:latin typeface="Times New Roman" pitchFamily="18" charset="0"/>
                <a:cs typeface="Times New Roman" pitchFamily="18" charset="0"/>
              </a:rPr>
              <a:t> Sina</a:t>
            </a:r>
          </a:p>
          <a:p>
            <a:pPr algn="just">
              <a:lnSpc>
                <a:spcPct val="150000"/>
              </a:lnSpc>
            </a:pPr>
            <a:r>
              <a:rPr lang="tr-TR" sz="2600" dirty="0" smtClean="0">
                <a:latin typeface="Times New Roman" pitchFamily="18" charset="0"/>
                <a:cs typeface="Times New Roman" pitchFamily="18" charset="0"/>
              </a:rPr>
              <a:t>980 yılında İran </a:t>
            </a:r>
            <a:r>
              <a:rPr lang="tr-TR" sz="2600" dirty="0" err="1" smtClean="0">
                <a:latin typeface="Times New Roman" pitchFamily="18" charset="0"/>
                <a:cs typeface="Times New Roman" pitchFamily="18" charset="0"/>
              </a:rPr>
              <a:t>Afşina’da</a:t>
            </a:r>
            <a:r>
              <a:rPr lang="tr-TR" sz="2600" dirty="0" smtClean="0">
                <a:latin typeface="Times New Roman" pitchFamily="18" charset="0"/>
                <a:cs typeface="Times New Roman" pitchFamily="18" charset="0"/>
              </a:rPr>
              <a:t> doğmuştur.</a:t>
            </a:r>
          </a:p>
          <a:p>
            <a:pPr algn="just">
              <a:lnSpc>
                <a:spcPct val="150000"/>
              </a:lnSpc>
            </a:pPr>
            <a:r>
              <a:rPr lang="tr-TR" sz="2600" dirty="0" smtClean="0">
                <a:latin typeface="Times New Roman" pitchFamily="18" charset="0"/>
                <a:cs typeface="Times New Roman" pitchFamily="18" charset="0"/>
              </a:rPr>
              <a:t>16 yaşında tıp eğitimine başlamış, 18 yaşında deneyimli bir hekim olmuştur.</a:t>
            </a:r>
          </a:p>
          <a:p>
            <a:pPr algn="just">
              <a:lnSpc>
                <a:spcPct val="150000"/>
              </a:lnSpc>
            </a:pPr>
            <a:r>
              <a:rPr lang="tr-TR" sz="2600" dirty="0" smtClean="0">
                <a:latin typeface="Times New Roman" pitchFamily="18" charset="0"/>
                <a:cs typeface="Times New Roman" pitchFamily="18" charset="0"/>
              </a:rPr>
              <a:t>57 yaşında ölçmüştür. </a:t>
            </a:r>
          </a:p>
          <a:p>
            <a:endParaRPr lang="tr-TR" sz="2600" dirty="0">
              <a:latin typeface="Times New Roman" pitchFamily="18" charset="0"/>
              <a:cs typeface="Times New Roman" pitchFamily="18" charset="0"/>
            </a:endParaRPr>
          </a:p>
        </p:txBody>
      </p:sp>
      <p:pic>
        <p:nvPicPr>
          <p:cNvPr id="5" name="4 İçerik Yer Tutucusu" descr="indir (1).jpg"/>
          <p:cNvPicPr>
            <a:picLocks noGrp="1" noChangeAspect="1"/>
          </p:cNvPicPr>
          <p:nvPr>
            <p:ph sz="half" idx="2"/>
          </p:nvPr>
        </p:nvPicPr>
        <p:blipFill>
          <a:blip r:embed="rId2" cstate="print"/>
          <a:stretch>
            <a:fillRect/>
          </a:stretch>
        </p:blipFill>
        <p:spPr>
          <a:xfrm>
            <a:off x="5292079" y="1628800"/>
            <a:ext cx="3312369" cy="468052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-i Sina  </a:t>
            </a:r>
            <a:endParaRPr lang="tr-TR" dirty="0">
              <a:latin typeface="Times New Roman" pitchFamily="18" charset="0"/>
              <a:cs typeface="Times New Roman" pitchFamily="18" charset="0"/>
            </a:endParaRPr>
          </a:p>
        </p:txBody>
      </p:sp>
      <p:pic>
        <p:nvPicPr>
          <p:cNvPr id="6" name="5 İçerik Yer Tutucusu" descr="el-kanun-fi-ttibb-tib-kanunu-bin-yasinda85c3153be7446b772bfe.jpg"/>
          <p:cNvPicPr>
            <a:picLocks noGrp="1" noChangeAspect="1"/>
          </p:cNvPicPr>
          <p:nvPr>
            <p:ph sz="half" idx="1"/>
          </p:nvPr>
        </p:nvPicPr>
        <p:blipFill>
          <a:blip r:embed="rId2" cstate="print"/>
          <a:stretch>
            <a:fillRect/>
          </a:stretch>
        </p:blipFill>
        <p:spPr>
          <a:xfrm>
            <a:off x="457200" y="1484784"/>
            <a:ext cx="4038600" cy="4824535"/>
          </a:xfrm>
        </p:spPr>
      </p:pic>
      <p:sp>
        <p:nvSpPr>
          <p:cNvPr id="5" name="4 İçerik Yer Tutucusu"/>
          <p:cNvSpPr>
            <a:spLocks noGrp="1"/>
          </p:cNvSpPr>
          <p:nvPr>
            <p:ph sz="half" idx="2"/>
          </p:nvPr>
        </p:nvSpPr>
        <p:spPr>
          <a:xfrm>
            <a:off x="4648200" y="1484784"/>
            <a:ext cx="4172272" cy="4896544"/>
          </a:xfrm>
        </p:spPr>
        <p:txBody>
          <a:bodyPr>
            <a:normAutofit/>
          </a:bodyPr>
          <a:lstStyle/>
          <a:p>
            <a:pPr algn="just">
              <a:lnSpc>
                <a:spcPct val="120000"/>
              </a:lnSpc>
            </a:pPr>
            <a:r>
              <a:rPr lang="tr-TR" dirty="0" smtClean="0">
                <a:latin typeface="Times New Roman" pitchFamily="18" charset="0"/>
                <a:cs typeface="Times New Roman" pitchFamily="18" charset="0"/>
              </a:rPr>
              <a:t>En önemli eseri EL-</a:t>
            </a:r>
            <a:r>
              <a:rPr lang="tr-TR" dirty="0" err="1" smtClean="0">
                <a:latin typeface="Times New Roman" pitchFamily="18" charset="0"/>
                <a:cs typeface="Times New Roman" pitchFamily="18" charset="0"/>
              </a:rPr>
              <a:t>KANUN’dur</a:t>
            </a:r>
            <a:r>
              <a:rPr lang="tr-TR" dirty="0" smtClean="0">
                <a:latin typeface="Times New Roman" pitchFamily="18" charset="0"/>
                <a:cs typeface="Times New Roman" pitchFamily="18" charset="0"/>
              </a:rPr>
              <a:t>.</a:t>
            </a:r>
          </a:p>
          <a:p>
            <a:pPr algn="just">
              <a:lnSpc>
                <a:spcPct val="120000"/>
              </a:lnSpc>
            </a:pPr>
            <a:r>
              <a:rPr lang="tr-TR" dirty="0" smtClean="0">
                <a:latin typeface="Times New Roman" pitchFamily="18" charset="0"/>
                <a:cs typeface="Times New Roman" pitchFamily="18" charset="0"/>
              </a:rPr>
              <a:t>Batıda uzunca süre okutulmuştur.</a:t>
            </a:r>
          </a:p>
          <a:p>
            <a:pPr algn="just">
              <a:lnSpc>
                <a:spcPct val="120000"/>
              </a:lnSpc>
            </a:pPr>
            <a:r>
              <a:rPr lang="tr-TR" dirty="0" smtClean="0">
                <a:latin typeface="Times New Roman" pitchFamily="18" charset="0"/>
                <a:cs typeface="Times New Roman" pitchFamily="18" charset="0"/>
              </a:rPr>
              <a:t>Anatomi ve fizyoloji bilgisi yetersizdir.</a:t>
            </a:r>
          </a:p>
          <a:p>
            <a:pPr algn="just">
              <a:lnSpc>
                <a:spcPct val="120000"/>
              </a:lnSpc>
            </a:pPr>
            <a:r>
              <a:rPr lang="tr-TR" dirty="0" smtClean="0">
                <a:latin typeface="Times New Roman" pitchFamily="18" charset="0"/>
                <a:cs typeface="Times New Roman" pitchFamily="18" charset="0"/>
              </a:rPr>
              <a:t>Hipokrat, Galen, Aristo…</a:t>
            </a:r>
            <a:endParaRPr lang="tr-TR"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-i Sina  </a:t>
            </a:r>
            <a:endParaRPr lang="tr-TR" dirty="0">
              <a:latin typeface="Times New Roman" pitchFamily="18" charset="0"/>
              <a:cs typeface="Times New Roman" pitchFamily="18" charset="0"/>
            </a:endParaRPr>
          </a:p>
        </p:txBody>
      </p:sp>
      <p:pic>
        <p:nvPicPr>
          <p:cNvPr id="6" name="5 İçerik Yer Tutucusu" descr="el-kanun-fi-ttibb-tib-kanunu-bin-yasinda85c3153be7446b772bfe.jpg"/>
          <p:cNvPicPr>
            <a:picLocks noGrp="1" noChangeAspect="1"/>
          </p:cNvPicPr>
          <p:nvPr>
            <p:ph sz="half" idx="1"/>
          </p:nvPr>
        </p:nvPicPr>
        <p:blipFill>
          <a:blip r:embed="rId2" cstate="print"/>
          <a:stretch>
            <a:fillRect/>
          </a:stretch>
        </p:blipFill>
        <p:spPr>
          <a:xfrm>
            <a:off x="457200" y="1484784"/>
            <a:ext cx="4038600" cy="4824535"/>
          </a:xfrm>
        </p:spPr>
      </p:pic>
      <p:sp>
        <p:nvSpPr>
          <p:cNvPr id="5" name="4 İçerik Yer Tutucusu"/>
          <p:cNvSpPr>
            <a:spLocks noGrp="1"/>
          </p:cNvSpPr>
          <p:nvPr>
            <p:ph sz="half" idx="2"/>
          </p:nvPr>
        </p:nvSpPr>
        <p:spPr/>
        <p:txBody>
          <a:bodyPr>
            <a:normAutofit fontScale="92500" lnSpcReduction="20000"/>
          </a:bodyPr>
          <a:lstStyle/>
          <a:p>
            <a:pPr algn="just">
              <a:lnSpc>
                <a:spcPct val="200000"/>
              </a:lnSpc>
            </a:pPr>
            <a:r>
              <a:rPr lang="tr-TR" dirty="0" smtClean="0">
                <a:latin typeface="Times New Roman" pitchFamily="18" charset="0"/>
                <a:cs typeface="Times New Roman" pitchFamily="18" charset="0"/>
              </a:rPr>
              <a:t>El-Kanun’un ilk  kitabında tıbbın temel ilkeleri, hastalıklar ve belirtiler, sağlık kuralları, temizlik ve tedavi yöntemleri yer almaktadır.</a:t>
            </a:r>
            <a:endParaRPr lang="tr-TR"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-i Sina  </a:t>
            </a:r>
            <a:endParaRPr lang="tr-TR" dirty="0">
              <a:latin typeface="Times New Roman" pitchFamily="18" charset="0"/>
              <a:cs typeface="Times New Roman" pitchFamily="18" charset="0"/>
            </a:endParaRPr>
          </a:p>
        </p:txBody>
      </p:sp>
      <p:pic>
        <p:nvPicPr>
          <p:cNvPr id="6" name="5 İçerik Yer Tutucusu" descr="el-kanun-fi-ttibb-tib-kanunu-bin-yasinda85c3153be7446b772bfe.jpg"/>
          <p:cNvPicPr>
            <a:picLocks noGrp="1" noChangeAspect="1"/>
          </p:cNvPicPr>
          <p:nvPr>
            <p:ph sz="half" idx="1"/>
          </p:nvPr>
        </p:nvPicPr>
        <p:blipFill>
          <a:blip r:embed="rId2" cstate="print"/>
          <a:stretch>
            <a:fillRect/>
          </a:stretch>
        </p:blipFill>
        <p:spPr>
          <a:xfrm>
            <a:off x="457200" y="1484785"/>
            <a:ext cx="3682752" cy="4536504"/>
          </a:xfrm>
        </p:spPr>
      </p:pic>
      <p:sp>
        <p:nvSpPr>
          <p:cNvPr id="5" name="4 İçerik Yer Tutucusu"/>
          <p:cNvSpPr>
            <a:spLocks noGrp="1"/>
          </p:cNvSpPr>
          <p:nvPr>
            <p:ph sz="half" idx="2"/>
          </p:nvPr>
        </p:nvSpPr>
        <p:spPr>
          <a:xfrm>
            <a:off x="4211960" y="1412776"/>
            <a:ext cx="4474840" cy="4824536"/>
          </a:xfrm>
        </p:spPr>
        <p:txBody>
          <a:bodyPr>
            <a:normAutofit fontScale="85000" lnSpcReduction="20000"/>
          </a:bodyPr>
          <a:lstStyle/>
          <a:p>
            <a:pPr algn="just">
              <a:lnSpc>
                <a:spcPct val="200000"/>
              </a:lnSpc>
            </a:pPr>
            <a:r>
              <a:rPr lang="tr-TR" dirty="0" smtClean="0">
                <a:latin typeface="Times New Roman" pitchFamily="18" charset="0"/>
                <a:cs typeface="Times New Roman" pitchFamily="18" charset="0"/>
              </a:rPr>
              <a:t>İkinci kitapta, Yunanlıların bir çoğunun bilmediği bir dizi ilaç yer almaktadır.</a:t>
            </a:r>
          </a:p>
          <a:p>
            <a:pPr algn="just">
              <a:lnSpc>
                <a:spcPct val="200000"/>
              </a:lnSpc>
            </a:pPr>
            <a:r>
              <a:rPr lang="tr-TR" dirty="0" smtClean="0">
                <a:latin typeface="Times New Roman" pitchFamily="18" charset="0"/>
                <a:cs typeface="Times New Roman" pitchFamily="18" charset="0"/>
              </a:rPr>
              <a:t>Üçüncü kitapta </a:t>
            </a:r>
            <a:r>
              <a:rPr lang="tr-TR" dirty="0" err="1" smtClean="0">
                <a:latin typeface="Times New Roman" pitchFamily="18" charset="0"/>
                <a:cs typeface="Times New Roman" pitchFamily="18" charset="0"/>
              </a:rPr>
              <a:t>pataloji</a:t>
            </a:r>
            <a:r>
              <a:rPr lang="tr-TR" dirty="0" smtClean="0">
                <a:latin typeface="Times New Roman" pitchFamily="18" charset="0"/>
                <a:cs typeface="Times New Roman" pitchFamily="18" charset="0"/>
              </a:rPr>
              <a:t> (sarılık, 12 parmak </a:t>
            </a:r>
            <a:r>
              <a:rPr lang="tr-TR" dirty="0" err="1" smtClean="0">
                <a:latin typeface="Times New Roman" pitchFamily="18" charset="0"/>
                <a:cs typeface="Times New Roman" pitchFamily="18" charset="0"/>
              </a:rPr>
              <a:t>barsağı</a:t>
            </a:r>
            <a:r>
              <a:rPr lang="tr-TR" dirty="0" smtClean="0">
                <a:latin typeface="Times New Roman" pitchFamily="18" charset="0"/>
                <a:cs typeface="Times New Roman" pitchFamily="18" charset="0"/>
              </a:rPr>
              <a:t> ülseri, </a:t>
            </a:r>
            <a:r>
              <a:rPr lang="tr-TR" dirty="0" err="1" smtClean="0">
                <a:latin typeface="Times New Roman" pitchFamily="18" charset="0"/>
                <a:cs typeface="Times New Roman" pitchFamily="18" charset="0"/>
              </a:rPr>
              <a:t>pilor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stenozu</a:t>
            </a:r>
            <a:r>
              <a:rPr lang="tr-TR" dirty="0" smtClean="0">
                <a:latin typeface="Times New Roman" pitchFamily="18" charset="0"/>
                <a:cs typeface="Times New Roman" pitchFamily="18" charset="0"/>
              </a:rPr>
              <a:t>) bilgileri yer almaktadır. </a:t>
            </a:r>
            <a:endParaRPr lang="tr-TR"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a:t>
            </a:r>
            <a:r>
              <a:rPr lang="tr-TR" b="1" dirty="0" err="1" smtClean="0">
                <a:latin typeface="Times New Roman" pitchFamily="18" charset="0"/>
                <a:cs typeface="Times New Roman" pitchFamily="18" charset="0"/>
              </a:rPr>
              <a:t>İbn</a:t>
            </a:r>
            <a:r>
              <a:rPr lang="tr-TR" b="1" dirty="0" smtClean="0">
                <a:latin typeface="Times New Roman" pitchFamily="18" charset="0"/>
                <a:cs typeface="Times New Roman" pitchFamily="18" charset="0"/>
              </a:rPr>
              <a:t>-i Sina  </a:t>
            </a:r>
            <a:endParaRPr lang="tr-TR" dirty="0">
              <a:latin typeface="Times New Roman" pitchFamily="18" charset="0"/>
              <a:cs typeface="Times New Roman" pitchFamily="18" charset="0"/>
            </a:endParaRPr>
          </a:p>
        </p:txBody>
      </p:sp>
      <p:pic>
        <p:nvPicPr>
          <p:cNvPr id="6" name="5 İçerik Yer Tutucusu" descr="el-kanun-fi-ttibb-tib-kanunu-bin-yasinda85c3153be7446b772bfe.jpg"/>
          <p:cNvPicPr>
            <a:picLocks noGrp="1" noChangeAspect="1"/>
          </p:cNvPicPr>
          <p:nvPr>
            <p:ph sz="half" idx="1"/>
          </p:nvPr>
        </p:nvPicPr>
        <p:blipFill>
          <a:blip r:embed="rId2" cstate="print"/>
          <a:stretch>
            <a:fillRect/>
          </a:stretch>
        </p:blipFill>
        <p:spPr>
          <a:xfrm>
            <a:off x="457200" y="1484785"/>
            <a:ext cx="3682752" cy="4536504"/>
          </a:xfrm>
        </p:spPr>
      </p:pic>
      <p:sp>
        <p:nvSpPr>
          <p:cNvPr id="5" name="4 İçerik Yer Tutucusu"/>
          <p:cNvSpPr>
            <a:spLocks noGrp="1"/>
          </p:cNvSpPr>
          <p:nvPr>
            <p:ph sz="half" idx="2"/>
          </p:nvPr>
        </p:nvSpPr>
        <p:spPr>
          <a:xfrm>
            <a:off x="4211960" y="1412776"/>
            <a:ext cx="4474840" cy="4824536"/>
          </a:xfrm>
        </p:spPr>
        <p:txBody>
          <a:bodyPr>
            <a:normAutofit fontScale="92500" lnSpcReduction="10000"/>
          </a:bodyPr>
          <a:lstStyle/>
          <a:p>
            <a:pPr algn="just">
              <a:lnSpc>
                <a:spcPct val="200000"/>
              </a:lnSpc>
            </a:pPr>
            <a:r>
              <a:rPr lang="tr-TR" dirty="0" smtClean="0">
                <a:latin typeface="Times New Roman" pitchFamily="18" charset="0"/>
                <a:cs typeface="Times New Roman" pitchFamily="18" charset="0"/>
              </a:rPr>
              <a:t>Dördüncü kitapta çeşitli bulaşıcı hastalıklar, cerrahiye ve kozmetiğe yönelik bilgiler yer almaktadır.</a:t>
            </a:r>
          </a:p>
          <a:p>
            <a:pPr algn="just">
              <a:lnSpc>
                <a:spcPct val="200000"/>
              </a:lnSpc>
            </a:pPr>
            <a:r>
              <a:rPr lang="tr-TR" dirty="0" smtClean="0">
                <a:latin typeface="Times New Roman" pitchFamily="18" charset="0"/>
                <a:cs typeface="Times New Roman" pitchFamily="18" charset="0"/>
              </a:rPr>
              <a:t>Beşinci kitapta ilaçların hazırlanışı anlatılmıştır. </a:t>
            </a:r>
            <a:endParaRPr lang="tr-TR"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Orta çağda gelişen bu feodal düzenin göze çarpan en önemli sosyal özelliği, “</a:t>
            </a:r>
            <a:r>
              <a:rPr lang="tr-TR" dirty="0" err="1" smtClean="0">
                <a:latin typeface="Times New Roman" pitchFamily="18" charset="0"/>
                <a:cs typeface="Times New Roman" pitchFamily="18" charset="0"/>
              </a:rPr>
              <a:t>milite</a:t>
            </a:r>
            <a:r>
              <a:rPr lang="tr-TR" dirty="0" smtClean="0">
                <a:latin typeface="Times New Roman" pitchFamily="18" charset="0"/>
                <a:cs typeface="Times New Roman" pitchFamily="18" charset="0"/>
              </a:rPr>
              <a:t>” yani şövalyeler sınıfıydı. </a:t>
            </a:r>
          </a:p>
          <a:p>
            <a:r>
              <a:rPr lang="tr-TR" dirty="0" smtClean="0">
                <a:latin typeface="Times New Roman" pitchFamily="18" charset="0"/>
                <a:cs typeface="Times New Roman" pitchFamily="18" charset="0"/>
              </a:rPr>
              <a:t>En önemli şövalyelerin kendilerine ait şatoları ve kaleleri vardı. </a:t>
            </a:r>
          </a:p>
          <a:p>
            <a:r>
              <a:rPr lang="tr-TR" dirty="0" smtClean="0">
                <a:latin typeface="Times New Roman" pitchFamily="18" charset="0"/>
                <a:cs typeface="Times New Roman" pitchFamily="18" charset="0"/>
              </a:rPr>
              <a:t>Feodal toplumda şato; güç ve prestij, mevkii, ayrıca gerçek bir kültür merkeziydi.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Arap Bilimi- Ebu Kasım </a:t>
            </a:r>
            <a:endParaRPr lang="tr-TR" dirty="0">
              <a:latin typeface="Times New Roman" pitchFamily="18" charset="0"/>
              <a:cs typeface="Times New Roman" pitchFamily="18" charset="0"/>
            </a:endParaRPr>
          </a:p>
        </p:txBody>
      </p:sp>
      <p:sp>
        <p:nvSpPr>
          <p:cNvPr id="6" name="5 İçerik Yer Tutucusu"/>
          <p:cNvSpPr>
            <a:spLocks noGrp="1"/>
          </p:cNvSpPr>
          <p:nvPr>
            <p:ph idx="1"/>
          </p:nvPr>
        </p:nvSpPr>
        <p:spPr/>
        <p:txBody>
          <a:bodyPr/>
          <a:lstStyle/>
          <a:p>
            <a:pPr algn="just">
              <a:lnSpc>
                <a:spcPct val="150000"/>
              </a:lnSpc>
            </a:pPr>
            <a:r>
              <a:rPr lang="tr-TR" dirty="0" err="1" smtClean="0">
                <a:latin typeface="Times New Roman" pitchFamily="18" charset="0"/>
                <a:cs typeface="Times New Roman" pitchFamily="18" charset="0"/>
              </a:rPr>
              <a:t>Kordobalı</a:t>
            </a:r>
            <a:r>
              <a:rPr lang="tr-TR" dirty="0" smtClean="0">
                <a:latin typeface="Times New Roman" pitchFamily="18" charset="0"/>
                <a:cs typeface="Times New Roman" pitchFamily="18" charset="0"/>
              </a:rPr>
              <a:t> bir doktor. En büyük cerrah.</a:t>
            </a:r>
          </a:p>
          <a:p>
            <a:pPr algn="just">
              <a:lnSpc>
                <a:spcPct val="150000"/>
              </a:lnSpc>
            </a:pPr>
            <a:r>
              <a:rPr lang="tr-TR" dirty="0" smtClean="0">
                <a:latin typeface="Times New Roman" pitchFamily="18" charset="0"/>
                <a:cs typeface="Times New Roman" pitchFamily="18" charset="0"/>
              </a:rPr>
              <a:t>El tasnif adıyla bilinen bir eseri vardır.</a:t>
            </a:r>
          </a:p>
          <a:p>
            <a:pPr algn="just">
              <a:lnSpc>
                <a:spcPct val="150000"/>
              </a:lnSpc>
            </a:pPr>
            <a:r>
              <a:rPr lang="tr-TR" dirty="0" smtClean="0">
                <a:latin typeface="Times New Roman" pitchFamily="18" charset="0"/>
                <a:cs typeface="Times New Roman" pitchFamily="18" charset="0"/>
              </a:rPr>
              <a:t>Cerrahlara; “ Tanrı’nın gözü sizin üzerinizde ve o sizin gerçekten gerekli olduğu için mi yoksa para aşkı için mi yaptığınızı bilir”.</a:t>
            </a:r>
            <a:endParaRPr lang="tr-TR"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a:t>
            </a:r>
            <a:endParaRPr lang="tr-TR" sz="4000" b="1" dirty="0">
              <a:latin typeface="Times New Roman" pitchFamily="18" charset="0"/>
              <a:cs typeface="Times New Roman" pitchFamily="18" charset="0"/>
            </a:endParaRPr>
          </a:p>
        </p:txBody>
      </p:sp>
      <p:pic>
        <p:nvPicPr>
          <p:cNvPr id="4" name="3 İçerik Yer Tutucusu" descr="indir (4).jpg"/>
          <p:cNvPicPr>
            <a:picLocks noGrp="1" noChangeAspect="1"/>
          </p:cNvPicPr>
          <p:nvPr>
            <p:ph sz="half" idx="1"/>
          </p:nvPr>
        </p:nvPicPr>
        <p:blipFill>
          <a:blip r:embed="rId2" cstate="print"/>
          <a:stretch>
            <a:fillRect/>
          </a:stretch>
        </p:blipFill>
        <p:spPr>
          <a:xfrm>
            <a:off x="4932040" y="1484784"/>
            <a:ext cx="3960440" cy="4968552"/>
          </a:xfrm>
        </p:spPr>
      </p:pic>
      <p:pic>
        <p:nvPicPr>
          <p:cNvPr id="6" name="Picture 2"/>
          <p:cNvPicPr>
            <a:picLocks noGrp="1" noChangeAspect="1" noChangeArrowheads="1"/>
          </p:cNvPicPr>
          <p:nvPr>
            <p:ph sz="half" idx="2"/>
          </p:nvPr>
        </p:nvPicPr>
        <p:blipFill>
          <a:blip r:embed="rId3" cstate="print"/>
          <a:srcRect l="56723" t="31125" r="11179" b="15720"/>
          <a:stretch>
            <a:fillRect/>
          </a:stretch>
        </p:blipFill>
        <p:spPr bwMode="auto">
          <a:xfrm>
            <a:off x="539552" y="1484784"/>
            <a:ext cx="4320480"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a:t>
            </a:r>
            <a:endParaRPr lang="tr-TR" sz="4000" dirty="0"/>
          </a:p>
        </p:txBody>
      </p:sp>
      <p:sp>
        <p:nvSpPr>
          <p:cNvPr id="3" name="2 İçerik Yer Tutucusu"/>
          <p:cNvSpPr>
            <a:spLocks noGrp="1"/>
          </p:cNvSpPr>
          <p:nvPr>
            <p:ph idx="1"/>
          </p:nvPr>
        </p:nvSpPr>
        <p:spPr>
          <a:xfrm>
            <a:off x="457200" y="1600200"/>
            <a:ext cx="8229600" cy="4853136"/>
          </a:xfrm>
        </p:spPr>
        <p:txBody>
          <a:bodyPr>
            <a:normAutofit/>
          </a:bodyPr>
          <a:lstStyle/>
          <a:p>
            <a:pPr algn="just"/>
            <a:r>
              <a:rPr lang="tr-TR" dirty="0" smtClean="0">
                <a:latin typeface="Times New Roman" pitchFamily="18" charset="0"/>
                <a:cs typeface="Times New Roman" pitchFamily="18" charset="0"/>
              </a:rPr>
              <a:t>Ortaçağın başlarında sağlık hizmetleri büyük ölçüde İsa Peygamberin felsefesinin etkisi altında kalmıştır. </a:t>
            </a:r>
          </a:p>
          <a:p>
            <a:pPr algn="just"/>
            <a:r>
              <a:rPr lang="tr-TR" dirty="0" smtClean="0">
                <a:latin typeface="Times New Roman" pitchFamily="18" charset="0"/>
                <a:cs typeface="Times New Roman" pitchFamily="18" charset="0"/>
              </a:rPr>
              <a:t>İsa yoksul ve hasta kimselere kısa ömrü boyunca yardım etmiştir. </a:t>
            </a:r>
          </a:p>
          <a:p>
            <a:pPr algn="just"/>
            <a:r>
              <a:rPr lang="tr-TR" dirty="0" smtClean="0">
                <a:latin typeface="Times New Roman" pitchFamily="18" charset="0"/>
                <a:cs typeface="Times New Roman" pitchFamily="18" charset="0"/>
              </a:rPr>
              <a:t>İsa’nın sosyal ve dinsel liderliğinin ışığında pek çok zengin ve asil Romalı kadın rahibe olarak kendilerini sağlık ve sosyal yardım hizmetlerine adamışlardır.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solidFill>
                  <a:srgbClr val="0A1625"/>
                </a:solidFill>
                <a:latin typeface="Times New Roman" pitchFamily="18" charset="0"/>
                <a:cs typeface="Times New Roman" pitchFamily="18" charset="0"/>
              </a:rPr>
              <a:t>Rahibeler kiliseye bağlı olduklarından ve ortaçağda din egemenliğinden dolayı hasta bakım hizmetinin ve hizmeti veren kişilerin toplumdaki statüsü de yüksekti. Bu nedenle manastırda bakım verenler toplum içinde büyük saygınlık kazandılar. </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a:xfrm>
            <a:off x="457200" y="1600200"/>
            <a:ext cx="8229600" cy="4853136"/>
          </a:xfrm>
        </p:spPr>
        <p:txBody>
          <a:bodyPr>
            <a:normAutofit fontScale="92500" lnSpcReduction="10000"/>
          </a:bodyPr>
          <a:lstStyle/>
          <a:p>
            <a:pPr algn="just">
              <a:defRPr/>
            </a:pPr>
            <a:r>
              <a:rPr lang="tr-TR" dirty="0" smtClean="0">
                <a:latin typeface="Times New Roman" pitchFamily="18" charset="0"/>
                <a:cs typeface="Times New Roman" pitchFamily="18" charset="0"/>
              </a:rPr>
              <a:t>Hıristiyanlık inancı hemşirelik mesleğini görünür kılmış ve saygınlığını artırmış, </a:t>
            </a:r>
            <a:r>
              <a:rPr lang="tr-TR" dirty="0" err="1" smtClean="0">
                <a:latin typeface="Times New Roman" pitchFamily="18" charset="0"/>
                <a:cs typeface="Times New Roman" pitchFamily="18" charset="0"/>
              </a:rPr>
              <a:t>sistematize</a:t>
            </a:r>
            <a:r>
              <a:rPr lang="tr-TR" dirty="0" smtClean="0">
                <a:latin typeface="Times New Roman" pitchFamily="18" charset="0"/>
                <a:cs typeface="Times New Roman" pitchFamily="18" charset="0"/>
              </a:rPr>
              <a:t> etmiştir.</a:t>
            </a:r>
          </a:p>
          <a:p>
            <a:pPr algn="just">
              <a:defRPr/>
            </a:pPr>
            <a:r>
              <a:rPr lang="tr-TR" dirty="0" smtClean="0">
                <a:latin typeface="Times New Roman" pitchFamily="18" charset="0"/>
                <a:cs typeface="Times New Roman" pitchFamily="18" charset="0"/>
              </a:rPr>
              <a:t>Hem kadınlar hem de erkekler hemşire olarak çalışmıştır.</a:t>
            </a:r>
          </a:p>
          <a:p>
            <a:pPr algn="just">
              <a:defRPr/>
            </a:pPr>
            <a:r>
              <a:rPr lang="tr-TR" dirty="0" smtClean="0">
                <a:latin typeface="Times New Roman" pitchFamily="18" charset="0"/>
                <a:cs typeface="Times New Roman" pitchFamily="18" charset="0"/>
              </a:rPr>
              <a:t>Toplumda saygınlığı olan zengin bireyler hemşirelik yapmıştır.</a:t>
            </a:r>
          </a:p>
          <a:p>
            <a:pPr lvl="1" algn="just">
              <a:defRPr/>
            </a:pPr>
            <a:r>
              <a:rPr lang="tr-TR" dirty="0" smtClean="0">
                <a:latin typeface="Times New Roman" pitchFamily="18" charset="0"/>
                <a:cs typeface="Times New Roman" pitchFamily="18" charset="0"/>
              </a:rPr>
              <a:t>Diğer yandan </a:t>
            </a:r>
            <a:r>
              <a:rPr lang="tr-TR" dirty="0" err="1" smtClean="0">
                <a:latin typeface="Times New Roman" pitchFamily="18" charset="0"/>
                <a:cs typeface="Times New Roman" pitchFamily="18" charset="0"/>
              </a:rPr>
              <a:t>Hristiyanlık</a:t>
            </a:r>
            <a:r>
              <a:rPr lang="tr-TR" dirty="0" smtClean="0">
                <a:latin typeface="Times New Roman" pitchFamily="18" charset="0"/>
                <a:cs typeface="Times New Roman" pitchFamily="18" charset="0"/>
              </a:rPr>
              <a:t> inancı nedeniyle; Hemşireler dini ve sosyal kurallar nedeniyle kendilerinden üst mertebedeki bireylere (Doktorlar, din adamları) koşulsuz boyun eğdiler. </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 Avrupa</a:t>
            </a:r>
            <a:endParaRPr lang="tr-TR" dirty="0"/>
          </a:p>
        </p:txBody>
      </p:sp>
      <p:sp>
        <p:nvSpPr>
          <p:cNvPr id="3" name="2 İçerik Yer Tutucusu"/>
          <p:cNvSpPr>
            <a:spLocks noGrp="1"/>
          </p:cNvSpPr>
          <p:nvPr>
            <p:ph idx="1"/>
          </p:nvPr>
        </p:nvSpPr>
        <p:spPr/>
        <p:txBody>
          <a:bodyPr/>
          <a:lstStyle/>
          <a:p>
            <a:pPr algn="just">
              <a:spcBef>
                <a:spcPts val="600"/>
              </a:spcBef>
              <a:spcAft>
                <a:spcPts val="600"/>
              </a:spcAft>
              <a:buClr>
                <a:schemeClr val="hlink"/>
              </a:buClr>
            </a:pPr>
            <a:r>
              <a:rPr lang="tr-TR" dirty="0" smtClean="0">
                <a:solidFill>
                  <a:srgbClr val="0A1625"/>
                </a:solidFill>
                <a:latin typeface="Times New Roman" pitchFamily="18" charset="0"/>
                <a:cs typeface="Times New Roman" pitchFamily="18" charset="0"/>
              </a:rPr>
              <a:t>Bu dönemde yardım ve bakım amacıyla gönüllü olarak sosyal hizmetlerde çalışan kadınlara </a:t>
            </a:r>
            <a:r>
              <a:rPr lang="tr-TR" dirty="0" err="1" smtClean="0">
                <a:solidFill>
                  <a:srgbClr val="FF0000"/>
                </a:solidFill>
                <a:latin typeface="Times New Roman" pitchFamily="18" charset="0"/>
                <a:cs typeface="Times New Roman" pitchFamily="18" charset="0"/>
              </a:rPr>
              <a:t>deaconesse</a:t>
            </a:r>
            <a:r>
              <a:rPr lang="tr-TR" dirty="0" smtClean="0">
                <a:solidFill>
                  <a:srgbClr val="FF0000"/>
                </a:solidFill>
                <a:latin typeface="Times New Roman" pitchFamily="18" charset="0"/>
                <a:cs typeface="Times New Roman" pitchFamily="18" charset="0"/>
              </a:rPr>
              <a:t>,</a:t>
            </a:r>
            <a:r>
              <a:rPr lang="tr-TR" dirty="0" smtClean="0">
                <a:solidFill>
                  <a:srgbClr val="0A1625"/>
                </a:solidFill>
                <a:latin typeface="Times New Roman" pitchFamily="18" charset="0"/>
                <a:cs typeface="Times New Roman" pitchFamily="18" charset="0"/>
              </a:rPr>
              <a:t> erkeklere ise</a:t>
            </a:r>
            <a:r>
              <a:rPr lang="tr-TR" dirty="0" smtClean="0">
                <a:solidFill>
                  <a:srgbClr val="FF0000"/>
                </a:solidFill>
                <a:latin typeface="Times New Roman" pitchFamily="18" charset="0"/>
                <a:cs typeface="Times New Roman" pitchFamily="18" charset="0"/>
              </a:rPr>
              <a:t> </a:t>
            </a:r>
            <a:r>
              <a:rPr lang="tr-TR" dirty="0" err="1" smtClean="0">
                <a:solidFill>
                  <a:srgbClr val="FF0000"/>
                </a:solidFill>
                <a:latin typeface="Times New Roman" pitchFamily="18" charset="0"/>
                <a:cs typeface="Times New Roman" pitchFamily="18" charset="0"/>
              </a:rPr>
              <a:t>dekon</a:t>
            </a:r>
            <a:r>
              <a:rPr lang="tr-TR" dirty="0" smtClean="0">
                <a:solidFill>
                  <a:srgbClr val="FF0000"/>
                </a:solidFill>
                <a:latin typeface="Times New Roman" pitchFamily="18" charset="0"/>
                <a:cs typeface="Times New Roman" pitchFamily="18" charset="0"/>
              </a:rPr>
              <a:t> </a:t>
            </a:r>
            <a:r>
              <a:rPr lang="tr-TR" dirty="0" smtClean="0">
                <a:solidFill>
                  <a:srgbClr val="0A1625"/>
                </a:solidFill>
                <a:latin typeface="Times New Roman" pitchFamily="18" charset="0"/>
                <a:cs typeface="Times New Roman" pitchFamily="18" charset="0"/>
              </a:rPr>
              <a:t>denilmiştir. </a:t>
            </a:r>
          </a:p>
          <a:p>
            <a:pPr algn="just">
              <a:spcBef>
                <a:spcPts val="600"/>
              </a:spcBef>
              <a:spcAft>
                <a:spcPts val="600"/>
              </a:spcAft>
              <a:buClr>
                <a:schemeClr val="hlink"/>
              </a:buClr>
            </a:pPr>
            <a:r>
              <a:rPr lang="tr-TR" dirty="0" smtClean="0">
                <a:solidFill>
                  <a:srgbClr val="0A1625"/>
                </a:solidFill>
                <a:latin typeface="Times New Roman" pitchFamily="18" charset="0"/>
                <a:cs typeface="Times New Roman" pitchFamily="18" charset="0"/>
              </a:rPr>
              <a:t>Hıristiyanlıkta </a:t>
            </a:r>
            <a:r>
              <a:rPr lang="tr-TR" dirty="0" err="1" smtClean="0">
                <a:solidFill>
                  <a:srgbClr val="0A1625"/>
                </a:solidFill>
                <a:latin typeface="Times New Roman" pitchFamily="18" charset="0"/>
                <a:cs typeface="Times New Roman" pitchFamily="18" charset="0"/>
              </a:rPr>
              <a:t>deacon</a:t>
            </a:r>
            <a:r>
              <a:rPr lang="tr-TR" dirty="0" smtClean="0">
                <a:solidFill>
                  <a:srgbClr val="0A1625"/>
                </a:solidFill>
                <a:latin typeface="Times New Roman" pitchFamily="18" charset="0"/>
                <a:cs typeface="Times New Roman" pitchFamily="18" charset="0"/>
              </a:rPr>
              <a:t> ve </a:t>
            </a:r>
            <a:r>
              <a:rPr lang="tr-TR" dirty="0" err="1" smtClean="0">
                <a:solidFill>
                  <a:srgbClr val="0A1625"/>
                </a:solidFill>
                <a:latin typeface="Times New Roman" pitchFamily="18" charset="0"/>
                <a:cs typeface="Times New Roman" pitchFamily="18" charset="0"/>
              </a:rPr>
              <a:t>deakoness’ler</a:t>
            </a:r>
            <a:r>
              <a:rPr lang="tr-TR" dirty="0" smtClean="0">
                <a:solidFill>
                  <a:srgbClr val="0A1625"/>
                </a:solidFill>
                <a:latin typeface="Times New Roman" pitchFamily="18" charset="0"/>
                <a:cs typeface="Times New Roman" pitchFamily="18" charset="0"/>
              </a:rPr>
              <a:t> eşit statüdedir. </a:t>
            </a:r>
          </a:p>
          <a:p>
            <a:pPr algn="just">
              <a:spcBef>
                <a:spcPts val="600"/>
              </a:spcBef>
              <a:spcAft>
                <a:spcPts val="600"/>
              </a:spcAft>
              <a:buClr>
                <a:schemeClr val="hlink"/>
              </a:buClr>
            </a:pPr>
            <a:r>
              <a:rPr lang="tr-TR" dirty="0" err="1" smtClean="0">
                <a:solidFill>
                  <a:srgbClr val="0A1625"/>
                </a:solidFill>
                <a:latin typeface="Times New Roman" pitchFamily="18" charset="0"/>
                <a:cs typeface="Times New Roman" pitchFamily="18" charset="0"/>
              </a:rPr>
              <a:t>Deaconess</a:t>
            </a:r>
            <a:r>
              <a:rPr lang="tr-TR" dirty="0" smtClean="0">
                <a:solidFill>
                  <a:srgbClr val="0A1625"/>
                </a:solidFill>
                <a:latin typeface="Times New Roman" pitchFamily="18" charset="0"/>
                <a:cs typeface="Times New Roman" pitchFamily="18" charset="0"/>
              </a:rPr>
              <a:t> olabilmenin şartı: </a:t>
            </a:r>
            <a:r>
              <a:rPr lang="tr-TR" dirty="0" smtClean="0">
                <a:solidFill>
                  <a:srgbClr val="FF0000"/>
                </a:solidFill>
                <a:latin typeface="Times New Roman" pitchFamily="18" charset="0"/>
                <a:cs typeface="Times New Roman" pitchFamily="18" charset="0"/>
              </a:rPr>
              <a:t> boşanmış ya da hiç evlenmemiş olmaktı</a:t>
            </a:r>
            <a:r>
              <a:rPr lang="tr-TR" b="1" dirty="0" smtClean="0">
                <a:solidFill>
                  <a:srgbClr val="FF0000"/>
                </a:solidFill>
                <a:latin typeface="Times New Roman" pitchFamily="18" charset="0"/>
                <a:cs typeface="Times New Roman" pitchFamily="18" charset="0"/>
              </a:rPr>
              <a:t>.</a:t>
            </a:r>
            <a:endParaRPr lang="tr-TR" dirty="0" smtClean="0">
              <a:solidFill>
                <a:srgbClr val="FF0000"/>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lstStyle/>
          <a:p>
            <a:pPr>
              <a:defRPr/>
            </a:pPr>
            <a:r>
              <a:rPr lang="tr-TR" dirty="0" smtClean="0">
                <a:latin typeface="Times New Roman" pitchFamily="18" charset="0"/>
                <a:cs typeface="Times New Roman" pitchFamily="18" charset="0"/>
              </a:rPr>
              <a:t>Yazılı kaynaklarda </a:t>
            </a:r>
            <a:r>
              <a:rPr lang="tr-TR" dirty="0" err="1" smtClean="0">
                <a:solidFill>
                  <a:srgbClr val="FF0000"/>
                </a:solidFill>
                <a:latin typeface="Times New Roman" pitchFamily="18" charset="0"/>
                <a:cs typeface="Times New Roman" pitchFamily="18" charset="0"/>
              </a:rPr>
              <a:t>Phoebe</a:t>
            </a:r>
            <a:r>
              <a:rPr lang="tr-TR" dirty="0" smtClean="0">
                <a:solidFill>
                  <a:schemeClr val="accent4">
                    <a:lumMod val="50000"/>
                  </a:schemeClr>
                </a:solidFill>
                <a:latin typeface="Times New Roman" pitchFamily="18" charset="0"/>
                <a:cs typeface="Times New Roman" pitchFamily="18" charset="0"/>
              </a:rPr>
              <a:t>, ilk </a:t>
            </a:r>
            <a:r>
              <a:rPr lang="tr-TR" dirty="0" err="1" smtClean="0">
                <a:solidFill>
                  <a:srgbClr val="FF0000"/>
                </a:solidFill>
                <a:latin typeface="Times New Roman" pitchFamily="18" charset="0"/>
                <a:cs typeface="Times New Roman" pitchFamily="18" charset="0"/>
              </a:rPr>
              <a:t>Deaconess</a:t>
            </a:r>
            <a:r>
              <a:rPr lang="tr-TR" dirty="0" smtClean="0">
                <a:solidFill>
                  <a:srgbClr val="FF0000"/>
                </a:solidFill>
                <a:latin typeface="Times New Roman" pitchFamily="18" charset="0"/>
                <a:cs typeface="Times New Roman" pitchFamily="18" charset="0"/>
              </a:rPr>
              <a:t> </a:t>
            </a:r>
            <a:r>
              <a:rPr lang="tr-TR" dirty="0" smtClean="0">
                <a:solidFill>
                  <a:schemeClr val="accent4">
                    <a:lumMod val="50000"/>
                  </a:schemeClr>
                </a:solidFill>
                <a:latin typeface="Times New Roman" pitchFamily="18" charset="0"/>
                <a:cs typeface="Times New Roman" pitchFamily="18" charset="0"/>
              </a:rPr>
              <a:t> ve </a:t>
            </a:r>
            <a:r>
              <a:rPr lang="tr-TR" dirty="0" smtClean="0">
                <a:latin typeface="Times New Roman" pitchFamily="18" charset="0"/>
                <a:cs typeface="Times New Roman" pitchFamily="18" charset="0"/>
              </a:rPr>
              <a:t>ilk gezici hemşire olarak  geçmektedir. </a:t>
            </a:r>
          </a:p>
          <a:p>
            <a:pPr>
              <a:defRPr/>
            </a:pPr>
            <a:r>
              <a:rPr lang="tr-TR" dirty="0" err="1" smtClean="0">
                <a:latin typeface="Times New Roman" pitchFamily="18" charset="0"/>
                <a:cs typeface="Times New Roman" pitchFamily="18" charset="0"/>
              </a:rPr>
              <a:t>Phoebe</a:t>
            </a:r>
            <a:r>
              <a:rPr lang="tr-TR" dirty="0" smtClean="0">
                <a:latin typeface="Times New Roman" pitchFamily="18" charset="0"/>
                <a:cs typeface="Times New Roman" pitchFamily="18" charset="0"/>
              </a:rPr>
              <a:t> bakıma ihtiyacı olanları evlerinde ziyaret etmiş ve bakımlarını yapmıştır.</a:t>
            </a:r>
          </a:p>
          <a:p>
            <a:pPr algn="just">
              <a:defRPr/>
            </a:pPr>
            <a:r>
              <a:rPr lang="tr-TR" dirty="0" smtClean="0">
                <a:solidFill>
                  <a:schemeClr val="accent4">
                    <a:lumMod val="50000"/>
                  </a:schemeClr>
                </a:solidFill>
                <a:latin typeface="Times New Roman" pitchFamily="18" charset="0"/>
                <a:cs typeface="Times New Roman" pitchFamily="18" charset="0"/>
              </a:rPr>
              <a:t> </a:t>
            </a:r>
            <a:r>
              <a:rPr lang="tr-TR" dirty="0" smtClean="0">
                <a:latin typeface="Times New Roman" pitchFamily="18" charset="0"/>
                <a:cs typeface="Times New Roman" pitchFamily="18" charset="0"/>
              </a:rPr>
              <a:t>Kadınlar arasında </a:t>
            </a:r>
            <a:r>
              <a:rPr lang="tr-TR" dirty="0" smtClean="0">
                <a:solidFill>
                  <a:srgbClr val="FF0000"/>
                </a:solidFill>
                <a:latin typeface="Times New Roman" pitchFamily="18" charset="0"/>
                <a:cs typeface="Times New Roman" pitchFamily="18" charset="0"/>
              </a:rPr>
              <a:t>ilk hemşirelik örgütünü </a:t>
            </a:r>
            <a:r>
              <a:rPr lang="tr-TR" dirty="0" err="1" smtClean="0">
                <a:solidFill>
                  <a:srgbClr val="FF0000"/>
                </a:solidFill>
                <a:latin typeface="Times New Roman" pitchFamily="18" charset="0"/>
                <a:cs typeface="Times New Roman" pitchFamily="18" charset="0"/>
              </a:rPr>
              <a:t>Phoebe’nin</a:t>
            </a:r>
            <a:r>
              <a:rPr lang="tr-TR" dirty="0" smtClean="0">
                <a:solidFill>
                  <a:srgbClr val="FF0000"/>
                </a:solidFill>
                <a:latin typeface="Times New Roman" pitchFamily="18" charset="0"/>
                <a:cs typeface="Times New Roman" pitchFamily="18" charset="0"/>
              </a:rPr>
              <a:t> </a:t>
            </a:r>
            <a:r>
              <a:rPr lang="tr-TR" dirty="0" smtClean="0">
                <a:latin typeface="Times New Roman" pitchFamily="18" charset="0"/>
                <a:cs typeface="Times New Roman" pitchFamily="18" charset="0"/>
              </a:rPr>
              <a:t>kurduğu sanılmaktadır. </a:t>
            </a:r>
            <a:endParaRPr lang="en-US" dirty="0" smtClean="0">
              <a:latin typeface="Times New Roman" pitchFamily="18" charset="0"/>
              <a:cs typeface="Times New Roman" pitchFamily="18" charset="0"/>
            </a:endParaRPr>
          </a:p>
          <a:p>
            <a:pPr algn="just">
              <a:defRPr/>
            </a:pPr>
            <a:r>
              <a:rPr lang="tr-TR" dirty="0" smtClean="0">
                <a:latin typeface="Times New Roman" pitchFamily="18" charset="0"/>
                <a:cs typeface="Times New Roman" pitchFamily="18" charset="0"/>
              </a:rPr>
              <a:t> Bilinen diğer </a:t>
            </a:r>
            <a:r>
              <a:rPr lang="tr-TR" dirty="0" err="1" smtClean="0">
                <a:latin typeface="Times New Roman" pitchFamily="18" charset="0"/>
                <a:cs typeface="Times New Roman" pitchFamily="18" charset="0"/>
              </a:rPr>
              <a:t>deaconessler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Olympias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Sabiniana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Pentadia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Amprucla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Procla</a:t>
            </a:r>
            <a:r>
              <a:rPr lang="tr-TR" dirty="0" smtClean="0">
                <a:solidFill>
                  <a:schemeClr val="accent4">
                    <a:lumMod val="50000"/>
                  </a:schemeClr>
                </a:solidFill>
                <a:latin typeface="Times New Roman" pitchFamily="18" charset="0"/>
                <a:cs typeface="Times New Roman" pitchFamily="18" charset="0"/>
              </a:rPr>
              <a:t>.</a:t>
            </a:r>
          </a:p>
          <a:p>
            <a:endParaRPr lang="tr-TR"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normAutofit/>
          </a:bodyPr>
          <a:lstStyle/>
          <a:p>
            <a:pPr algn="just"/>
            <a:endParaRPr lang="tr-TR" sz="4000" dirty="0" smtClean="0">
              <a:solidFill>
                <a:srgbClr val="BFDDFB"/>
              </a:solidFill>
              <a:latin typeface="Times New Roman" pitchFamily="18" charset="0"/>
              <a:cs typeface="Times New Roman" pitchFamily="18" charset="0"/>
            </a:endParaRPr>
          </a:p>
          <a:p>
            <a:pPr algn="just">
              <a:lnSpc>
                <a:spcPct val="150000"/>
              </a:lnSpc>
            </a:pPr>
            <a:r>
              <a:rPr lang="tr-TR" sz="4000" dirty="0" smtClean="0">
                <a:solidFill>
                  <a:schemeClr val="accent2">
                    <a:lumMod val="75000"/>
                  </a:schemeClr>
                </a:solidFill>
                <a:latin typeface="Times New Roman" pitchFamily="18" charset="0"/>
                <a:cs typeface="Times New Roman" pitchFamily="18" charset="0"/>
              </a:rPr>
              <a:t>Romalı </a:t>
            </a:r>
            <a:r>
              <a:rPr lang="tr-TR" sz="4000" dirty="0" err="1" smtClean="0">
                <a:solidFill>
                  <a:schemeClr val="accent2">
                    <a:lumMod val="75000"/>
                  </a:schemeClr>
                </a:solidFill>
                <a:latin typeface="Times New Roman" pitchFamily="18" charset="0"/>
                <a:cs typeface="Times New Roman" pitchFamily="18" charset="0"/>
              </a:rPr>
              <a:t>Matronlar</a:t>
            </a:r>
            <a:r>
              <a:rPr lang="tr-TR" sz="4000" dirty="0" smtClean="0">
                <a:solidFill>
                  <a:schemeClr val="accent2">
                    <a:lumMod val="75000"/>
                  </a:schemeClr>
                </a:solidFill>
                <a:latin typeface="Times New Roman" pitchFamily="18" charset="0"/>
                <a:cs typeface="Times New Roman" pitchFamily="18" charset="0"/>
              </a:rPr>
              <a:t> (Yönetici Kadın/ Başhemşire): </a:t>
            </a:r>
            <a:r>
              <a:rPr lang="tr-TR" sz="4000" dirty="0" smtClean="0">
                <a:latin typeface="Times New Roman" pitchFamily="18" charset="0"/>
                <a:cs typeface="Times New Roman" pitchFamily="18" charset="0"/>
              </a:rPr>
              <a:t>En bilinen 3 </a:t>
            </a:r>
            <a:r>
              <a:rPr lang="tr-TR" sz="4000" dirty="0" err="1" smtClean="0">
                <a:latin typeface="Times New Roman" pitchFamily="18" charset="0"/>
                <a:cs typeface="Times New Roman" pitchFamily="18" charset="0"/>
              </a:rPr>
              <a:t>matron</a:t>
            </a:r>
            <a:r>
              <a:rPr lang="tr-TR" sz="4000" dirty="0" smtClean="0">
                <a:latin typeface="Times New Roman" pitchFamily="18" charset="0"/>
                <a:cs typeface="Times New Roman" pitchFamily="18" charset="0"/>
              </a:rPr>
              <a:t>  </a:t>
            </a:r>
            <a:r>
              <a:rPr lang="tr-TR" sz="4000" dirty="0" err="1" smtClean="0">
                <a:solidFill>
                  <a:srgbClr val="FF0000"/>
                </a:solidFill>
                <a:latin typeface="Times New Roman" pitchFamily="18" charset="0"/>
                <a:cs typeface="Times New Roman" pitchFamily="18" charset="0"/>
              </a:rPr>
              <a:t>Marcella</a:t>
            </a:r>
            <a:r>
              <a:rPr lang="tr-TR" sz="4000" dirty="0" smtClean="0">
                <a:solidFill>
                  <a:srgbClr val="FF0000"/>
                </a:solidFill>
                <a:latin typeface="Times New Roman" pitchFamily="18" charset="0"/>
                <a:cs typeface="Times New Roman" pitchFamily="18" charset="0"/>
              </a:rPr>
              <a:t>, </a:t>
            </a:r>
            <a:r>
              <a:rPr lang="tr-TR" sz="4000" dirty="0" err="1" smtClean="0">
                <a:solidFill>
                  <a:srgbClr val="FF0000"/>
                </a:solidFill>
                <a:latin typeface="Times New Roman" pitchFamily="18" charset="0"/>
                <a:cs typeface="Times New Roman" pitchFamily="18" charset="0"/>
              </a:rPr>
              <a:t>Fabiola</a:t>
            </a:r>
            <a:r>
              <a:rPr lang="tr-TR" sz="4000" dirty="0" smtClean="0">
                <a:solidFill>
                  <a:srgbClr val="FF0000"/>
                </a:solidFill>
                <a:latin typeface="Times New Roman" pitchFamily="18" charset="0"/>
                <a:cs typeface="Times New Roman" pitchFamily="18" charset="0"/>
              </a:rPr>
              <a:t> </a:t>
            </a:r>
            <a:r>
              <a:rPr lang="tr-TR" sz="4000" dirty="0" smtClean="0">
                <a:latin typeface="Times New Roman" pitchFamily="18" charset="0"/>
                <a:cs typeface="Times New Roman" pitchFamily="18" charset="0"/>
              </a:rPr>
              <a:t>ve</a:t>
            </a:r>
            <a:r>
              <a:rPr lang="tr-TR" sz="4000" dirty="0" smtClean="0">
                <a:solidFill>
                  <a:srgbClr val="FF0000"/>
                </a:solidFill>
                <a:latin typeface="Times New Roman" pitchFamily="18" charset="0"/>
                <a:cs typeface="Times New Roman" pitchFamily="18" charset="0"/>
              </a:rPr>
              <a:t> </a:t>
            </a:r>
            <a:r>
              <a:rPr lang="tr-TR" sz="4000" dirty="0" err="1" smtClean="0">
                <a:solidFill>
                  <a:srgbClr val="FF0000"/>
                </a:solidFill>
                <a:latin typeface="Times New Roman" pitchFamily="18" charset="0"/>
                <a:cs typeface="Times New Roman" pitchFamily="18" charset="0"/>
              </a:rPr>
              <a:t>Paula’</a:t>
            </a:r>
            <a:r>
              <a:rPr lang="tr-TR" sz="4000" dirty="0" err="1" smtClean="0">
                <a:latin typeface="Times New Roman" pitchFamily="18" charset="0"/>
                <a:cs typeface="Times New Roman" pitchFamily="18" charset="0"/>
              </a:rPr>
              <a:t>dır</a:t>
            </a:r>
            <a:r>
              <a:rPr lang="tr-TR" sz="4000" dirty="0" smtClean="0">
                <a:latin typeface="Times New Roman" pitchFamily="18" charset="0"/>
                <a:cs typeface="Times New Roman" pitchFamily="18" charset="0"/>
              </a:rPr>
              <a:t>.</a:t>
            </a:r>
            <a:endParaRPr lang="tr-TR" sz="40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a:xfrm>
            <a:off x="457200" y="1600200"/>
            <a:ext cx="8229600" cy="4709120"/>
          </a:xfrm>
        </p:spPr>
        <p:txBody>
          <a:bodyPr>
            <a:normAutofit fontScale="92500" lnSpcReduction="20000"/>
          </a:bodyPr>
          <a:lstStyle/>
          <a:p>
            <a:pPr algn="just">
              <a:lnSpc>
                <a:spcPct val="150000"/>
              </a:lnSpc>
              <a:defRPr/>
            </a:pPr>
            <a:r>
              <a:rPr lang="tr-TR" b="1" dirty="0" err="1" smtClean="0">
                <a:solidFill>
                  <a:srgbClr val="CC0000"/>
                </a:solidFill>
                <a:latin typeface="Times New Roman" pitchFamily="18" charset="0"/>
                <a:cs typeface="Times New Roman" pitchFamily="18" charset="0"/>
              </a:rPr>
              <a:t>Marcella</a:t>
            </a:r>
            <a:r>
              <a:rPr lang="tr-TR" b="1" dirty="0" smtClean="0">
                <a:solidFill>
                  <a:srgbClr val="CC0000"/>
                </a:solidFill>
                <a:latin typeface="Times New Roman" pitchFamily="18" charset="0"/>
                <a:cs typeface="Times New Roman" pitchFamily="18" charset="0"/>
              </a:rPr>
              <a:t>;</a:t>
            </a:r>
            <a:r>
              <a:rPr lang="tr-TR" dirty="0" smtClean="0">
                <a:latin typeface="Times New Roman" pitchFamily="18" charset="0"/>
                <a:cs typeface="Times New Roman" pitchFamily="18" charset="0"/>
              </a:rPr>
              <a:t> </a:t>
            </a:r>
            <a:r>
              <a:rPr lang="tr-TR" dirty="0" smtClean="0">
                <a:solidFill>
                  <a:schemeClr val="accent5">
                    <a:lumMod val="10000"/>
                  </a:schemeClr>
                </a:solidFill>
                <a:latin typeface="Times New Roman" pitchFamily="18" charset="0"/>
                <a:cs typeface="Times New Roman" pitchFamily="18" charset="0"/>
              </a:rPr>
              <a:t>Romalı </a:t>
            </a:r>
            <a:r>
              <a:rPr lang="tr-TR" dirty="0" err="1" smtClean="0">
                <a:solidFill>
                  <a:schemeClr val="accent5">
                    <a:lumMod val="10000"/>
                  </a:schemeClr>
                </a:solidFill>
                <a:latin typeface="Times New Roman" pitchFamily="18" charset="0"/>
                <a:cs typeface="Times New Roman" pitchFamily="18" charset="0"/>
              </a:rPr>
              <a:t>matronların</a:t>
            </a:r>
            <a:r>
              <a:rPr lang="tr-TR" dirty="0" smtClean="0">
                <a:solidFill>
                  <a:schemeClr val="accent5">
                    <a:lumMod val="10000"/>
                  </a:schemeClr>
                </a:solidFill>
                <a:latin typeface="Times New Roman" pitchFamily="18" charset="0"/>
                <a:cs typeface="Times New Roman" pitchFamily="18" charset="0"/>
              </a:rPr>
              <a:t> lideri olarak bilinir. </a:t>
            </a:r>
          </a:p>
          <a:p>
            <a:pPr algn="just">
              <a:lnSpc>
                <a:spcPct val="150000"/>
              </a:lnSpc>
              <a:defRPr/>
            </a:pPr>
            <a:r>
              <a:rPr lang="tr-TR" dirty="0" smtClean="0">
                <a:solidFill>
                  <a:schemeClr val="accent5">
                    <a:lumMod val="10000"/>
                  </a:schemeClr>
                </a:solidFill>
                <a:latin typeface="Times New Roman" pitchFamily="18" charset="0"/>
                <a:cs typeface="Times New Roman" pitchFamily="18" charset="0"/>
              </a:rPr>
              <a:t>Asil ve zengin bir aileye mensuptu, sarayını kadınlara tahsis etmiş ve hayır işlerinde bulunmuştu. </a:t>
            </a:r>
          </a:p>
          <a:p>
            <a:pPr algn="just">
              <a:lnSpc>
                <a:spcPct val="150000"/>
              </a:lnSpc>
              <a:defRPr/>
            </a:pPr>
            <a:r>
              <a:rPr lang="tr-TR" dirty="0" smtClean="0">
                <a:solidFill>
                  <a:schemeClr val="accent5">
                    <a:lumMod val="10000"/>
                  </a:schemeClr>
                </a:solidFill>
                <a:latin typeface="Times New Roman" pitchFamily="18" charset="0"/>
                <a:cs typeface="Times New Roman" pitchFamily="18" charset="0"/>
              </a:rPr>
              <a:t>Kadınları hayır işleri ve yoksullara bakım için örgütlemiştir. </a:t>
            </a:r>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a:xfrm>
            <a:off x="457200" y="1340768"/>
            <a:ext cx="8229600" cy="4968552"/>
          </a:xfrm>
        </p:spPr>
        <p:txBody>
          <a:bodyPr>
            <a:normAutofit/>
          </a:bodyPr>
          <a:lstStyle/>
          <a:p>
            <a:pPr algn="just">
              <a:defRPr/>
            </a:pPr>
            <a:r>
              <a:rPr lang="tr-TR" b="1" dirty="0" err="1" smtClean="0">
                <a:solidFill>
                  <a:srgbClr val="CC0000"/>
                </a:solidFill>
                <a:latin typeface="Times New Roman" pitchFamily="18" charset="0"/>
                <a:cs typeface="Times New Roman" pitchFamily="18" charset="0"/>
              </a:rPr>
              <a:t>Paula</a:t>
            </a:r>
            <a:r>
              <a:rPr lang="tr-TR" dirty="0" smtClean="0">
                <a:latin typeface="Times New Roman" pitchFamily="18" charset="0"/>
                <a:cs typeface="Times New Roman" pitchFamily="18" charset="0"/>
              </a:rPr>
              <a:t>; </a:t>
            </a:r>
            <a:r>
              <a:rPr lang="tr-TR" dirty="0" smtClean="0">
                <a:solidFill>
                  <a:schemeClr val="accent5">
                    <a:lumMod val="10000"/>
                  </a:schemeClr>
                </a:solidFill>
                <a:latin typeface="Times New Roman" pitchFamily="18" charset="0"/>
                <a:cs typeface="Times New Roman" pitchFamily="18" charset="0"/>
              </a:rPr>
              <a:t>oldukça zengin ve köklü bir aileden gelmektedir. </a:t>
            </a:r>
          </a:p>
          <a:p>
            <a:pPr algn="just">
              <a:defRPr/>
            </a:pPr>
            <a:r>
              <a:rPr lang="tr-TR" dirty="0" smtClean="0">
                <a:solidFill>
                  <a:schemeClr val="accent5">
                    <a:lumMod val="10000"/>
                  </a:schemeClr>
                </a:solidFill>
                <a:latin typeface="Times New Roman" pitchFamily="18" charset="0"/>
                <a:cs typeface="Times New Roman" pitchFamily="18" charset="0"/>
              </a:rPr>
              <a:t>Eşinin ölümünden sonra kendini dine adamıştır.  </a:t>
            </a:r>
          </a:p>
          <a:p>
            <a:pPr algn="just">
              <a:defRPr/>
            </a:pPr>
            <a:r>
              <a:rPr lang="tr-TR" dirty="0" smtClean="0">
                <a:solidFill>
                  <a:schemeClr val="accent5">
                    <a:lumMod val="10000"/>
                  </a:schemeClr>
                </a:solidFill>
                <a:latin typeface="Times New Roman" pitchFamily="18" charset="0"/>
                <a:cs typeface="Times New Roman" pitchFamily="18" charset="0"/>
              </a:rPr>
              <a:t>Kızı </a:t>
            </a:r>
            <a:r>
              <a:rPr lang="tr-TR" dirty="0" err="1" smtClean="0">
                <a:solidFill>
                  <a:schemeClr val="accent5">
                    <a:lumMod val="10000"/>
                  </a:schemeClr>
                </a:solidFill>
                <a:latin typeface="Times New Roman" pitchFamily="18" charset="0"/>
                <a:cs typeface="Times New Roman" pitchFamily="18" charset="0"/>
              </a:rPr>
              <a:t>Eustochium</a:t>
            </a:r>
            <a:r>
              <a:rPr lang="tr-TR" dirty="0" smtClean="0">
                <a:solidFill>
                  <a:schemeClr val="accent5">
                    <a:lumMod val="10000"/>
                  </a:schemeClr>
                </a:solidFill>
                <a:latin typeface="Times New Roman" pitchFamily="18" charset="0"/>
                <a:cs typeface="Times New Roman" pitchFamily="18" charset="0"/>
              </a:rPr>
              <a:t>  ile birlikte </a:t>
            </a:r>
            <a:r>
              <a:rPr lang="tr-TR" dirty="0" err="1" smtClean="0">
                <a:solidFill>
                  <a:schemeClr val="accent5">
                    <a:lumMod val="10000"/>
                  </a:schemeClr>
                </a:solidFill>
                <a:latin typeface="Times New Roman" pitchFamily="18" charset="0"/>
                <a:cs typeface="Times New Roman" pitchFamily="18" charset="0"/>
              </a:rPr>
              <a:t>Filistine</a:t>
            </a:r>
            <a:r>
              <a:rPr lang="tr-TR" dirty="0" smtClean="0">
                <a:solidFill>
                  <a:schemeClr val="accent5">
                    <a:lumMod val="10000"/>
                  </a:schemeClr>
                </a:solidFill>
                <a:latin typeface="Times New Roman" pitchFamily="18" charset="0"/>
                <a:cs typeface="Times New Roman" pitchFamily="18" charset="0"/>
              </a:rPr>
              <a:t> yerleşmiş burada  Haçlı seferine çıkanlar ve hastalara bakmak için bir hastane  yaptırmıştır.</a:t>
            </a:r>
          </a:p>
          <a:p>
            <a:pPr algn="just">
              <a:defRPr/>
            </a:pPr>
            <a:r>
              <a:rPr lang="tr-TR" dirty="0" smtClean="0">
                <a:solidFill>
                  <a:schemeClr val="accent5">
                    <a:lumMod val="10000"/>
                  </a:schemeClr>
                </a:solidFill>
                <a:latin typeface="Times New Roman" pitchFamily="18" charset="0"/>
                <a:cs typeface="Times New Roman" pitchFamily="18" charset="0"/>
              </a:rPr>
              <a:t> Dini kitapları tercüme etmiş, parasını Kudüs civarında açılan hastaneler için harcamıştı. </a:t>
            </a:r>
          </a:p>
          <a:p>
            <a:pPr algn="just"/>
            <a:endParaRPr lang="tr-TR"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709120"/>
          </a:xfrm>
        </p:spPr>
        <p:txBody>
          <a:bodyPr>
            <a:normAutofit fontScale="92500" lnSpcReduction="10000"/>
          </a:bodyPr>
          <a:lstStyle/>
          <a:p>
            <a:pPr algn="just"/>
            <a:r>
              <a:rPr lang="tr-TR" dirty="0" smtClean="0">
                <a:latin typeface="Times New Roman" pitchFamily="18" charset="0"/>
                <a:cs typeface="Times New Roman" pitchFamily="18" charset="0"/>
              </a:rPr>
              <a:t>Feodal ekonomi tarıma dayalı.</a:t>
            </a:r>
          </a:p>
          <a:p>
            <a:pPr algn="just"/>
            <a:r>
              <a:rPr lang="tr-TR" dirty="0" smtClean="0">
                <a:latin typeface="Times New Roman" pitchFamily="18" charset="0"/>
                <a:cs typeface="Times New Roman" pitchFamily="18" charset="0"/>
              </a:rPr>
              <a:t>Gümüş ve altın kıtlaşmıştı. </a:t>
            </a:r>
          </a:p>
          <a:p>
            <a:pPr algn="just"/>
            <a:r>
              <a:rPr lang="tr-TR" dirty="0" smtClean="0">
                <a:latin typeface="Times New Roman" pitchFamily="18" charset="0"/>
                <a:cs typeface="Times New Roman" pitchFamily="18" charset="0"/>
              </a:rPr>
              <a:t>Merkezi bir vergi sistemi ve hazine sistemi yoktu. Vergilerden elde edilen yeterli kaynak da bulunmuyordu. </a:t>
            </a:r>
          </a:p>
          <a:p>
            <a:pPr algn="just"/>
            <a:r>
              <a:rPr lang="tr-TR" dirty="0" smtClean="0">
                <a:latin typeface="Times New Roman" pitchFamily="18" charset="0"/>
                <a:cs typeface="Times New Roman" pitchFamily="18" charset="0"/>
              </a:rPr>
              <a:t>Hatta </a:t>
            </a:r>
            <a:r>
              <a:rPr lang="tr-TR" dirty="0" err="1" smtClean="0">
                <a:latin typeface="Times New Roman" pitchFamily="18" charset="0"/>
                <a:cs typeface="Times New Roman" pitchFamily="18" charset="0"/>
              </a:rPr>
              <a:t>Şarlman</a:t>
            </a:r>
            <a:r>
              <a:rPr lang="tr-TR" dirty="0" smtClean="0">
                <a:latin typeface="Times New Roman" pitchFamily="18" charset="0"/>
                <a:cs typeface="Times New Roman" pitchFamily="18" charset="0"/>
              </a:rPr>
              <a:t> (?) gibi güçlü bir hükümdar bile, kendi malikânelerinin gelirinden gerekli fonları elde etmede zorlanmıştı. Ve anayoldan geçiş parası almak gibi bazı geleneksel yöntemler de aramaya başlamıştı.</a:t>
            </a:r>
          </a:p>
          <a:p>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lstStyle/>
          <a:p>
            <a:pPr marL="0" indent="0" algn="just">
              <a:lnSpc>
                <a:spcPct val="150000"/>
              </a:lnSpc>
              <a:spcBef>
                <a:spcPct val="0"/>
              </a:spcBef>
              <a:defRPr/>
            </a:pPr>
            <a:r>
              <a:rPr kumimoji="1" lang="tr-TR" dirty="0" err="1" smtClean="0">
                <a:solidFill>
                  <a:srgbClr val="CC0000"/>
                </a:solidFill>
                <a:latin typeface="Times New Roman" pitchFamily="18" charset="0"/>
                <a:cs typeface="Times New Roman" pitchFamily="18" charset="0"/>
              </a:rPr>
              <a:t>Fabiola</a:t>
            </a:r>
            <a:r>
              <a:rPr kumimoji="1" lang="tr-TR" dirty="0" smtClean="0">
                <a:solidFill>
                  <a:srgbClr val="CC0000"/>
                </a:solidFill>
                <a:latin typeface="Times New Roman" pitchFamily="18" charset="0"/>
                <a:cs typeface="Times New Roman" pitchFamily="18" charset="0"/>
              </a:rPr>
              <a:t>; </a:t>
            </a:r>
            <a:r>
              <a:rPr kumimoji="1" lang="tr-TR" dirty="0" err="1" smtClean="0">
                <a:solidFill>
                  <a:schemeClr val="accent5">
                    <a:lumMod val="10000"/>
                  </a:schemeClr>
                </a:solidFill>
                <a:latin typeface="Times New Roman" pitchFamily="18" charset="0"/>
                <a:cs typeface="Times New Roman" pitchFamily="18" charset="0"/>
              </a:rPr>
              <a:t>Romada</a:t>
            </a:r>
            <a:r>
              <a:rPr kumimoji="1" lang="tr-TR" dirty="0" smtClean="0">
                <a:solidFill>
                  <a:schemeClr val="accent5">
                    <a:lumMod val="10000"/>
                  </a:schemeClr>
                </a:solidFill>
                <a:latin typeface="Times New Roman" pitchFamily="18" charset="0"/>
                <a:cs typeface="Times New Roman" pitchFamily="18" charset="0"/>
              </a:rPr>
              <a:t> ilk </a:t>
            </a:r>
            <a:r>
              <a:rPr kumimoji="1" lang="tr-TR" dirty="0" err="1" smtClean="0">
                <a:solidFill>
                  <a:schemeClr val="accent5">
                    <a:lumMod val="10000"/>
                  </a:schemeClr>
                </a:solidFill>
                <a:latin typeface="Times New Roman" pitchFamily="18" charset="0"/>
                <a:cs typeface="Times New Roman" pitchFamily="18" charset="0"/>
              </a:rPr>
              <a:t>hristiyan</a:t>
            </a:r>
            <a:r>
              <a:rPr kumimoji="1" lang="tr-TR" dirty="0" smtClean="0">
                <a:solidFill>
                  <a:schemeClr val="accent5">
                    <a:lumMod val="10000"/>
                  </a:schemeClr>
                </a:solidFill>
                <a:latin typeface="Times New Roman" pitchFamily="18" charset="0"/>
                <a:cs typeface="Times New Roman" pitchFamily="18" charset="0"/>
              </a:rPr>
              <a:t> hastanesini kendi evini kullanarak kurmuştur ( M.S. 390 ). </a:t>
            </a:r>
          </a:p>
          <a:p>
            <a:pPr marL="0" indent="0" algn="just">
              <a:lnSpc>
                <a:spcPct val="150000"/>
              </a:lnSpc>
              <a:spcBef>
                <a:spcPct val="0"/>
              </a:spcBef>
              <a:defRPr/>
            </a:pPr>
            <a:r>
              <a:rPr kumimoji="1" lang="tr-TR" dirty="0" smtClean="0">
                <a:solidFill>
                  <a:schemeClr val="accent5">
                    <a:lumMod val="10000"/>
                  </a:schemeClr>
                </a:solidFill>
                <a:latin typeface="Times New Roman" pitchFamily="18" charset="0"/>
                <a:cs typeface="Times New Roman" pitchFamily="18" charset="0"/>
              </a:rPr>
              <a:t>Evleri tek tek dolaşıp hastalara bakmış, bazı hastaları evine getirmiştir. </a:t>
            </a:r>
          </a:p>
          <a:p>
            <a:pPr marL="0" indent="0" algn="just">
              <a:lnSpc>
                <a:spcPct val="150000"/>
              </a:lnSpc>
              <a:spcBef>
                <a:spcPct val="0"/>
              </a:spcBef>
              <a:defRPr/>
            </a:pPr>
            <a:r>
              <a:rPr kumimoji="1" lang="tr-TR" dirty="0" smtClean="0">
                <a:solidFill>
                  <a:schemeClr val="accent5">
                    <a:lumMod val="10000"/>
                  </a:schemeClr>
                </a:solidFill>
                <a:latin typeface="Times New Roman" pitchFamily="18" charset="0"/>
                <a:cs typeface="Times New Roman" pitchFamily="18" charset="0"/>
              </a:rPr>
              <a:t>Yaraları tedavi etmede ve hastaları beslemede çok bilgili olduğu bilinmektedir. </a:t>
            </a:r>
          </a:p>
          <a:p>
            <a:endParaRPr lang="tr-TR"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lstStyle/>
          <a:p>
            <a:pPr algn="just"/>
            <a:r>
              <a:rPr lang="tr-TR" b="1" dirty="0" err="1" smtClean="0">
                <a:solidFill>
                  <a:srgbClr val="CC0000"/>
                </a:solidFill>
                <a:latin typeface="Times New Roman" pitchFamily="18" charset="0"/>
                <a:cs typeface="Times New Roman" pitchFamily="18" charset="0"/>
              </a:rPr>
              <a:t>St</a:t>
            </a:r>
            <a:r>
              <a:rPr lang="tr-TR" b="1" dirty="0" smtClean="0">
                <a:solidFill>
                  <a:srgbClr val="CC0000"/>
                </a:solidFill>
                <a:latin typeface="Times New Roman" pitchFamily="18" charset="0"/>
                <a:cs typeface="Times New Roman" pitchFamily="18" charset="0"/>
              </a:rPr>
              <a:t>. John Şövalyeleri</a:t>
            </a:r>
            <a:r>
              <a:rPr lang="tr-TR" b="1" dirty="0" smtClean="0">
                <a:latin typeface="Times New Roman" pitchFamily="18" charset="0"/>
                <a:cs typeface="Times New Roman" pitchFamily="18" charset="0"/>
              </a:rPr>
              <a:t> </a:t>
            </a:r>
          </a:p>
          <a:p>
            <a:pPr algn="just">
              <a:spcBef>
                <a:spcPct val="50000"/>
              </a:spcBef>
              <a:buFontTx/>
              <a:buAutoNum type="arabicPeriod"/>
            </a:pPr>
            <a:r>
              <a:rPr lang="tr-TR" dirty="0" smtClean="0">
                <a:latin typeface="Times New Roman" pitchFamily="18" charset="0"/>
                <a:cs typeface="Times New Roman" pitchFamily="18" charset="0"/>
              </a:rPr>
              <a:t>Sadece hasta bakımında görev alan ve savaşa katılmayanlar</a:t>
            </a:r>
          </a:p>
          <a:p>
            <a:pPr algn="just">
              <a:spcBef>
                <a:spcPct val="50000"/>
              </a:spcBef>
              <a:buFontTx/>
              <a:buAutoNum type="arabicPeriod"/>
            </a:pPr>
            <a:r>
              <a:rPr lang="tr-TR" dirty="0" smtClean="0">
                <a:latin typeface="Times New Roman" pitchFamily="18" charset="0"/>
                <a:cs typeface="Times New Roman" pitchFamily="18" charset="0"/>
              </a:rPr>
              <a:t>Savaşa katılanlar, ancak savaşmadıkları dönemlerde hasta bakımında görev alanlar</a:t>
            </a:r>
          </a:p>
          <a:p>
            <a:pPr algn="just">
              <a:spcBef>
                <a:spcPct val="50000"/>
              </a:spcBef>
              <a:buFontTx/>
              <a:buAutoNum type="arabicPeriod"/>
            </a:pPr>
            <a:r>
              <a:rPr lang="tr-TR" dirty="0" smtClean="0">
                <a:latin typeface="Times New Roman" pitchFamily="18" charset="0"/>
                <a:cs typeface="Times New Roman" pitchFamily="18" charset="0"/>
              </a:rPr>
              <a:t>Yalnızca dini görevleri yürütenler </a:t>
            </a:r>
            <a:endParaRPr lang="en-US" dirty="0" smtClean="0">
              <a:latin typeface="Times New Roman" pitchFamily="18" charset="0"/>
              <a:cs typeface="Times New Roman" pitchFamily="18" charset="0"/>
            </a:endParaRP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Orta Çağ’da Hemşirelik -Avrupa </a:t>
            </a:r>
            <a:endParaRPr lang="tr-TR" dirty="0"/>
          </a:p>
        </p:txBody>
      </p:sp>
      <p:sp>
        <p:nvSpPr>
          <p:cNvPr id="3" name="2 İçerik Yer Tutucusu"/>
          <p:cNvSpPr>
            <a:spLocks noGrp="1"/>
          </p:cNvSpPr>
          <p:nvPr>
            <p:ph idx="1"/>
          </p:nvPr>
        </p:nvSpPr>
        <p:spPr/>
        <p:txBody>
          <a:bodyPr>
            <a:normAutofit fontScale="85000" lnSpcReduction="10000"/>
          </a:bodyPr>
          <a:lstStyle/>
          <a:p>
            <a:pPr marL="0" indent="0" algn="just">
              <a:lnSpc>
                <a:spcPct val="125000"/>
              </a:lnSpc>
              <a:spcBef>
                <a:spcPct val="50000"/>
              </a:spcBef>
              <a:buNone/>
              <a:defRPr/>
            </a:pPr>
            <a:r>
              <a:rPr lang="tr-TR" dirty="0" err="1" smtClean="0">
                <a:solidFill>
                  <a:srgbClr val="CC0000"/>
                </a:solidFill>
                <a:latin typeface="Times New Roman" pitchFamily="18" charset="0"/>
                <a:cs typeface="Times New Roman" pitchFamily="18" charset="0"/>
              </a:rPr>
              <a:t>Töton</a:t>
            </a:r>
            <a:r>
              <a:rPr lang="tr-TR" dirty="0" smtClean="0">
                <a:solidFill>
                  <a:srgbClr val="CC0000"/>
                </a:solidFill>
                <a:latin typeface="Times New Roman" pitchFamily="18" charset="0"/>
                <a:cs typeface="Times New Roman" pitchFamily="18" charset="0"/>
              </a:rPr>
              <a:t> Şövalyeleri</a:t>
            </a:r>
          </a:p>
          <a:p>
            <a:pPr marL="0" indent="0" algn="just">
              <a:lnSpc>
                <a:spcPct val="125000"/>
              </a:lnSpc>
              <a:spcBef>
                <a:spcPct val="50000"/>
              </a:spcBef>
              <a:buNone/>
              <a:defRPr/>
            </a:pPr>
            <a:r>
              <a:rPr lang="tr-TR" dirty="0" smtClean="0">
                <a:solidFill>
                  <a:schemeClr val="accent4">
                    <a:lumMod val="50000"/>
                  </a:schemeClr>
                </a:solidFill>
                <a:latin typeface="Times New Roman" pitchFamily="18" charset="0"/>
                <a:cs typeface="Times New Roman" pitchFamily="18" charset="0"/>
              </a:rPr>
              <a:t>1190 yılında Almanlar tarafından kurulmuştur. Savaşta yaralanan ya da hastalanan askerlere ve hacılara bakım hizmeti vermişlerdir. Kudüs’te bir hastane kurmuşlardır. </a:t>
            </a:r>
          </a:p>
          <a:p>
            <a:pPr marL="0" indent="0" algn="just">
              <a:lnSpc>
                <a:spcPct val="125000"/>
              </a:lnSpc>
              <a:spcBef>
                <a:spcPct val="50000"/>
              </a:spcBef>
              <a:buNone/>
              <a:defRPr/>
            </a:pPr>
            <a:r>
              <a:rPr lang="tr-TR" dirty="0" err="1" smtClean="0">
                <a:solidFill>
                  <a:srgbClr val="CC0000"/>
                </a:solidFill>
                <a:latin typeface="Times New Roman" pitchFamily="18" charset="0"/>
                <a:cs typeface="Times New Roman" pitchFamily="18" charset="0"/>
              </a:rPr>
              <a:t>St</a:t>
            </a:r>
            <a:r>
              <a:rPr lang="tr-TR" dirty="0" smtClean="0">
                <a:solidFill>
                  <a:srgbClr val="CC0000"/>
                </a:solidFill>
                <a:latin typeface="Times New Roman" pitchFamily="18" charset="0"/>
                <a:cs typeface="Times New Roman" pitchFamily="18" charset="0"/>
              </a:rPr>
              <a:t>. </a:t>
            </a:r>
            <a:r>
              <a:rPr lang="tr-TR" dirty="0" err="1" smtClean="0">
                <a:solidFill>
                  <a:srgbClr val="CC0000"/>
                </a:solidFill>
                <a:latin typeface="Times New Roman" pitchFamily="18" charset="0"/>
                <a:cs typeface="Times New Roman" pitchFamily="18" charset="0"/>
              </a:rPr>
              <a:t>Lazarus</a:t>
            </a:r>
            <a:r>
              <a:rPr lang="tr-TR" dirty="0" smtClean="0">
                <a:solidFill>
                  <a:srgbClr val="CC0000"/>
                </a:solidFill>
                <a:latin typeface="Times New Roman" pitchFamily="18" charset="0"/>
                <a:cs typeface="Times New Roman" pitchFamily="18" charset="0"/>
              </a:rPr>
              <a:t> Şövalyeleri</a:t>
            </a:r>
          </a:p>
          <a:p>
            <a:pPr marL="0" indent="0" algn="just">
              <a:lnSpc>
                <a:spcPct val="125000"/>
              </a:lnSpc>
              <a:spcBef>
                <a:spcPct val="50000"/>
              </a:spcBef>
              <a:buNone/>
              <a:defRPr/>
            </a:pPr>
            <a:r>
              <a:rPr lang="tr-TR" dirty="0" smtClean="0">
                <a:solidFill>
                  <a:schemeClr val="accent4">
                    <a:lumMod val="50000"/>
                  </a:schemeClr>
                </a:solidFill>
                <a:latin typeface="Times New Roman" pitchFamily="18" charset="0"/>
                <a:cs typeface="Times New Roman" pitchFamily="18" charset="0"/>
              </a:rPr>
              <a:t>Yaralı ve hastaların hem fiziksel bakımları hem de sosyal ihtiyaçlarıyla ilgilenmişlerdir</a:t>
            </a:r>
            <a:endParaRPr lang="tr-T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14. </a:t>
            </a:r>
            <a:r>
              <a:rPr lang="tr-TR" dirty="0" err="1" smtClean="0">
                <a:latin typeface="Times New Roman" pitchFamily="18" charset="0"/>
                <a:cs typeface="Times New Roman" pitchFamily="18" charset="0"/>
              </a:rPr>
              <a:t>yy’da</a:t>
            </a:r>
            <a:r>
              <a:rPr lang="tr-TR" dirty="0" smtClean="0">
                <a:latin typeface="Times New Roman" pitchFamily="18" charset="0"/>
                <a:cs typeface="Times New Roman" pitchFamily="18" charset="0"/>
              </a:rPr>
              <a:t> hemşirelik hizmetlerinin örgütlenmesi oldukça gelişmişti ve hemşirelik hizmeti oldukça bağımsız olarak verilmeye başlanmıştı.</a:t>
            </a:r>
          </a:p>
          <a:p>
            <a:pPr algn="just">
              <a:lnSpc>
                <a:spcPct val="150000"/>
              </a:lnSpc>
            </a:pPr>
            <a:r>
              <a:rPr lang="tr-TR" dirty="0" smtClean="0">
                <a:latin typeface="Times New Roman" pitchFamily="18" charset="0"/>
                <a:cs typeface="Times New Roman" pitchFamily="18" charset="0"/>
              </a:rPr>
              <a:t>Bu durum kilisenin otoritesini tehdit etmeye başlamıştı.</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Cadılık, tarihsel ve kavramsal olarak büyücülük ile ilişkilidir.</a:t>
            </a:r>
          </a:p>
          <a:p>
            <a:pPr algn="just">
              <a:lnSpc>
                <a:spcPct val="150000"/>
              </a:lnSpc>
            </a:pPr>
            <a:r>
              <a:rPr lang="tr-TR" dirty="0" smtClean="0">
                <a:latin typeface="Times New Roman" pitchFamily="18" charset="0"/>
                <a:cs typeface="Times New Roman" pitchFamily="18" charset="0"/>
              </a:rPr>
              <a:t>Ortaçağ’daki Cadı avları, kilise ve devlet tarafından başlatılan, finanse edilen ve yürütülen iyi düzenlenmiş kampanyalardı.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4" name="3 İçerik Yer Tutucusu"/>
          <p:cNvSpPr>
            <a:spLocks noGrp="1"/>
          </p:cNvSpPr>
          <p:nvPr>
            <p:ph sz="half" idx="1"/>
          </p:nvPr>
        </p:nvSpPr>
        <p:spPr>
          <a:xfrm>
            <a:off x="457200" y="1600200"/>
            <a:ext cx="4038600" cy="4853136"/>
          </a:xfrm>
        </p:spPr>
        <p:txBody>
          <a:bodyPr/>
          <a:lstStyle/>
          <a:p>
            <a:pPr algn="just"/>
            <a:r>
              <a:rPr lang="tr-TR" dirty="0" smtClean="0">
                <a:latin typeface="Times New Roman" pitchFamily="18" charset="0"/>
                <a:cs typeface="Times New Roman" pitchFamily="18" charset="0"/>
              </a:rPr>
              <a:t>Hem Katolik hem de Protestan cadı avcıları için, bir cadı avının nasıl yapıldığına dair tartışmasız otorite, 1484 yılında Rahip </a:t>
            </a:r>
            <a:r>
              <a:rPr lang="tr-TR" dirty="0" err="1" smtClean="0">
                <a:latin typeface="Times New Roman" pitchFamily="18" charset="0"/>
                <a:cs typeface="Times New Roman" pitchFamily="18" charset="0"/>
              </a:rPr>
              <a:t>Kramer</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Sprenger</a:t>
            </a:r>
            <a:r>
              <a:rPr lang="tr-TR" dirty="0" smtClean="0">
                <a:latin typeface="Times New Roman" pitchFamily="18" charset="0"/>
                <a:cs typeface="Times New Roman" pitchFamily="18" charset="0"/>
              </a:rPr>
              <a:t> tarafından yazılan </a:t>
            </a:r>
            <a:r>
              <a:rPr lang="tr-TR" dirty="0" err="1" smtClean="0">
                <a:latin typeface="Times New Roman" pitchFamily="18" charset="0"/>
                <a:cs typeface="Times New Roman" pitchFamily="18" charset="0"/>
              </a:rPr>
              <a:t>Malleus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Maleficarum</a:t>
            </a:r>
            <a:r>
              <a:rPr lang="tr-TR" dirty="0" smtClean="0">
                <a:latin typeface="Times New Roman" pitchFamily="18" charset="0"/>
                <a:cs typeface="Times New Roman" pitchFamily="18" charset="0"/>
              </a:rPr>
              <a:t> ya da Cadı </a:t>
            </a:r>
            <a:r>
              <a:rPr lang="tr-TR" dirty="0" err="1" smtClean="0">
                <a:latin typeface="Times New Roman" pitchFamily="18" charset="0"/>
                <a:cs typeface="Times New Roman" pitchFamily="18" charset="0"/>
              </a:rPr>
              <a:t>Çekiçi</a:t>
            </a:r>
            <a:r>
              <a:rPr lang="tr-TR" dirty="0" smtClean="0">
                <a:latin typeface="Times New Roman" pitchFamily="18" charset="0"/>
                <a:cs typeface="Times New Roman" pitchFamily="18" charset="0"/>
              </a:rPr>
              <a:t> idi. </a:t>
            </a:r>
            <a:endParaRPr lang="tr-TR" dirty="0">
              <a:latin typeface="Times New Roman" pitchFamily="18" charset="0"/>
              <a:cs typeface="Times New Roman" pitchFamily="18" charset="0"/>
            </a:endParaRPr>
          </a:p>
        </p:txBody>
      </p:sp>
      <p:pic>
        <p:nvPicPr>
          <p:cNvPr id="6" name="5 İçerik Yer Tutucusu" descr="9783849689315-us.jpg"/>
          <p:cNvPicPr>
            <a:picLocks noGrp="1" noChangeAspect="1"/>
          </p:cNvPicPr>
          <p:nvPr>
            <p:ph sz="half" idx="2"/>
          </p:nvPr>
        </p:nvPicPr>
        <p:blipFill>
          <a:blip r:embed="rId2" cstate="print"/>
          <a:stretch>
            <a:fillRect/>
          </a:stretch>
        </p:blipFill>
        <p:spPr>
          <a:xfrm>
            <a:off x="4932040" y="1600200"/>
            <a:ext cx="3600400" cy="4525963"/>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Üç asır boyunca bu sadist kitap, her yargıcın, her cadı avcısının yol göstericisiydi. </a:t>
            </a:r>
          </a:p>
        </p:txBody>
      </p:sp>
      <p:pic>
        <p:nvPicPr>
          <p:cNvPr id="4" name="3 Resim" descr="61l9GYqKtGL._SX260_.jpg"/>
          <p:cNvPicPr>
            <a:picLocks noChangeAspect="1"/>
          </p:cNvPicPr>
          <p:nvPr/>
        </p:nvPicPr>
        <p:blipFill>
          <a:blip r:embed="rId2" cstate="print"/>
          <a:stretch>
            <a:fillRect/>
          </a:stretch>
        </p:blipFill>
        <p:spPr>
          <a:xfrm>
            <a:off x="1475656" y="2852936"/>
            <a:ext cx="5544616" cy="381642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3" name="2 İçerik Yer Tutucusu"/>
          <p:cNvSpPr>
            <a:spLocks noGrp="1"/>
          </p:cNvSpPr>
          <p:nvPr>
            <p:ph idx="1"/>
          </p:nvPr>
        </p:nvSpPr>
        <p:spPr>
          <a:xfrm>
            <a:off x="457200" y="1600200"/>
            <a:ext cx="8229600" cy="4997152"/>
          </a:xfrm>
        </p:spPr>
        <p:txBody>
          <a:bodyPr>
            <a:normAutofit/>
          </a:bodyPr>
          <a:lstStyle/>
          <a:p>
            <a:pPr algn="just">
              <a:lnSpc>
                <a:spcPct val="150000"/>
              </a:lnSpc>
            </a:pPr>
            <a:r>
              <a:rPr lang="tr-TR" dirty="0" smtClean="0">
                <a:latin typeface="Times New Roman" pitchFamily="18" charset="0"/>
                <a:cs typeface="Times New Roman" pitchFamily="18" charset="0"/>
              </a:rPr>
              <a:t>O üç yüz yıllık dönem boyunca cadılar;</a:t>
            </a:r>
          </a:p>
          <a:p>
            <a:pPr lvl="1" algn="just">
              <a:lnSpc>
                <a:spcPct val="150000"/>
              </a:lnSpc>
            </a:pPr>
            <a:r>
              <a:rPr lang="tr-TR" dirty="0" smtClean="0">
                <a:latin typeface="Times New Roman" pitchFamily="18" charset="0"/>
                <a:cs typeface="Times New Roman" pitchFamily="18" charset="0"/>
              </a:rPr>
              <a:t> Erkeklere karşı akla gelebilecek her türlü cinsel suçla,  </a:t>
            </a:r>
          </a:p>
          <a:p>
            <a:pPr lvl="1" algn="just">
              <a:lnSpc>
                <a:spcPct val="150000"/>
              </a:lnSpc>
            </a:pPr>
            <a:r>
              <a:rPr lang="tr-TR" dirty="0" smtClean="0">
                <a:latin typeface="Times New Roman" pitchFamily="18" charset="0"/>
                <a:cs typeface="Times New Roman" pitchFamily="18" charset="0"/>
              </a:rPr>
              <a:t>Örgütlenmekle </a:t>
            </a:r>
          </a:p>
          <a:p>
            <a:pPr lvl="1" algn="just">
              <a:lnSpc>
                <a:spcPct val="150000"/>
              </a:lnSpc>
            </a:pPr>
            <a:r>
              <a:rPr lang="tr-TR" dirty="0" smtClean="0">
                <a:latin typeface="Times New Roman" pitchFamily="18" charset="0"/>
                <a:cs typeface="Times New Roman" pitchFamily="18" charset="0"/>
              </a:rPr>
              <a:t>Hem iyileştirici hem de zarar verici olarak sağlığı etkileyen büyülü güçlere sahip olmakla suçlandılar. </a:t>
            </a:r>
          </a:p>
          <a:p>
            <a:pPr algn="just"/>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Orta Çağ’da Hemşirelik -Avrupa </a:t>
            </a:r>
            <a:endParaRPr lang="tr-TR" sz="4000"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Cadılar, modern tıp teknolojisinin gelişmesinden çok önce yaşadılar ve yakıldılar.</a:t>
            </a:r>
          </a:p>
          <a:p>
            <a:pPr algn="just">
              <a:lnSpc>
                <a:spcPct val="150000"/>
              </a:lnSpc>
            </a:pPr>
            <a:r>
              <a:rPr lang="tr-TR" dirty="0" smtClean="0">
                <a:latin typeface="Times New Roman" pitchFamily="18" charset="0"/>
                <a:cs typeface="Times New Roman" pitchFamily="18" charset="0"/>
              </a:rPr>
              <a:t>Bunların büyük çoğunluğu köylü nüfusuna hizmet eden şifacılardı.</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507288" cy="1143000"/>
          </a:xfrm>
        </p:spPr>
        <p:txBody>
          <a:bodyPr>
            <a:normAutofit fontScale="90000"/>
          </a:bodyPr>
          <a:lstStyle/>
          <a:p>
            <a:r>
              <a:rPr lang="tr-TR" b="1" dirty="0" smtClean="0">
                <a:latin typeface="Times New Roman" pitchFamily="18" charset="0"/>
                <a:cs typeface="Times New Roman" pitchFamily="18" charset="0"/>
              </a:rPr>
              <a:t>Orta Çağ’da Hemşirelik – Orta Doğu</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latin typeface="Times New Roman" pitchFamily="18" charset="0"/>
                <a:cs typeface="Times New Roman" pitchFamily="18" charset="0"/>
              </a:rPr>
              <a:t>Kadınların, savaşlarda tıbbi hizmetlerde bulundukları bilinmektedir. Tedavi ve bakım yapan bu hanımlara yaraları saran anlamında Asiye denilmiştir.</a:t>
            </a:r>
          </a:p>
          <a:p>
            <a:pPr algn="just"/>
            <a:r>
              <a:rPr lang="tr-TR" dirty="0" err="1" smtClean="0">
                <a:latin typeface="Times New Roman" pitchFamily="18" charset="0"/>
                <a:cs typeface="Times New Roman" pitchFamily="18" charset="0"/>
              </a:rPr>
              <a:t>Ümmül</a:t>
            </a:r>
            <a:r>
              <a:rPr lang="tr-TR" dirty="0" smtClean="0">
                <a:latin typeface="Times New Roman" pitchFamily="18" charset="0"/>
                <a:cs typeface="Times New Roman" pitchFamily="18" charset="0"/>
              </a:rPr>
              <a:t> Haram Bin </a:t>
            </a:r>
            <a:r>
              <a:rPr lang="tr-TR" dirty="0" err="1" smtClean="0">
                <a:latin typeface="Times New Roman" pitchFamily="18" charset="0"/>
                <a:cs typeface="Times New Roman" pitchFamily="18" charset="0"/>
              </a:rPr>
              <a:t>Nilhan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Ensari</a:t>
            </a:r>
            <a:r>
              <a:rPr lang="tr-TR" dirty="0" smtClean="0">
                <a:latin typeface="Times New Roman" pitchFamily="18" charset="0"/>
                <a:cs typeface="Times New Roman" pitchFamily="18" charset="0"/>
              </a:rPr>
              <a:t>, Hz. Osman  döneminde Kıbrıs fethine giden orduda gönüllü olmuş ilk hemşirelerdendir.</a:t>
            </a:r>
          </a:p>
          <a:p>
            <a:pPr algn="just"/>
            <a:r>
              <a:rPr lang="tr-TR" dirty="0" err="1" smtClean="0">
                <a:latin typeface="Times New Roman" pitchFamily="18" charset="0"/>
                <a:cs typeface="Times New Roman" pitchFamily="18" charset="0"/>
              </a:rPr>
              <a:t>Uhud</a:t>
            </a:r>
            <a:r>
              <a:rPr lang="tr-TR" dirty="0" smtClean="0">
                <a:latin typeface="Times New Roman" pitchFamily="18" charset="0"/>
                <a:cs typeface="Times New Roman" pitchFamily="18" charset="0"/>
              </a:rPr>
              <a:t> savaşında Hz. Ayşe’nin de aralarında bulunduğu kadınlar cephe gerisinde savaşa katılmışlardır.</a:t>
            </a:r>
            <a:endParaRPr lang="tr-T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Orta Çağ Genel Özellikleri -Avrupa</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412776"/>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363272" cy="1143000"/>
          </a:xfrm>
        </p:spPr>
        <p:txBody>
          <a:bodyPr>
            <a:normAutofit fontScale="90000"/>
          </a:bodyPr>
          <a:lstStyle/>
          <a:p>
            <a:r>
              <a:rPr lang="tr-TR" b="1" dirty="0" smtClean="0">
                <a:latin typeface="Times New Roman" pitchFamily="18" charset="0"/>
                <a:cs typeface="Times New Roman" pitchFamily="18" charset="0"/>
              </a:rPr>
              <a:t>Orta Çağ’da Hemşirelik – Orta Doğu</a:t>
            </a:r>
            <a:endParaRPr lang="tr-TR" dirty="0"/>
          </a:p>
        </p:txBody>
      </p:sp>
      <p:sp>
        <p:nvSpPr>
          <p:cNvPr id="3" name="2 İçerik Yer Tutucusu"/>
          <p:cNvSpPr>
            <a:spLocks noGrp="1"/>
          </p:cNvSpPr>
          <p:nvPr>
            <p:ph idx="1"/>
          </p:nvPr>
        </p:nvSpPr>
        <p:spPr>
          <a:xfrm>
            <a:off x="457200" y="1340768"/>
            <a:ext cx="8229600" cy="5112568"/>
          </a:xfrm>
        </p:spPr>
        <p:txBody>
          <a:bodyPr>
            <a:normAutofit fontScale="85000" lnSpcReduction="10000"/>
          </a:bodyPr>
          <a:lstStyle/>
          <a:p>
            <a:pPr algn="just">
              <a:lnSpc>
                <a:spcPct val="200000"/>
              </a:lnSpc>
            </a:pPr>
            <a:r>
              <a:rPr lang="tr-TR" dirty="0" smtClean="0">
                <a:latin typeface="Times New Roman" pitchFamily="18" charset="0"/>
                <a:cs typeface="Times New Roman" pitchFamily="18" charset="0"/>
              </a:rPr>
              <a:t>Hendek ve </a:t>
            </a:r>
            <a:r>
              <a:rPr lang="tr-TR" dirty="0" err="1" smtClean="0">
                <a:latin typeface="Times New Roman" pitchFamily="18" charset="0"/>
                <a:cs typeface="Times New Roman" pitchFamily="18" charset="0"/>
              </a:rPr>
              <a:t>Hayber</a:t>
            </a:r>
            <a:r>
              <a:rPr lang="tr-TR" dirty="0" smtClean="0">
                <a:latin typeface="Times New Roman" pitchFamily="18" charset="0"/>
                <a:cs typeface="Times New Roman" pitchFamily="18" charset="0"/>
              </a:rPr>
              <a:t> savaşlarında yaralıları tedavi, askerlere hizmet ve yardım için ilk kadın heyet oluşturulmuştur.</a:t>
            </a:r>
          </a:p>
          <a:p>
            <a:pPr algn="just">
              <a:lnSpc>
                <a:spcPct val="200000"/>
              </a:lnSpc>
            </a:pPr>
            <a:r>
              <a:rPr lang="tr-TR" dirty="0" smtClean="0">
                <a:latin typeface="Times New Roman" pitchFamily="18" charset="0"/>
                <a:cs typeface="Times New Roman" pitchFamily="18" charset="0"/>
              </a:rPr>
              <a:t>İlk </a:t>
            </a:r>
            <a:r>
              <a:rPr lang="tr-TR" dirty="0" err="1" smtClean="0">
                <a:latin typeface="Times New Roman" pitchFamily="18" charset="0"/>
                <a:cs typeface="Times New Roman" pitchFamily="18" charset="0"/>
              </a:rPr>
              <a:t>müslüman</a:t>
            </a:r>
            <a:r>
              <a:rPr lang="tr-TR" dirty="0" smtClean="0">
                <a:latin typeface="Times New Roman" pitchFamily="18" charset="0"/>
                <a:cs typeface="Times New Roman" pitchFamily="18" charset="0"/>
              </a:rPr>
              <a:t> hemşire </a:t>
            </a:r>
            <a:r>
              <a:rPr lang="tr-TR" dirty="0" err="1" smtClean="0">
                <a:solidFill>
                  <a:srgbClr val="FF0000"/>
                </a:solidFill>
                <a:latin typeface="Times New Roman" pitchFamily="18" charset="0"/>
                <a:cs typeface="Times New Roman" pitchFamily="18" charset="0"/>
              </a:rPr>
              <a:t>Refidet</a:t>
            </a:r>
            <a:r>
              <a:rPr lang="tr-TR" dirty="0" smtClean="0">
                <a:solidFill>
                  <a:srgbClr val="FF0000"/>
                </a:solidFill>
                <a:latin typeface="Times New Roman" pitchFamily="18" charset="0"/>
                <a:cs typeface="Times New Roman" pitchFamily="18" charset="0"/>
              </a:rPr>
              <a:t>-</a:t>
            </a:r>
            <a:r>
              <a:rPr lang="tr-TR" dirty="0" err="1" smtClean="0">
                <a:solidFill>
                  <a:srgbClr val="FF0000"/>
                </a:solidFill>
                <a:latin typeface="Times New Roman" pitchFamily="18" charset="0"/>
                <a:cs typeface="Times New Roman" pitchFamily="18" charset="0"/>
              </a:rPr>
              <a:t>Ül</a:t>
            </a:r>
            <a:r>
              <a:rPr lang="tr-TR" dirty="0" smtClean="0">
                <a:solidFill>
                  <a:srgbClr val="FF0000"/>
                </a:solidFill>
                <a:latin typeface="Times New Roman" pitchFamily="18" charset="0"/>
                <a:cs typeface="Times New Roman" pitchFamily="18" charset="0"/>
              </a:rPr>
              <a:t> </a:t>
            </a:r>
            <a:r>
              <a:rPr lang="tr-TR" dirty="0" err="1" smtClean="0">
                <a:solidFill>
                  <a:srgbClr val="FF0000"/>
                </a:solidFill>
                <a:latin typeface="Times New Roman" pitchFamily="18" charset="0"/>
                <a:cs typeface="Times New Roman" pitchFamily="18" charset="0"/>
              </a:rPr>
              <a:t>Ensariye</a:t>
            </a:r>
            <a:r>
              <a:rPr lang="tr-TR" dirty="0" smtClean="0">
                <a:solidFill>
                  <a:srgbClr val="FF0000"/>
                </a:solidFill>
                <a:latin typeface="Times New Roman" pitchFamily="18" charset="0"/>
                <a:cs typeface="Times New Roman" pitchFamily="18" charset="0"/>
              </a:rPr>
              <a:t>. </a:t>
            </a:r>
          </a:p>
          <a:p>
            <a:pPr algn="just">
              <a:lnSpc>
                <a:spcPct val="200000"/>
              </a:lnSpc>
            </a:pPr>
            <a:r>
              <a:rPr lang="tr-TR" dirty="0" smtClean="0">
                <a:latin typeface="Times New Roman" pitchFamily="18" charset="0"/>
                <a:cs typeface="Times New Roman" pitchFamily="18" charset="0"/>
              </a:rPr>
              <a:t>Yaralı tedavisi konusunda bilgili olan bir grup kadın </a:t>
            </a:r>
            <a:r>
              <a:rPr lang="tr-TR" dirty="0" err="1" smtClean="0">
                <a:latin typeface="Times New Roman" pitchFamily="18" charset="0"/>
                <a:cs typeface="Times New Roman" pitchFamily="18" charset="0"/>
              </a:rPr>
              <a:t>Hayber</a:t>
            </a:r>
            <a:r>
              <a:rPr lang="tr-TR" dirty="0" smtClean="0">
                <a:latin typeface="Times New Roman" pitchFamily="18" charset="0"/>
                <a:cs typeface="Times New Roman" pitchFamily="18" charset="0"/>
              </a:rPr>
              <a:t> savaşında yer almıştır.</a:t>
            </a:r>
          </a:p>
          <a:p>
            <a:pPr algn="just"/>
            <a:endParaRPr lang="tr-TR"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SORULAR….</a:t>
            </a:r>
          </a:p>
          <a:p>
            <a:endParaRPr lang="tr-TR" dirty="0" smtClean="0"/>
          </a:p>
          <a:p>
            <a:endParaRPr lang="tr-TR" dirty="0" smtClean="0"/>
          </a:p>
          <a:p>
            <a:r>
              <a:rPr lang="tr-TR" dirty="0" smtClean="0"/>
              <a:t>KATKILAR…..</a:t>
            </a:r>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png"/>
          <p:cNvPicPr>
            <a:picLocks noGrp="1" noChangeAspect="1"/>
          </p:cNvPicPr>
          <p:nvPr>
            <p:ph idx="1"/>
          </p:nvPr>
        </p:nvPicPr>
        <p:blipFill>
          <a:blip r:embed="rId2" cstate="print"/>
          <a:stretch>
            <a:fillRect/>
          </a:stretch>
        </p:blipFill>
        <p:spPr>
          <a:xfrm>
            <a:off x="467544" y="332656"/>
            <a:ext cx="8208912" cy="597666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b="1" dirty="0" smtClean="0">
                <a:latin typeface="Times New Roman" pitchFamily="18" charset="0"/>
                <a:cs typeface="Times New Roman" pitchFamily="18" charset="0"/>
              </a:rPr>
              <a:t>Orta Çağ Genel Özellikleri – Avrupa</a:t>
            </a:r>
            <a:endParaRPr lang="tr-TR" dirty="0"/>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869804" y="2967335"/>
            <a:ext cx="7404399" cy="116955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Skolastik Düşünce?</a:t>
            </a:r>
            <a:endParaRPr lang="tr-TR" sz="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2755</Words>
  <Application>Microsoft Office PowerPoint</Application>
  <PresentationFormat>Ekran Gösterisi (4:3)</PresentationFormat>
  <Paragraphs>292</Paragraphs>
  <Slides>82</Slides>
  <Notes>0</Notes>
  <HiddenSlides>0</HiddenSlides>
  <MMClips>0</MMClips>
  <ScaleCrop>false</ScaleCrop>
  <HeadingPairs>
    <vt:vector size="4" baseType="variant">
      <vt:variant>
        <vt:lpstr>Tema</vt:lpstr>
      </vt:variant>
      <vt:variant>
        <vt:i4>1</vt:i4>
      </vt:variant>
      <vt:variant>
        <vt:lpstr>Slayt Başlıkları</vt:lpstr>
      </vt:variant>
      <vt:variant>
        <vt:i4>82</vt:i4>
      </vt:variant>
    </vt:vector>
  </HeadingPairs>
  <TitlesOfParts>
    <vt:vector size="83" baseType="lpstr">
      <vt:lpstr>Ofis Teması</vt:lpstr>
      <vt:lpstr>Orta Çağ’da Sağlık Uygulamaları</vt:lpstr>
      <vt:lpstr>Slayt 2</vt:lpstr>
      <vt:lpstr>Orta Çağ Genel Özellikleri -Avrupa</vt:lpstr>
      <vt:lpstr>Orta Çağ Genel Özellikleri -Avrupa</vt:lpstr>
      <vt:lpstr>Orta Çağ Genel Özellikleri -Avrupa</vt:lpstr>
      <vt:lpstr>Orta Çağ Genel Özellikleri -Avrupa</vt:lpstr>
      <vt:lpstr>Orta Çağ Genel Özellikleri -Avrupa</vt:lpstr>
      <vt:lpstr>Orta Çağ Genel Özellikleri -Avrupa</vt:lpstr>
      <vt:lpstr>Orta Çağ Genel Özellikleri – Avrupa</vt:lpstr>
      <vt:lpstr>Orta Çağ Genel Özellikleri – Avrupa</vt:lpstr>
      <vt:lpstr>Orta Çağ Genel Özellikleri – Avrupa</vt:lpstr>
      <vt:lpstr>Orta Çağ Genel Özellikleri – Avrupa</vt:lpstr>
      <vt:lpstr>Orta Çağ Genel Özellikleri – Avrupa</vt:lpstr>
      <vt:lpstr>Orta Çağ Genel Özellikleri – Avrupa</vt:lpstr>
      <vt:lpstr>Orta Çağ Genel Özellikleri – Avrupa</vt:lpstr>
      <vt:lpstr>Orta Çağ Genel Özellikleri – Orta Doğu</vt:lpstr>
      <vt:lpstr>Orta Çağ Genel Özellikleri – Orta Doğu</vt:lpstr>
      <vt:lpstr>Orta Çağ Genel Özellikleri – Orta Doğu</vt:lpstr>
      <vt:lpstr>Slayt 19</vt:lpstr>
      <vt:lpstr>Avrupa </vt:lpstr>
      <vt:lpstr>Avrupa </vt:lpstr>
      <vt:lpstr>Avrupa </vt:lpstr>
      <vt:lpstr>Avrupa </vt:lpstr>
      <vt:lpstr>Avrupa </vt:lpstr>
      <vt:lpstr>Avrupa- Manastır Tıbbı</vt:lpstr>
      <vt:lpstr>Avrupa- Manastır Tıbbı</vt:lpstr>
      <vt:lpstr>Avrupa- Manastır Tıbbı</vt:lpstr>
      <vt:lpstr>Avrupa- Manastır Tıbbı</vt:lpstr>
      <vt:lpstr>Avrupa- Manastır Tıbbı</vt:lpstr>
      <vt:lpstr>Avrupa- Kilise Mezarlıkları</vt:lpstr>
      <vt:lpstr>Avrupa- Salerno Tıp Okulu</vt:lpstr>
      <vt:lpstr>Avrupa- Salerno Tıp Okulu</vt:lpstr>
      <vt:lpstr>Avrupa- Salerno Tıp Okulu</vt:lpstr>
      <vt:lpstr>Avrupa- Salerno Tıp Okulu</vt:lpstr>
      <vt:lpstr>Avrupa- Salgın ve Bulaşıcı Hastalıklar</vt:lpstr>
      <vt:lpstr>Avrupa- Salgın ve Bulaşıcı Hastalıklar</vt:lpstr>
      <vt:lpstr>Avrupa- Salgın ve Bulaşıcı Hastalıklar</vt:lpstr>
      <vt:lpstr>Avrupa – Veba </vt:lpstr>
      <vt:lpstr>Avrupa – Veba </vt:lpstr>
      <vt:lpstr>Avrupa – Veba </vt:lpstr>
      <vt:lpstr>Avrupa – Veba </vt:lpstr>
      <vt:lpstr>Avrupa – Veba </vt:lpstr>
      <vt:lpstr>Avrupa- Cüzzam</vt:lpstr>
      <vt:lpstr>Avrupa- Cüzzam</vt:lpstr>
      <vt:lpstr>Avrupa- Cüzzam</vt:lpstr>
      <vt:lpstr>Avrupa- St. Anthony Ateşi</vt:lpstr>
      <vt:lpstr>Slayt 47</vt:lpstr>
      <vt:lpstr>Arap Bilimi </vt:lpstr>
      <vt:lpstr>Arap Bilimi </vt:lpstr>
      <vt:lpstr>Arap Bilimi- Razi  </vt:lpstr>
      <vt:lpstr>Arap Bilimi- Razi  </vt:lpstr>
      <vt:lpstr>Arap Bilimi- Ali İbn Abbas</vt:lpstr>
      <vt:lpstr>Arap Bilimi- Ali İbn Abbas</vt:lpstr>
      <vt:lpstr>Arap Bilimi- Ali İbn Abbas</vt:lpstr>
      <vt:lpstr>Arap Bilimi- İbn-i Sina  </vt:lpstr>
      <vt:lpstr>Arap Bilimi- İbn-i Sina  </vt:lpstr>
      <vt:lpstr>Arap Bilimi- İbn-i Sina  </vt:lpstr>
      <vt:lpstr>Arap Bilimi- İbn-i Sina  </vt:lpstr>
      <vt:lpstr>Arap Bilimi- İbn-i Sina  </vt:lpstr>
      <vt:lpstr>Arap Bilimi- Ebu Kasım </vt:lpstr>
      <vt:lpstr>Orta Çağ’da Hemşirelik</vt:lpstr>
      <vt:lpstr>Orta Çağ’da Hemşirelik- Avrupa</vt:lpstr>
      <vt:lpstr>Orta Çağ’da Hemşirelik -Avrupa </vt:lpstr>
      <vt:lpstr>Orta Çağ’da Hemşirelik -Avrupa </vt:lpstr>
      <vt:lpstr>Orta Çağ’da Hemşirelik - Avrupa</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-Avrupa </vt:lpstr>
      <vt:lpstr>Orta Çağ’da Hemşirelik – Orta Doğu</vt:lpstr>
      <vt:lpstr>Orta Çağ’da Hemşirelik – Orta Doğu</vt:lpstr>
      <vt:lpstr>Slayt 81</vt:lpstr>
      <vt:lpstr>Slayt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Çağ’da Sağlık Uygulamaları</dc:title>
  <dc:creator>Kemal Toprak KILIÇ</dc:creator>
  <cp:lastModifiedBy>Kemal Toprak KILIÇ</cp:lastModifiedBy>
  <cp:revision>45</cp:revision>
  <dcterms:created xsi:type="dcterms:W3CDTF">2019-09-28T12:31:16Z</dcterms:created>
  <dcterms:modified xsi:type="dcterms:W3CDTF">2020-01-19T22:20:52Z</dcterms:modified>
</cp:coreProperties>
</file>