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81" d="100"/>
          <a:sy n="81" d="100"/>
        </p:scale>
        <p:origin x="-9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D8C6-A033-4771-BEFA-E5A0A3763323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E3DC-4BA3-4287-BF3A-F925EB6E23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4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D8C6-A033-4771-BEFA-E5A0A3763323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E3DC-4BA3-4287-BF3A-F925EB6E23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8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D8C6-A033-4771-BEFA-E5A0A3763323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E3DC-4BA3-4287-BF3A-F925EB6E23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799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D8C6-A033-4771-BEFA-E5A0A3763323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E3DC-4BA3-4287-BF3A-F925EB6E23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41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D8C6-A033-4771-BEFA-E5A0A3763323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E3DC-4BA3-4287-BF3A-F925EB6E23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2222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D8C6-A033-4771-BEFA-E5A0A3763323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E3DC-4BA3-4287-BF3A-F925EB6E23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4180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D8C6-A033-4771-BEFA-E5A0A3763323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E3DC-4BA3-4287-BF3A-F925EB6E23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147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D8C6-A033-4771-BEFA-E5A0A3763323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E3DC-4BA3-4287-BF3A-F925EB6E23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12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D8C6-A033-4771-BEFA-E5A0A3763323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E3DC-4BA3-4287-BF3A-F925EB6E23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8853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D8C6-A033-4771-BEFA-E5A0A3763323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E3DC-4BA3-4287-BF3A-F925EB6E23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5603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2D8C6-A033-4771-BEFA-E5A0A3763323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E3DC-4BA3-4287-BF3A-F925EB6E23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723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2D8C6-A033-4771-BEFA-E5A0A3763323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EE3DC-4BA3-4287-BF3A-F925EB6E23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28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Kültür (Devam)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24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 err="1"/>
              <a:t>Altkültür</a:t>
            </a:r>
            <a:r>
              <a:rPr lang="tr-TR" dirty="0"/>
              <a:t>: </a:t>
            </a:r>
            <a:r>
              <a:rPr lang="tr-TR" dirty="0" smtClean="0"/>
              <a:t>bir toplumun kendi kültürünün özelliklerini taşımakla birlikte, daha alt kültürel grupların yaşam biçim unsurlarıdır. Kentsel, yöresel, etnik olabilir.</a:t>
            </a:r>
          </a:p>
        </p:txBody>
      </p:sp>
    </p:spTree>
    <p:extLst>
      <p:ext uri="{BB962C8B-B14F-4D97-AF65-F5344CB8AC3E}">
        <p14:creationId xmlns:p14="http://schemas.microsoft.com/office/powerpoint/2010/main" val="3106318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Karşıt Kültür</a:t>
            </a:r>
            <a:r>
              <a:rPr lang="tr-TR" dirty="0"/>
              <a:t>: Bir </a:t>
            </a:r>
            <a:r>
              <a:rPr lang="tr-TR" dirty="0" err="1"/>
              <a:t>altkültür</a:t>
            </a:r>
            <a:r>
              <a:rPr lang="tr-TR" dirty="0"/>
              <a:t> olup, norm ve yaşam biçimleri </a:t>
            </a:r>
            <a:r>
              <a:rPr lang="tr-TR" dirty="0" smtClean="0"/>
              <a:t>bakımından içinde </a:t>
            </a:r>
            <a:r>
              <a:rPr lang="tr-TR" dirty="0"/>
              <a:t>yaşanılan kültüre </a:t>
            </a:r>
            <a:r>
              <a:rPr lang="tr-TR" dirty="0" smtClean="0"/>
              <a:t>ters düşen </a:t>
            </a:r>
            <a:r>
              <a:rPr lang="tr-TR" dirty="0"/>
              <a:t>tutum ve davranışları içerir</a:t>
            </a:r>
            <a:r>
              <a:rPr lang="tr-TR" dirty="0" smtClean="0"/>
              <a:t>. Toplum içinde çok çeşitli karşıt kültür grupları olabilir. Toplum ile çatışma yaşayabilirler.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6893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Kitle Kültürü</a:t>
            </a:r>
            <a:r>
              <a:rPr lang="tr-TR" dirty="0"/>
              <a:t>: Kitle </a:t>
            </a:r>
            <a:r>
              <a:rPr lang="tr-TR" dirty="0" smtClean="0"/>
              <a:t>, birbirleriyle </a:t>
            </a:r>
            <a:r>
              <a:rPr lang="tr-TR" dirty="0"/>
              <a:t>bir </a:t>
            </a:r>
            <a:r>
              <a:rPr lang="tr-TR" dirty="0" smtClean="0"/>
              <a:t>ilişki içinde olmayan, fakat </a:t>
            </a:r>
            <a:r>
              <a:rPr lang="tr-TR" dirty="0"/>
              <a:t>geçici bir nedenle yer </a:t>
            </a:r>
            <a:r>
              <a:rPr lang="tr-TR" dirty="0" smtClean="0"/>
              <a:t>işgal eden </a:t>
            </a:r>
            <a:r>
              <a:rPr lang="tr-TR" dirty="0"/>
              <a:t>iki veya daha çok sayıdaki insanlardan oluşur.</a:t>
            </a:r>
          </a:p>
        </p:txBody>
      </p:sp>
    </p:spTree>
    <p:extLst>
      <p:ext uri="{BB962C8B-B14F-4D97-AF65-F5344CB8AC3E}">
        <p14:creationId xmlns:p14="http://schemas.microsoft.com/office/powerpoint/2010/main" val="154829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NORMLAR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 tarafından kabul gören davranışlardır. Her toplumun düzenini sağlayan davranış kuralları vardır. Bunların da kişiler tarafından sergilenmesi beklenir. Bir toplumun kültürünü oluşturan parçaların bütünü norm olarak ifade edilebilir.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3168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Normlar, yaptırımı olan kurallar bütünüdür. Ceza, dışlanma, kınama gibi yaptırımları vardır. Toplumsal normlara uymayan bireyler hoş karşılanmazlar. Toplumdan topluma değişiklik gösterebilir, değişebilir. Toplumun ihtiyaçlarına göre şekillenebilir.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1694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1. </a:t>
            </a:r>
            <a:r>
              <a:rPr lang="tr-TR" i="1" dirty="0"/>
              <a:t>Yazılı (Resmi) Normlar</a:t>
            </a:r>
            <a:r>
              <a:rPr lang="tr-TR" dirty="0"/>
              <a:t>: Kanunlar, tüzükler, yönetmelikler gibi devletin yetkili </a:t>
            </a:r>
            <a:r>
              <a:rPr lang="tr-TR" dirty="0" smtClean="0"/>
              <a:t>organlarınca düzenleyip</a:t>
            </a:r>
            <a:r>
              <a:rPr lang="tr-TR" dirty="0"/>
              <a:t>, uygulamaya konan, gerektiğinde </a:t>
            </a:r>
            <a:r>
              <a:rPr lang="tr-TR" dirty="0" smtClean="0"/>
              <a:t>değiştirilen normlardır</a:t>
            </a:r>
            <a:r>
              <a:rPr lang="tr-TR" dirty="0"/>
              <a:t>. Uymayanlar </a:t>
            </a:r>
            <a:r>
              <a:rPr lang="tr-TR" dirty="0" smtClean="0"/>
              <a:t>cezaya </a:t>
            </a:r>
            <a:r>
              <a:rPr lang="tr-TR" dirty="0"/>
              <a:t>çarptırılır: hukuk </a:t>
            </a:r>
            <a:r>
              <a:rPr lang="tr-TR" dirty="0" smtClean="0"/>
              <a:t>kuralları gibi</a:t>
            </a:r>
            <a:r>
              <a:rPr lang="tr-TR" dirty="0"/>
              <a:t>…</a:t>
            </a:r>
          </a:p>
          <a:p>
            <a:r>
              <a:rPr lang="tr-TR" dirty="0"/>
              <a:t>2. </a:t>
            </a:r>
            <a:r>
              <a:rPr lang="tr-TR" i="1" dirty="0"/>
              <a:t>Yazısız (Resmi Olmayan) Normlar</a:t>
            </a:r>
            <a:r>
              <a:rPr lang="tr-TR" dirty="0"/>
              <a:t>: Bireyler arasındaki ilişkilerin düzenlenmesinden doğan </a:t>
            </a:r>
            <a:r>
              <a:rPr lang="tr-TR" dirty="0" smtClean="0"/>
              <a:t>töre, adet</a:t>
            </a:r>
            <a:r>
              <a:rPr lang="tr-TR" dirty="0"/>
              <a:t>, gelenek, görenekler, din kuralları, görgü kuralları gibi yazılı olmayan normlardır.</a:t>
            </a:r>
          </a:p>
        </p:txBody>
      </p:sp>
    </p:spTree>
    <p:extLst>
      <p:ext uri="{BB962C8B-B14F-4D97-AF65-F5344CB8AC3E}">
        <p14:creationId xmlns:p14="http://schemas.microsoft.com/office/powerpoint/2010/main" val="2742955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Din Kuralları</a:t>
            </a:r>
            <a:r>
              <a:rPr lang="tr-TR" dirty="0" smtClean="0"/>
              <a:t>,</a:t>
            </a:r>
          </a:p>
          <a:p>
            <a:r>
              <a:rPr lang="tr-TR" dirty="0" smtClean="0"/>
              <a:t> </a:t>
            </a:r>
            <a:r>
              <a:rPr lang="tr-TR" dirty="0"/>
              <a:t>Örf ve Adetler,</a:t>
            </a:r>
          </a:p>
          <a:p>
            <a:r>
              <a:rPr lang="tr-TR" dirty="0" smtClean="0"/>
              <a:t> </a:t>
            </a:r>
            <a:r>
              <a:rPr lang="tr-TR" dirty="0"/>
              <a:t>Moda Kuralları,</a:t>
            </a:r>
          </a:p>
          <a:p>
            <a:r>
              <a:rPr lang="tr-TR" dirty="0" smtClean="0"/>
              <a:t> </a:t>
            </a:r>
            <a:r>
              <a:rPr lang="tr-TR" dirty="0"/>
              <a:t>Hukuk Normları,</a:t>
            </a:r>
          </a:p>
          <a:p>
            <a:r>
              <a:rPr lang="tr-TR" dirty="0" smtClean="0"/>
              <a:t>Ahlak </a:t>
            </a:r>
            <a:r>
              <a:rPr lang="tr-TR" dirty="0"/>
              <a:t>Normları</a:t>
            </a:r>
          </a:p>
        </p:txBody>
      </p:sp>
    </p:spTree>
    <p:extLst>
      <p:ext uri="{BB962C8B-B14F-4D97-AF65-F5344CB8AC3E}">
        <p14:creationId xmlns:p14="http://schemas.microsoft.com/office/powerpoint/2010/main" val="4251339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243</Words>
  <Application>Microsoft Office PowerPoint</Application>
  <PresentationFormat>Özel</PresentationFormat>
  <Paragraphs>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Kültür (Devam)</vt:lpstr>
      <vt:lpstr>PowerPoint Sunusu</vt:lpstr>
      <vt:lpstr>PowerPoint Sunusu</vt:lpstr>
      <vt:lpstr>PowerPoint Sunusu</vt:lpstr>
      <vt:lpstr>NORMLAR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deniz</dc:creator>
  <cp:lastModifiedBy>EDA</cp:lastModifiedBy>
  <cp:revision>14</cp:revision>
  <dcterms:created xsi:type="dcterms:W3CDTF">2020-03-11T10:00:22Z</dcterms:created>
  <dcterms:modified xsi:type="dcterms:W3CDTF">2020-04-24T14:17:34Z</dcterms:modified>
</cp:coreProperties>
</file>