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83" r:id="rId4"/>
    <p:sldId id="1084" r:id="rId5"/>
    <p:sldId id="1085" r:id="rId6"/>
    <p:sldId id="1086" r:id="rId7"/>
    <p:sldId id="1087" r:id="rId8"/>
    <p:sldId id="1088" r:id="rId9"/>
    <p:sldId id="1089" r:id="rId10"/>
    <p:sldId id="1090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84" d="100"/>
          <a:sy n="84" d="100"/>
        </p:scale>
        <p:origin x="1056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2/24/2020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/>
          <a:lstStyle/>
          <a:p>
            <a:fld id="{419913B4-353A-43F0-919E-C9E766A5124A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00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7" r:id="rId3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473292" y="2492991"/>
            <a:ext cx="8137603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 defTabSz="685800">
              <a:spcBef>
                <a:spcPct val="20000"/>
              </a:spcBef>
              <a:buClr>
                <a:srgbClr val="AD0101"/>
              </a:buClr>
              <a:defRPr/>
            </a:pPr>
            <a:r>
              <a:rPr lang="tr-TR" sz="2400" b="1" dirty="0">
                <a:solidFill>
                  <a:prstClr val="black"/>
                </a:solidFill>
                <a:latin typeface="Arial"/>
              </a:rPr>
              <a:t>GGY212</a:t>
            </a:r>
          </a:p>
          <a:p>
            <a:pPr marL="0" lvl="1" algn="ctr" defTabSz="685800">
              <a:spcBef>
                <a:spcPct val="20000"/>
              </a:spcBef>
              <a:buClr>
                <a:srgbClr val="AD0101"/>
              </a:buClr>
              <a:defRPr/>
            </a:pPr>
            <a:r>
              <a:rPr lang="tr-TR" sz="2400" b="1" dirty="0">
                <a:solidFill>
                  <a:prstClr val="black"/>
                </a:solidFill>
                <a:latin typeface="Arial"/>
              </a:rPr>
              <a:t>FİNANS MATEMATİĞİ</a:t>
            </a:r>
            <a:endParaRPr lang="en-US" sz="2400" b="1" dirty="0">
              <a:solidFill>
                <a:srgbClr val="303030"/>
              </a:solidFill>
              <a:latin typeface="Arial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Harun 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 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949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01320" y="1300832"/>
            <a:ext cx="63563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rgbClr val="AD0101"/>
              </a:buClr>
              <a:defRPr/>
            </a:pPr>
            <a:r>
              <a:rPr lang="tr-TR" b="1" dirty="0"/>
              <a:t>Gerçek Risksiz Faiz Oranı </a:t>
            </a:r>
            <a:endParaRPr lang="en-US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473293" y="1703100"/>
            <a:ext cx="8012450" cy="3257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/>
              <a:t>Enflasyon beklentisinin olmadığı koşullarda, risksiz bir menkul değerin faiz oranı olarak tanımlanır. </a:t>
            </a:r>
          </a:p>
          <a:p>
            <a:pPr marL="257175" indent="-257175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/>
              <a:t>Bu oran, enflasyonun bulunmadığı bir ortamda hazine bonoları veya hazine tahvillerinin faiz oranı olarak kabul edilebilir. </a:t>
            </a:r>
          </a:p>
          <a:p>
            <a:pPr marL="257175" indent="-257175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/>
              <a:t>Fonların yönlendirdiği yatırımlardan beklenilen getiri oranları ve bireylerin gelecekteki tüketimleri ile şimdiki tüketimleri arasındaki zaman tercihleri, bu oranın değişmesinde rol oynayan faktörlerden biridir</a:t>
            </a:r>
            <a:endParaRPr lang="tr-TR" sz="15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51160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01320" y="1300832"/>
            <a:ext cx="63563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rgbClr val="AD0101"/>
              </a:buClr>
              <a:defRPr/>
            </a:pPr>
            <a:r>
              <a:rPr lang="tr-TR" b="1" dirty="0"/>
              <a:t>Gerçek Risksiz Faiz Oranı </a:t>
            </a:r>
            <a:endParaRPr lang="en-US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473293" y="1703100"/>
            <a:ext cx="8012450" cy="3257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/>
              <a:t>Enflasyon beklentisinin olmadığı koşullarda, risksiz bir menkul değerin faiz oranı olarak tanımlanır. </a:t>
            </a:r>
          </a:p>
          <a:p>
            <a:pPr marL="257175" indent="-257175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/>
              <a:t>Bu oran, enflasyonun bulunmadığı bir ortamda hazine bonoları veya hazine tahvillerinin faiz oranı olarak kabul edilebilir. </a:t>
            </a:r>
          </a:p>
          <a:p>
            <a:pPr marL="257175" indent="-257175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/>
              <a:t>Fonların yönlendirdiği yatırımlardan beklenilen getiri oranları ve bireylerin gelecekteki tüketimleri ile şimdiki tüketimleri arasındaki zaman tercihleri, bu oranın değişmesinde rol oynayan faktörlerden biridir</a:t>
            </a:r>
            <a:endParaRPr lang="tr-TR" sz="15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3690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01320" y="1300832"/>
            <a:ext cx="63563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rgbClr val="AD0101"/>
              </a:buClr>
              <a:defRPr/>
            </a:pPr>
            <a:r>
              <a:rPr lang="tr-TR" b="1" dirty="0"/>
              <a:t>Enflasyon Primi (IP)</a:t>
            </a:r>
            <a:endParaRPr lang="en-US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473293" y="1703100"/>
            <a:ext cx="8012450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just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/>
              <a:t>Enflasyon, faiz oranlarının belirlenmesinde etkili temel faktörlerden biridir. Enflasyon paranın satın alma gücünü azaltır. </a:t>
            </a:r>
          </a:p>
          <a:p>
            <a:pPr marL="257175" indent="-257175" algn="just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/>
              <a:t>Dolaysıyla enflasyonist koşullarda yatırımcılar enflasyonsuz bir ortamda kabul edebilecekleri faiz oranına borcun vadesi boyunca bekledikleri enflasyon oranını, enflasyon primi olarak ilave etmektedirler. </a:t>
            </a:r>
          </a:p>
          <a:p>
            <a:pPr marL="257175" indent="-257175" algn="just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/>
              <a:t>Enflasyon oranı olarak geçmişteki enflasyon oranı değil, gelecekte beklenilen enflasyon oranı esas alınacaktır. </a:t>
            </a:r>
          </a:p>
          <a:p>
            <a:pPr marL="257175" indent="-257175" algn="just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/>
              <a:t>Ancak gelecekte beklenilen enflasyon oranı ile geçmişteki enflasyon oranı arasında yakın bir ilişkinin olduğuna da dikkat edilmelidir.</a:t>
            </a:r>
            <a:endParaRPr lang="tr-TR" sz="15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0542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01320" y="1300832"/>
            <a:ext cx="63563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just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tr-TR" b="1" dirty="0"/>
              <a:t>Geri Ödenmeme Risk Primi (DRP): </a:t>
            </a:r>
          </a:p>
        </p:txBody>
      </p:sp>
      <p:sp>
        <p:nvSpPr>
          <p:cNvPr id="4" name="Dikdörtgen 3"/>
          <p:cNvSpPr/>
          <p:nvPr/>
        </p:nvSpPr>
        <p:spPr>
          <a:xfrm>
            <a:off x="473293" y="1703100"/>
            <a:ext cx="8012450" cy="3226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just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tr-TR" b="1" dirty="0"/>
              <a:t>Geri Ödenmeme Risk Primi (DRP): </a:t>
            </a:r>
          </a:p>
          <a:p>
            <a:pPr marL="257175" indent="-257175" algn="just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/>
              <a:t>Bu risk, borçlunun faizi ve/veya anaparayı ödememesi durumunu gösterir.</a:t>
            </a:r>
          </a:p>
          <a:p>
            <a:pPr marL="257175" indent="-257175" algn="just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/>
              <a:t>Geri ödenmeme riski arttıkça borç verenler, daha yüksek bir faiz oranı beklentisine girerler. </a:t>
            </a:r>
          </a:p>
          <a:p>
            <a:pPr marL="257175" indent="-257175" algn="just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/>
              <a:t>Devlet tahvilleri ve hazine bonoları için bu riskin olmadığı varsayılır. </a:t>
            </a:r>
          </a:p>
          <a:p>
            <a:pPr marL="257175" indent="-257175" algn="just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tr-TR" b="1" dirty="0"/>
              <a:t>Likidite Risk Primi (LRP): </a:t>
            </a:r>
            <a:r>
              <a:rPr lang="tr-TR" dirty="0"/>
              <a:t>Likidite, bir menkul varlığın değerinden fazla kaybetmeden kısa zamanda paraya çevrilebilme kabiliyetini ifade eder.</a:t>
            </a:r>
          </a:p>
          <a:p>
            <a:pPr marL="257175" indent="-257175" algn="just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/>
              <a:t>Likidite riski, bir menkul değerin likidite kabiliyetinin yetersizlik derecesini ifade eder</a:t>
            </a:r>
            <a:endParaRPr lang="tr-TR" sz="15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6057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01320" y="1300832"/>
            <a:ext cx="63563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rgbClr val="AD0101"/>
              </a:buClr>
              <a:defRPr/>
            </a:pPr>
            <a:r>
              <a:rPr lang="tr-TR" b="1" dirty="0"/>
              <a:t>Vade Risk Primi (MRP)</a:t>
            </a:r>
          </a:p>
        </p:txBody>
      </p:sp>
      <p:sp>
        <p:nvSpPr>
          <p:cNvPr id="4" name="Dikdörtgen 3"/>
          <p:cNvSpPr/>
          <p:nvPr/>
        </p:nvSpPr>
        <p:spPr>
          <a:xfrm>
            <a:off x="473293" y="1703100"/>
            <a:ext cx="8012450" cy="1733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just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tr-TR" b="1" dirty="0"/>
              <a:t>Vade Risk Primi (MRP): </a:t>
            </a:r>
          </a:p>
          <a:p>
            <a:pPr marL="257175" indent="-257175" algn="just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/>
              <a:t>Vade arttıkça belirsizliğin, belirsizlik arttıkça riskin artacağına ilişkin temel finans kurallarının gereği olarak, menkul değerin veya borcun vadesi uzadıkça vade riski de artış göstermektedir. </a:t>
            </a:r>
          </a:p>
          <a:p>
            <a:pPr marL="257175" indent="-257175" algn="just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423964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01320" y="1300832"/>
            <a:ext cx="63563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rgbClr val="AD0101"/>
              </a:buClr>
              <a:defRPr/>
            </a:pPr>
            <a:r>
              <a:rPr lang="tr-TR" b="1" dirty="0"/>
              <a:t>Yeniden Yatırım Riski Primi (RRP)</a:t>
            </a:r>
            <a:endParaRPr lang="en-US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473293" y="1703100"/>
            <a:ext cx="8012450" cy="2287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just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tr-TR" b="1" dirty="0"/>
              <a:t>Yeniden Yatırım Riski Primi (RRP): </a:t>
            </a:r>
            <a:r>
              <a:rPr lang="tr-TR" dirty="0"/>
              <a:t>Tahvil veya bonoların vadesi dolduğunda, alınan anaparanın yeniden yatırılması durumunda, getirinin azalmasına yol açan faiz oranındaki düşme riski olarak tanımlanır. </a:t>
            </a:r>
          </a:p>
          <a:p>
            <a:pPr marL="257175" indent="-257175" algn="just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/>
              <a:t>Vadeye kalan süre azaldıkça, yeniden yatırım riski de artar. </a:t>
            </a:r>
          </a:p>
          <a:p>
            <a:pPr marL="257175" indent="-257175" algn="just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/>
              <a:t>Tahviller önemli ölçüde faiz oranı riskiyle karşı karşıya iken, vadesine bir yıldan daha az süre olan tahviller ve bonolar da yeniden yatırım riski ile karşı karşıyadırlar</a:t>
            </a:r>
            <a:endParaRPr lang="tr-TR" sz="15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082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01320" y="1300833"/>
            <a:ext cx="635639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rgbClr val="AD0101"/>
              </a:buClr>
              <a:defRPr/>
            </a:pPr>
            <a:r>
              <a:rPr lang="tr-TR" sz="1500" b="1" dirty="0" smtClean="0">
                <a:solidFill>
                  <a:prstClr val="black"/>
                </a:solidFill>
              </a:rPr>
              <a:t>KAYNAKLAR	</a:t>
            </a:r>
            <a:endParaRPr lang="en-US" sz="1500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59043" y="1885980"/>
            <a:ext cx="8012450" cy="2551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1200" dirty="0">
                <a:latin typeface="Calibri (Gövde)"/>
                <a:cs typeface="Arial" panose="020B0604020202020204" pitchFamily="34" charset="0"/>
              </a:rPr>
              <a:t>Finance of </a:t>
            </a:r>
            <a:r>
              <a:rPr lang="tr-TR" sz="1200" dirty="0" err="1">
                <a:latin typeface="Calibri (Gövde)"/>
                <a:cs typeface="Arial" panose="020B0604020202020204" pitchFamily="34" charset="0"/>
              </a:rPr>
              <a:t>Mathematics</a:t>
            </a:r>
            <a:r>
              <a:rPr lang="tr-TR" sz="1200" dirty="0">
                <a:latin typeface="Calibri (Gövde)"/>
                <a:cs typeface="Arial" panose="020B0604020202020204" pitchFamily="34" charset="0"/>
              </a:rPr>
              <a:t> </a:t>
            </a:r>
            <a:r>
              <a:rPr lang="tr-TR" sz="1200" dirty="0" err="1">
                <a:latin typeface="Calibri (Gövde)"/>
                <a:cs typeface="Arial" panose="020B0604020202020204" pitchFamily="34" charset="0"/>
              </a:rPr>
              <a:t>Theory</a:t>
            </a:r>
            <a:r>
              <a:rPr lang="tr-TR" sz="1200" dirty="0">
                <a:latin typeface="Calibri (Gövde)"/>
                <a:cs typeface="Arial" panose="020B0604020202020204" pitchFamily="34" charset="0"/>
              </a:rPr>
              <a:t> </a:t>
            </a:r>
            <a:r>
              <a:rPr lang="tr-TR" sz="1200" dirty="0" err="1">
                <a:latin typeface="Calibri (Gövde)"/>
                <a:cs typeface="Arial" panose="020B0604020202020204" pitchFamily="34" charset="0"/>
              </a:rPr>
              <a:t>and</a:t>
            </a:r>
            <a:r>
              <a:rPr lang="tr-TR" sz="1200" dirty="0">
                <a:latin typeface="Calibri (Gövde)"/>
                <a:cs typeface="Arial" panose="020B0604020202020204" pitchFamily="34" charset="0"/>
              </a:rPr>
              <a:t> </a:t>
            </a:r>
            <a:r>
              <a:rPr lang="tr-TR" sz="1200" dirty="0" err="1">
                <a:latin typeface="Calibri (Gövde)"/>
                <a:cs typeface="Arial" panose="020B0604020202020204" pitchFamily="34" charset="0"/>
              </a:rPr>
              <a:t>Problems</a:t>
            </a:r>
            <a:r>
              <a:rPr lang="tr-TR" sz="1200" dirty="0">
                <a:latin typeface="Calibri (Gövde)"/>
                <a:cs typeface="Arial" panose="020B0604020202020204" pitchFamily="34" charset="0"/>
              </a:rPr>
              <a:t>, </a:t>
            </a:r>
            <a:r>
              <a:rPr lang="tr-TR" sz="1200" dirty="0" err="1">
                <a:latin typeface="Calibri (Gövde)"/>
                <a:cs typeface="Arial" panose="020B0604020202020204" pitchFamily="34" charset="0"/>
              </a:rPr>
              <a:t>Jr.F</a:t>
            </a:r>
            <a:r>
              <a:rPr lang="tr-TR" sz="1200" dirty="0">
                <a:latin typeface="Calibri (Gövde)"/>
                <a:cs typeface="Arial" panose="020B0604020202020204" pitchFamily="34" charset="0"/>
              </a:rPr>
              <a:t>. </a:t>
            </a:r>
            <a:r>
              <a:rPr lang="tr-TR" sz="1200" dirty="0" err="1">
                <a:latin typeface="Calibri (Gövde)"/>
                <a:cs typeface="Arial" panose="020B0604020202020204" pitchFamily="34" charset="0"/>
              </a:rPr>
              <a:t>Ayres</a:t>
            </a:r>
            <a:r>
              <a:rPr lang="tr-TR" sz="1200" dirty="0">
                <a:latin typeface="Calibri (Gövde)"/>
                <a:cs typeface="Arial" panose="020B0604020202020204" pitchFamily="34" charset="0"/>
              </a:rPr>
              <a:t>, </a:t>
            </a:r>
            <a:r>
              <a:rPr lang="tr-TR" sz="1200" dirty="0" err="1">
                <a:latin typeface="Calibri (Gövde)"/>
                <a:cs typeface="Arial" panose="020B0604020202020204" pitchFamily="34" charset="0"/>
              </a:rPr>
              <a:t>Mc</a:t>
            </a:r>
            <a:r>
              <a:rPr lang="tr-TR" sz="1200" dirty="0">
                <a:latin typeface="Calibri (Gövde)"/>
                <a:cs typeface="Arial" panose="020B0604020202020204" pitchFamily="34" charset="0"/>
              </a:rPr>
              <a:t> </a:t>
            </a:r>
            <a:r>
              <a:rPr lang="tr-TR" sz="1200" dirty="0" err="1">
                <a:latin typeface="Calibri (Gövde)"/>
                <a:cs typeface="Arial" panose="020B0604020202020204" pitchFamily="34" charset="0"/>
              </a:rPr>
              <a:t>Graw-Hill</a:t>
            </a:r>
            <a:r>
              <a:rPr lang="tr-TR" sz="1200" dirty="0">
                <a:latin typeface="Calibri (Gövde)"/>
                <a:cs typeface="Arial" panose="020B0604020202020204" pitchFamily="34" charset="0"/>
              </a:rPr>
              <a:t> </a:t>
            </a:r>
            <a:r>
              <a:rPr lang="tr-TR" sz="1200" dirty="0" err="1">
                <a:latin typeface="Calibri (Gövde)"/>
                <a:cs typeface="Arial" panose="020B0604020202020204" pitchFamily="34" charset="0"/>
              </a:rPr>
              <a:t>Inetrnational</a:t>
            </a:r>
            <a:r>
              <a:rPr lang="tr-TR" sz="1200" dirty="0">
                <a:latin typeface="Calibri (Gövde)"/>
                <a:cs typeface="Arial" panose="020B0604020202020204" pitchFamily="34" charset="0"/>
              </a:rPr>
              <a:t> </a:t>
            </a:r>
            <a:r>
              <a:rPr lang="tr-TR" sz="1200" dirty="0" err="1">
                <a:latin typeface="Calibri (Gövde)"/>
                <a:cs typeface="Arial" panose="020B0604020202020204" pitchFamily="34" charset="0"/>
              </a:rPr>
              <a:t>Book</a:t>
            </a:r>
            <a:r>
              <a:rPr lang="tr-TR" sz="1200" dirty="0">
                <a:latin typeface="Calibri (Gövde)"/>
                <a:cs typeface="Arial" panose="020B0604020202020204" pitchFamily="34" charset="0"/>
              </a:rPr>
              <a:t> </a:t>
            </a:r>
            <a:r>
              <a:rPr lang="tr-TR" sz="1200" dirty="0" err="1">
                <a:latin typeface="Calibri (Gövde)"/>
                <a:cs typeface="Arial" panose="020B0604020202020204" pitchFamily="34" charset="0"/>
              </a:rPr>
              <a:t>Company</a:t>
            </a:r>
            <a:r>
              <a:rPr lang="tr-TR" sz="1200" dirty="0">
                <a:latin typeface="Calibri (Gövde)"/>
                <a:cs typeface="Arial" panose="020B0604020202020204" pitchFamily="34" charset="0"/>
              </a:rPr>
              <a:t>, </a:t>
            </a:r>
            <a:r>
              <a:rPr lang="tr-TR" sz="1200" dirty="0" err="1">
                <a:latin typeface="Calibri (Gövde)"/>
                <a:cs typeface="Arial" panose="020B0604020202020204" pitchFamily="34" charset="0"/>
              </a:rPr>
              <a:t>Singapore</a:t>
            </a:r>
            <a:r>
              <a:rPr lang="tr-TR" sz="1200" dirty="0">
                <a:latin typeface="Calibri (Gövde)"/>
                <a:cs typeface="Arial" panose="020B0604020202020204" pitchFamily="34" charset="0"/>
              </a:rPr>
              <a:t>, 1983.</a:t>
            </a:r>
          </a:p>
          <a:p>
            <a:pPr algn="just">
              <a:lnSpc>
                <a:spcPct val="150000"/>
              </a:lnSpc>
            </a:pPr>
            <a:r>
              <a:rPr lang="tr-TR" sz="1200" dirty="0">
                <a:latin typeface="Calibri (Gövde)"/>
                <a:cs typeface="Arial" panose="020B0604020202020204" pitchFamily="34" charset="0"/>
              </a:rPr>
              <a:t>Finans Matematiği, </a:t>
            </a:r>
            <a:r>
              <a:rPr lang="tr-TR" sz="1200" dirty="0" err="1">
                <a:latin typeface="Calibri (Gövde)"/>
                <a:cs typeface="Arial" panose="020B0604020202020204" pitchFamily="34" charset="0"/>
              </a:rPr>
              <a:t>N.Aydın</a:t>
            </a:r>
            <a:r>
              <a:rPr lang="tr-TR" sz="1200" dirty="0">
                <a:latin typeface="Calibri (Gövde)"/>
                <a:cs typeface="Arial" panose="020B0604020202020204" pitchFamily="34" charset="0"/>
              </a:rPr>
              <a:t>, Birlik Ofset, Eskişehir, 1996.</a:t>
            </a:r>
          </a:p>
          <a:p>
            <a:pPr algn="just">
              <a:lnSpc>
                <a:spcPct val="150000"/>
              </a:lnSpc>
            </a:pPr>
            <a:r>
              <a:rPr lang="tr-TR" sz="1200" dirty="0">
                <a:latin typeface="Calibri (Gövde)"/>
                <a:cs typeface="Arial" panose="020B0604020202020204" pitchFamily="34" charset="0"/>
              </a:rPr>
              <a:t>Finans Matematiği, O. Yozgat, Marmara Üniversitesi Yayın No:436, İstanbul, 1986.</a:t>
            </a:r>
          </a:p>
          <a:p>
            <a:pPr algn="just">
              <a:lnSpc>
                <a:spcPct val="150000"/>
              </a:lnSpc>
            </a:pPr>
            <a:r>
              <a:rPr lang="tr-TR" sz="1200" dirty="0">
                <a:latin typeface="Calibri (Gövde)"/>
                <a:cs typeface="Arial" panose="020B0604020202020204" pitchFamily="34" charset="0"/>
              </a:rPr>
              <a:t>Finans Matematiği, Z. Başkaya ve </a:t>
            </a:r>
            <a:r>
              <a:rPr lang="tr-TR" sz="1200" dirty="0" err="1">
                <a:latin typeface="Calibri (Gövde)"/>
                <a:cs typeface="Arial" panose="020B0604020202020204" pitchFamily="34" charset="0"/>
              </a:rPr>
              <a:t>D.Alper</a:t>
            </a:r>
            <a:r>
              <a:rPr lang="tr-TR" sz="1200" dirty="0">
                <a:latin typeface="Calibri (Gövde)"/>
                <a:cs typeface="Arial" panose="020B0604020202020204" pitchFamily="34" charset="0"/>
              </a:rPr>
              <a:t>, 2. Baskı, Ekin Kitabevi, Bursa, 2003.</a:t>
            </a:r>
          </a:p>
          <a:p>
            <a:pPr algn="just">
              <a:lnSpc>
                <a:spcPct val="150000"/>
              </a:lnSpc>
            </a:pPr>
            <a:r>
              <a:rPr lang="tr-TR" sz="1200" dirty="0">
                <a:latin typeface="Calibri (Gövde)"/>
                <a:cs typeface="Arial" panose="020B0604020202020204" pitchFamily="34" charset="0"/>
              </a:rPr>
              <a:t>Mali Matematik, M. İshakoğlu, Atatürk Üniversitesi Yayın No:395, Erzurum, 1974.</a:t>
            </a:r>
          </a:p>
          <a:p>
            <a:pPr algn="just">
              <a:lnSpc>
                <a:spcPct val="150000"/>
              </a:lnSpc>
            </a:pPr>
            <a:r>
              <a:rPr lang="tr-TR" sz="1200" dirty="0">
                <a:latin typeface="Calibri (Gövde)"/>
                <a:cs typeface="Arial" panose="020B0604020202020204" pitchFamily="34" charset="0"/>
              </a:rPr>
              <a:t>Mali Matematik, M. Şenel, Bilim ve Teknik Kitabevi Yayınları, Eskişehir, 1983.</a:t>
            </a:r>
          </a:p>
          <a:p>
            <a:pPr algn="just">
              <a:lnSpc>
                <a:spcPct val="150000"/>
              </a:lnSpc>
            </a:pPr>
            <a:r>
              <a:rPr lang="tr-TR" sz="1200" dirty="0">
                <a:latin typeface="Calibri (Gövde)"/>
                <a:cs typeface="Arial" panose="020B0604020202020204" pitchFamily="34" charset="0"/>
              </a:rPr>
              <a:t>Yatırım Projelerinin Düzenlenmesi Değerlendirilmesi ve İzlenmesi, O. </a:t>
            </a:r>
            <a:r>
              <a:rPr lang="tr-TR" sz="1200" dirty="0" err="1">
                <a:latin typeface="Calibri (Gövde)"/>
                <a:cs typeface="Arial" panose="020B0604020202020204" pitchFamily="34" charset="0"/>
              </a:rPr>
              <a:t>Güvemli</a:t>
            </a:r>
            <a:r>
              <a:rPr lang="tr-TR" sz="1200" dirty="0">
                <a:latin typeface="Calibri (Gövde)"/>
                <a:cs typeface="Arial" panose="020B0604020202020204" pitchFamily="34" charset="0"/>
              </a:rPr>
              <a:t>, Atlas Yayın Dağıtım Yayın No:7, İstanbul, 2001</a:t>
            </a:r>
            <a:r>
              <a:rPr lang="tr-TR" sz="1200" dirty="0" smtClean="0">
                <a:latin typeface="Calibri (Gövde)"/>
                <a:cs typeface="Arial" panose="020B0604020202020204" pitchFamily="34" charset="0"/>
              </a:rPr>
              <a:t>.</a:t>
            </a:r>
            <a:endParaRPr lang="tr-TR" sz="1200" dirty="0">
              <a:latin typeface="Calibri (Gövde)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529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12445</TotalTime>
  <Words>539</Words>
  <Application>Microsoft Office PowerPoint</Application>
  <PresentationFormat>Ekran Gösterisi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7" baseType="lpstr">
      <vt:lpstr>ＭＳ Ｐゴシック</vt:lpstr>
      <vt:lpstr>Arial</vt:lpstr>
      <vt:lpstr>Calibri</vt:lpstr>
      <vt:lpstr>Calibri (Gövde)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Taşınmaz</cp:lastModifiedBy>
  <cp:revision>811</cp:revision>
  <cp:lastPrinted>2016-10-24T07:53:35Z</cp:lastPrinted>
  <dcterms:created xsi:type="dcterms:W3CDTF">2016-09-18T09:35:24Z</dcterms:created>
  <dcterms:modified xsi:type="dcterms:W3CDTF">2020-02-24T11:53:54Z</dcterms:modified>
</cp:coreProperties>
</file>