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0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473292" y="2492991"/>
            <a:ext cx="8137603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>
                <a:solidFill>
                  <a:prstClr val="black"/>
                </a:solidFill>
                <a:latin typeface="Arial"/>
              </a:rPr>
              <a:t>GGY212</a:t>
            </a:r>
          </a:p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>
                <a:solidFill>
                  <a:prstClr val="black"/>
                </a:solidFill>
                <a:latin typeface="Arial"/>
              </a:rPr>
              <a:t>FİNANS MATEMATİĞİ</a:t>
            </a:r>
            <a:endParaRPr lang="en-US" sz="2400"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49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b="1" dirty="0"/>
              <a:t>Gerçek Risksiz Faiz Oranı </a:t>
            </a:r>
            <a:endParaRPr lang="en-US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3257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Enflasyon beklentisinin olmadığı koşullarda, risksiz bir menkul değerin faiz oranı olarak tanımlanır.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Bu oran, enflasyonun bulunmadığı bir ortamda hazine bonoları veya hazine tahvillerinin faiz oranı olarak kabul edilebilir.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Fonların yönlendirdiği yatırımlardan beklenilen getiri oranları ve bireylerin gelecekteki tüketimleri ile şimdiki tüketimleri arasındaki zaman tercihleri, bu oranın değişmesinde rol oynayan faktörlerden biridir</a:t>
            </a: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116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b="1" dirty="0"/>
              <a:t>Gerçek Risksiz Faiz Oranı </a:t>
            </a:r>
            <a:endParaRPr lang="en-US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3257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Enflasyon beklentisinin olmadığı koşullarda, risksiz bir menkul değerin faiz oranı olarak tanımlanır.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Bu oran, enflasyonun bulunmadığı bir ortamda hazine bonoları veya hazine tahvillerinin faiz oranı olarak kabul edilebilir.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Fonların yönlendirdiği yatırımlardan beklenilen getiri oranları ve bireylerin gelecekteki tüketimleri ile şimdiki tüketimleri arasındaki zaman tercihleri, bu oranın değişmesinde rol oynayan faktörlerden biridir</a:t>
            </a: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3690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b="1" dirty="0"/>
              <a:t>Enflasyon Primi (IP)</a:t>
            </a:r>
            <a:endParaRPr lang="en-US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Enflasyon, faiz oranlarının belirlenmesinde etkili temel faktörlerden biridir. Enflasyon paranın satın alma gücünü azaltır.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Dolaysıyla enflasyonist koşullarda yatırımcılar enflasyonsuz bir ortamda kabul edebilecekleri faiz oranına borcun vadesi boyunca bekledikleri enflasyon oranını, enflasyon primi olarak ilave etmektedirler.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Enflasyon oranı olarak geçmişteki enflasyon oranı değil, gelecekte beklenilen enflasyon oranı esas alınacaktır.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Ancak gelecekte beklenilen enflasyon oranı ile geçmişteki enflasyon oranı arasında yakın bir ilişkinin olduğuna da dikkat edilmelidir.</a:t>
            </a: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054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b="1" dirty="0"/>
              <a:t>Geri Ödenmeme Risk Primi (DRP):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322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b="1" dirty="0"/>
              <a:t>Geri Ödenmeme Risk Primi (DRP):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Bu risk, borçlunun faizi ve/veya anaparayı ödememesi durumunu gösterir.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Geri ödenmeme riski arttıkça borç verenler, daha yüksek bir faiz oranı beklentisine girerler.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Devlet tahvilleri ve hazine bonoları için bu riskin olmadığı varsayılır.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b="1" dirty="0"/>
              <a:t>Likidite Risk Primi (LRP): </a:t>
            </a:r>
            <a:r>
              <a:rPr lang="tr-TR" dirty="0"/>
              <a:t>Likidite, bir menkul varlığın değerinden fazla kaybetmeden kısa zamanda paraya çevrilebilme kabiliyetini ifade eder.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Likidite riski, bir menkul değerin likidite kabiliyetinin yetersizlik derecesini ifade eder</a:t>
            </a: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6057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b="1" dirty="0"/>
              <a:t>Vade Risk Primi (MRP)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b="1" dirty="0"/>
              <a:t>Vade Risk Primi (MRP):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Vade arttıkça belirsizliğin, belirsizlik arttıkça riskin artacağına ilişkin temel finans kurallarının gereği olarak, menkul değerin veya borcun vadesi uzadıkça vade riski de artış göstermektedir.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23964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b="1" dirty="0"/>
              <a:t>Yeniden Yatırım Riski Primi (RRP)</a:t>
            </a:r>
            <a:endParaRPr lang="en-US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2287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b="1" dirty="0"/>
              <a:t>Yeniden Yatırım Riski Primi (RRP): </a:t>
            </a:r>
            <a:r>
              <a:rPr lang="tr-TR" dirty="0"/>
              <a:t>Tahvil veya bonoların vadesi dolduğunda, alınan anaparanın yeniden yatırılması durumunda, getirinin azalmasına yol açan faiz oranındaki düşme riski olarak tanımlanır.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Vadeye kalan süre azaldıkça, yeniden yatırım riski de artar.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dirty="0"/>
              <a:t>Tahviller önemli ölçüde faiz oranı riskiyle karşı karşıya iken, vadesine bir yıldan daha az süre olan tahviller ve bonolar da yeniden yatırım riski ile karşı karşıyadırlar</a:t>
            </a: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082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3"/>
            <a:ext cx="635639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1500" b="1" dirty="0" smtClean="0">
                <a:solidFill>
                  <a:prstClr val="black"/>
                </a:solidFill>
              </a:rPr>
              <a:t>KAYNAKLAR	</a:t>
            </a:r>
            <a:endParaRPr lang="en-US" sz="15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59043" y="1885980"/>
            <a:ext cx="8012450" cy="2551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Finance of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Mathematics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Theory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and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Problems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Jr.F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.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Ayres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Mc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Graw-Hill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Inetrnational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Book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Company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Singapore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1983.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Finans Matematiği,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N.Aydın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Birlik Ofset, Eskişehir, 1996.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Finans Matematiği, O. Yozgat, Marmara Üniversitesi Yayın No:436, İstanbul, 1986.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Finans Matematiği, Z. Başkaya ve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D.Alper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2. Baskı, Ekin Kitabevi, Bursa, 2003.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Mali Matematik, M. İshakoğlu, Atatürk Üniversitesi Yayın No:395, Erzurum, 1974.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Mali Matematik, M. Şenel, Bilim ve Teknik Kitabevi Yayınları, Eskişehir, 1983.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Yatırım Projelerinin Düzenlenmesi Değerlendirilmesi ve İzlenmesi, O.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Güvemli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Atlas Yayın Dağıtım Yayın No:7, İstanbul, 2001</a:t>
            </a:r>
            <a:r>
              <a:rPr lang="tr-TR" sz="1200" dirty="0" smtClean="0">
                <a:latin typeface="Calibri (Gövde)"/>
                <a:cs typeface="Arial" panose="020B0604020202020204" pitchFamily="34" charset="0"/>
              </a:rPr>
              <a:t>.</a:t>
            </a:r>
            <a:endParaRPr lang="tr-TR" sz="1200" dirty="0">
              <a:latin typeface="Calibri (Gövde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52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12445</TotalTime>
  <Words>539</Words>
  <Application>Microsoft Office PowerPoint</Application>
  <PresentationFormat>Ekran Gösterisi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Calibri (Gövde)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811</cp:revision>
  <cp:lastPrinted>2016-10-24T07:53:35Z</cp:lastPrinted>
  <dcterms:created xsi:type="dcterms:W3CDTF">2016-09-18T09:35:24Z</dcterms:created>
  <dcterms:modified xsi:type="dcterms:W3CDTF">2020-02-24T11:53:54Z</dcterms:modified>
</cp:coreProperties>
</file>