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52"/>
  </p:notesMasterIdLst>
  <p:sldIdLst>
    <p:sldId id="264" r:id="rId2"/>
    <p:sldId id="313" r:id="rId3"/>
    <p:sldId id="265" r:id="rId4"/>
    <p:sldId id="266" r:id="rId5"/>
    <p:sldId id="262" r:id="rId6"/>
    <p:sldId id="461" r:id="rId7"/>
    <p:sldId id="270" r:id="rId8"/>
    <p:sldId id="308" r:id="rId9"/>
    <p:sldId id="310" r:id="rId10"/>
    <p:sldId id="311" r:id="rId11"/>
    <p:sldId id="360" r:id="rId12"/>
    <p:sldId id="472" r:id="rId13"/>
    <p:sldId id="415" r:id="rId14"/>
    <p:sldId id="378" r:id="rId15"/>
    <p:sldId id="356" r:id="rId16"/>
    <p:sldId id="427" r:id="rId17"/>
    <p:sldId id="400" r:id="rId18"/>
    <p:sldId id="403" r:id="rId19"/>
    <p:sldId id="314" r:id="rId20"/>
    <p:sldId id="316" r:id="rId21"/>
    <p:sldId id="319" r:id="rId22"/>
    <p:sldId id="357" r:id="rId23"/>
    <p:sldId id="362" r:id="rId24"/>
    <p:sldId id="405" r:id="rId25"/>
    <p:sldId id="394" r:id="rId26"/>
    <p:sldId id="369" r:id="rId27"/>
    <p:sldId id="372" r:id="rId28"/>
    <p:sldId id="373" r:id="rId29"/>
    <p:sldId id="333" r:id="rId30"/>
    <p:sldId id="438" r:id="rId31"/>
    <p:sldId id="430" r:id="rId32"/>
    <p:sldId id="425" r:id="rId33"/>
    <p:sldId id="463" r:id="rId34"/>
    <p:sldId id="340" r:id="rId35"/>
    <p:sldId id="348" r:id="rId36"/>
    <p:sldId id="354" r:id="rId37"/>
    <p:sldId id="429" r:id="rId38"/>
    <p:sldId id="350" r:id="rId39"/>
    <p:sldId id="382" r:id="rId40"/>
    <p:sldId id="431" r:id="rId41"/>
    <p:sldId id="386" r:id="rId42"/>
    <p:sldId id="475" r:id="rId43"/>
    <p:sldId id="473" r:id="rId44"/>
    <p:sldId id="474" r:id="rId45"/>
    <p:sldId id="407" r:id="rId46"/>
    <p:sldId id="476" r:id="rId47"/>
    <p:sldId id="477" r:id="rId48"/>
    <p:sldId id="304" r:id="rId49"/>
    <p:sldId id="437" r:id="rId50"/>
    <p:sldId id="433" r:id="rId51"/>
  </p:sldIdLst>
  <p:sldSz cx="9144000" cy="6858000" type="screen4x3"/>
  <p:notesSz cx="6858000" cy="9144000"/>
  <p:defaultTextStyle>
    <a:defPPr>
      <a:defRPr lang="tr-TR"/>
    </a:defPPr>
    <a:lvl1pPr algn="l" rtl="0" fontAlgn="base">
      <a:spcBef>
        <a:spcPct val="0"/>
      </a:spcBef>
      <a:spcAft>
        <a:spcPct val="0"/>
      </a:spcAft>
      <a:defRPr sz="2000" b="1" kern="1200">
        <a:solidFill>
          <a:schemeClr val="tx1"/>
        </a:solidFill>
        <a:latin typeface="Tahoma" pitchFamily="34" charset="0"/>
        <a:ea typeface="+mn-ea"/>
        <a:cs typeface="+mn-cs"/>
      </a:defRPr>
    </a:lvl1pPr>
    <a:lvl2pPr marL="457200" algn="l" rtl="0" fontAlgn="base">
      <a:spcBef>
        <a:spcPct val="0"/>
      </a:spcBef>
      <a:spcAft>
        <a:spcPct val="0"/>
      </a:spcAft>
      <a:defRPr sz="2000" b="1" kern="1200">
        <a:solidFill>
          <a:schemeClr val="tx1"/>
        </a:solidFill>
        <a:latin typeface="Tahoma" pitchFamily="34" charset="0"/>
        <a:ea typeface="+mn-ea"/>
        <a:cs typeface="+mn-cs"/>
      </a:defRPr>
    </a:lvl2pPr>
    <a:lvl3pPr marL="914400" algn="l" rtl="0" fontAlgn="base">
      <a:spcBef>
        <a:spcPct val="0"/>
      </a:spcBef>
      <a:spcAft>
        <a:spcPct val="0"/>
      </a:spcAft>
      <a:defRPr sz="2000" b="1" kern="1200">
        <a:solidFill>
          <a:schemeClr val="tx1"/>
        </a:solidFill>
        <a:latin typeface="Tahoma" pitchFamily="34" charset="0"/>
        <a:ea typeface="+mn-ea"/>
        <a:cs typeface="+mn-cs"/>
      </a:defRPr>
    </a:lvl3pPr>
    <a:lvl4pPr marL="1371600" algn="l" rtl="0" fontAlgn="base">
      <a:spcBef>
        <a:spcPct val="0"/>
      </a:spcBef>
      <a:spcAft>
        <a:spcPct val="0"/>
      </a:spcAft>
      <a:defRPr sz="2000" b="1" kern="1200">
        <a:solidFill>
          <a:schemeClr val="tx1"/>
        </a:solidFill>
        <a:latin typeface="Tahoma" pitchFamily="34" charset="0"/>
        <a:ea typeface="+mn-ea"/>
        <a:cs typeface="+mn-cs"/>
      </a:defRPr>
    </a:lvl4pPr>
    <a:lvl5pPr marL="1828800" algn="l" rtl="0" fontAlgn="base">
      <a:spcBef>
        <a:spcPct val="0"/>
      </a:spcBef>
      <a:spcAft>
        <a:spcPct val="0"/>
      </a:spcAft>
      <a:defRPr sz="2000" b="1" kern="1200">
        <a:solidFill>
          <a:schemeClr val="tx1"/>
        </a:solidFill>
        <a:latin typeface="Tahoma" pitchFamily="34" charset="0"/>
        <a:ea typeface="+mn-ea"/>
        <a:cs typeface="+mn-cs"/>
      </a:defRPr>
    </a:lvl5pPr>
    <a:lvl6pPr marL="2286000" algn="l" defTabSz="914400" rtl="0" eaLnBrk="1" latinLnBrk="0" hangingPunct="1">
      <a:defRPr sz="2000" b="1" kern="1200">
        <a:solidFill>
          <a:schemeClr val="tx1"/>
        </a:solidFill>
        <a:latin typeface="Tahoma" pitchFamily="34" charset="0"/>
        <a:ea typeface="+mn-ea"/>
        <a:cs typeface="+mn-cs"/>
      </a:defRPr>
    </a:lvl6pPr>
    <a:lvl7pPr marL="2743200" algn="l" defTabSz="914400" rtl="0" eaLnBrk="1" latinLnBrk="0" hangingPunct="1">
      <a:defRPr sz="2000" b="1" kern="1200">
        <a:solidFill>
          <a:schemeClr val="tx1"/>
        </a:solidFill>
        <a:latin typeface="Tahoma" pitchFamily="34" charset="0"/>
        <a:ea typeface="+mn-ea"/>
        <a:cs typeface="+mn-cs"/>
      </a:defRPr>
    </a:lvl7pPr>
    <a:lvl8pPr marL="3200400" algn="l" defTabSz="914400" rtl="0" eaLnBrk="1" latinLnBrk="0" hangingPunct="1">
      <a:defRPr sz="2000" b="1" kern="1200">
        <a:solidFill>
          <a:schemeClr val="tx1"/>
        </a:solidFill>
        <a:latin typeface="Tahoma" pitchFamily="34" charset="0"/>
        <a:ea typeface="+mn-ea"/>
        <a:cs typeface="+mn-cs"/>
      </a:defRPr>
    </a:lvl8pPr>
    <a:lvl9pPr marL="3657600" algn="l" defTabSz="914400" rtl="0" eaLnBrk="1" latinLnBrk="0" hangingPunct="1">
      <a:defRPr sz="20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99FF99"/>
    <a:srgbClr val="EAEAEA"/>
    <a:srgbClr val="FF0066"/>
    <a:srgbClr val="99CCFF"/>
    <a:srgbClr val="6699FF"/>
    <a:srgbClr val="1111FF"/>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468" autoAdjust="0"/>
    <p:restoredTop sz="94617" autoAdjust="0"/>
  </p:normalViewPr>
  <p:slideViewPr>
    <p:cSldViewPr>
      <p:cViewPr>
        <p:scale>
          <a:sx n="50" d="100"/>
          <a:sy n="50" d="100"/>
        </p:scale>
        <p:origin x="-2424"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tr-T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tr-TR"/>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tr-T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D9FAF4BD-CBD2-40EC-AA3C-33327B6F6CD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16F351A-E0F8-4BA0-A6F5-2C00689F74EC}" type="slidenum">
              <a:rPr lang="tr-TR" smtClean="0"/>
              <a:pPr/>
              <a:t>1</a:t>
            </a:fld>
            <a:endParaRPr lang="tr-TR"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tr-TR" smtClean="0"/>
              <a:t>Sayın başkan, değerli hocalarım bu kadar seçkin bir topluluğa hitap etme fırsatı verdikleri için İç Hastalıkları Uzmanlık Derneği yöneticilerine teşekkür ederim.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DEBB6E-FEE9-4C9F-AC6C-7D1F9BB240FC}" type="slidenum">
              <a:rPr lang="tr-TR" smtClean="0"/>
              <a:pPr/>
              <a:t>10</a:t>
            </a:fld>
            <a:endParaRPr lang="tr-TR"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tr-TR" smtClean="0"/>
              <a:t>İdrar şeridi ile yalancı negatif ve pozitif sonuçlar oluşturabilen durumlar da dikkate alınmalıdır.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07ECE02-6C77-4B61-907D-5A5037E18A7F}" type="slidenum">
              <a:rPr lang="tr-TR" smtClean="0"/>
              <a:pPr/>
              <a:t>11</a:t>
            </a:fld>
            <a:endParaRPr lang="tr-TR"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tr-TR" smtClean="0"/>
              <a:t>İdrar mikroskopisi hematürinin saptanmasında altın standarttır. 10 ml taze idrar örneği 2500 devirde 5 dk santrifüje edilmeli, üste kısım ayrılarak altta kalan 0,5 ml incelenmelidir.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1D34F1A-1C90-4E7E-A027-11DDED0E7F0C}" type="slidenum">
              <a:rPr lang="tr-TR" smtClean="0"/>
              <a:pPr/>
              <a:t>12</a:t>
            </a:fld>
            <a:endParaRPr lang="tr-TR"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tr-TR" smtClean="0"/>
              <a:t>Kısaca Hematüri değerlendirmesini görmekteyiz.</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52161-9C54-410D-8CC1-3B8449F1CED4}" type="slidenum">
              <a:rPr lang="tr-TR" smtClean="0"/>
              <a:pPr/>
              <a:t>13</a:t>
            </a:fld>
            <a:endParaRPr lang="tr-TR"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tr-TR" smtClean="0"/>
              <a:t>Genel değerlendirmenin yanında Hematürinin nereden ve neden olduğunun saptanmasında bir takım klinik ipuçlarından faydalanılabilir.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A80E7BB-3A47-407D-BC8A-EE60CB6082CA}" type="slidenum">
              <a:rPr lang="tr-TR" smtClean="0"/>
              <a:pPr/>
              <a:t>14</a:t>
            </a:fld>
            <a:endParaRPr lang="tr-TR"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tr-TR" smtClean="0"/>
              <a:t>Mikroskopik hematüri tanısı konduktan sonra öncelikle bening nedenler ekarte edilmelidir.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A47A592-53ED-47D4-877E-81F70EC34F1D}" type="slidenum">
              <a:rPr lang="tr-TR" smtClean="0"/>
              <a:pPr/>
              <a:t>15</a:t>
            </a:fld>
            <a:endParaRPr lang="tr-TR"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tr-TR" smtClean="0"/>
              <a:t>İdrar mikroskopisinde travmalarda izomorfik bikonkav eritrositler görülürken, glomerüler hastalıklarda dismorfik eritrositler, eritrosit silendirleri ve akantositler görülmektedir.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CDA2E4-06B4-410B-A577-FA151891566B}" type="slidenum">
              <a:rPr lang="tr-TR" smtClean="0"/>
              <a:pPr/>
              <a:t>16</a:t>
            </a:fld>
            <a:endParaRPr lang="tr-TR"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tr-TR" smtClean="0"/>
              <a:t>Dismorfik Eritrositürinin bir diğer görüntüsünü izlemekteyiz.</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6F5F6B3-34CD-4D9F-B25E-CBA609FA9D02}" type="slidenum">
              <a:rPr lang="tr-TR" smtClean="0"/>
              <a:pPr/>
              <a:t>17</a:t>
            </a:fld>
            <a:endParaRPr lang="tr-TR"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tr-TR" smtClean="0"/>
              <a:t> Dismorfik eritrositlerin çapı izomorfiklerden küçüktür. Dismorfizm tanısında taze idrardaki eritrositlerin kan sayımına benzer şekilde MCV analizi yararlı olabilir.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5D45BB-9EF4-4871-8379-4B0547FCC33D}" type="slidenum">
              <a:rPr lang="tr-TR" smtClean="0"/>
              <a:pPr/>
              <a:t>18</a:t>
            </a:fld>
            <a:endParaRPr lang="tr-TR"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tr-TR" smtClean="0"/>
              <a:t>Hematürinin altta yatan pekçok nedeni olabillir, slaytta Hematürinin Renal-Parankimal nedenleri görülmektedir.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FAFDADA-FB5D-4CCE-AF7E-0248A4E31B07}" type="slidenum">
              <a:rPr lang="tr-TR" smtClean="0"/>
              <a:pPr/>
              <a:t>19</a:t>
            </a:fld>
            <a:endParaRPr lang="tr-TR"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tr-TR" smtClean="0"/>
              <a:t>Konunun anlaşılabiliriğini artırmada yardımcı olması açısından olgularla devam etmek istiyorum.</a:t>
            </a:r>
          </a:p>
          <a:p>
            <a:pPr eaLnBrk="1" hangingPunct="1"/>
            <a:r>
              <a:rPr lang="tr-TR" smtClean="0"/>
              <a:t>İlk olgu 63 yaşında bir erkek hasta, sağ tarafa yerleşik 6 saatlik kolik ağrı ve hematüri ile başvuruyor. Yapılan klinik değerlendirmede sağ böbreğin oldukça hassas olduğu, ateşin olmadığı, terlemenin olduğu izleniyor. Kan basıncı ve geri kalan fizik muayenesi normal olan hastanın idrarında bol eritrosit belirleniyor.</a:t>
            </a:r>
            <a:endParaRPr lang="en-US" smtClean="0"/>
          </a:p>
          <a:p>
            <a:pPr eaLnBrk="1" hangingPunct="1"/>
            <a:endParaRPr lang="tr-TR" smtClean="0"/>
          </a:p>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8EECF2-4054-418B-9714-12E2C6DCB152}" type="slidenum">
              <a:rPr lang="tr-TR" smtClean="0"/>
              <a:pPr/>
              <a:t>2</a:t>
            </a:fld>
            <a:endParaRPr lang="tr-TR"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tr-TR" smtClean="0"/>
              <a:t>Hematüriye Yaklaşım başlığı altındaki konuşmamı bu planda sunmak istiyorum.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CCC8743-6DEA-4DE9-815D-C39AEBA791BF}" type="slidenum">
              <a:rPr lang="tr-TR" smtClean="0"/>
              <a:pPr/>
              <a:t>20</a:t>
            </a:fld>
            <a:endParaRPr lang="tr-TR"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lnSpc>
                <a:spcPct val="140000"/>
              </a:lnSpc>
            </a:pPr>
            <a:r>
              <a:rPr lang="tr-TR" smtClean="0"/>
              <a:t>Hematüri, ağrının  üriner sistemden kaynaklandığını düşündürmektedir. Ağrının sağ kasığa ve  uyluk iç kısmına yayılması patolojinin üreterden aşağı doğru hareketini düşündürmekte olup bilgilerimİze göre taş  veya enfeksiyondan kaynaklanan hematüri genellikle ağrı ile birlikt</a:t>
            </a:r>
            <a:r>
              <a:rPr lang="en-US" smtClean="0"/>
              <a:t>e</a:t>
            </a:r>
            <a:r>
              <a:rPr lang="tr-TR" smtClean="0"/>
              <a:t>dir. Taş öncüsü kristallerde benzer tabloya neden olabilir. Olguda ağrı renal kolik için tipik olduğundan taş düşünüldü. </a:t>
            </a:r>
          </a:p>
          <a:p>
            <a:pPr eaLnBrk="1" hangingPunct="1">
              <a:lnSpc>
                <a:spcPct val="180000"/>
              </a:lnSpc>
            </a:pPr>
            <a:endParaRPr lang="tr-TR" smtClean="0"/>
          </a:p>
          <a:p>
            <a:pPr eaLnBrk="1" hangingPunct="1">
              <a:lnSpc>
                <a:spcPct val="180000"/>
              </a:lnSpc>
            </a:pPr>
            <a:r>
              <a:rPr lang="tr-TR" smtClean="0"/>
              <a:t>Kristaller ağrı ve makroskopik hematüriye neden olabilmekte</a:t>
            </a:r>
          </a:p>
          <a:p>
            <a:pPr eaLnBrk="1" hangingPunct="1">
              <a:lnSpc>
                <a:spcPct val="180000"/>
              </a:lnSpc>
            </a:pPr>
            <a:r>
              <a:rPr lang="tr-TR" smtClean="0"/>
              <a:t> </a:t>
            </a:r>
          </a:p>
          <a:p>
            <a:pPr eaLnBrk="1" hangingPunct="1">
              <a:lnSpc>
                <a:spcPct val="180000"/>
              </a:lnSpc>
            </a:pPr>
            <a:endParaRPr lang="tr-TR" smtClean="0"/>
          </a:p>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9027912-FE73-4CFD-897F-A66646E9D73D}" type="slidenum">
              <a:rPr lang="tr-TR" smtClean="0"/>
              <a:pPr/>
              <a:t>21</a:t>
            </a:fld>
            <a:endParaRPr lang="tr-TR"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tr-TR" smtClean="0"/>
              <a:t>Radyolojik incelemeler de klinik ön tanıyı destekler yöndedir.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D76D0B2-4856-4D02-BBF4-715FB5DDD6D0}" type="slidenum">
              <a:rPr lang="tr-TR" smtClean="0"/>
              <a:pPr/>
              <a:t>22</a:t>
            </a:fld>
            <a:endParaRPr lang="tr-TR"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tr-TR" smtClean="0"/>
              <a:t>Benzer bir hastada direkt grafi, USG ve BT’de taş izlenmektedir.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7DBE714-8E09-4453-BA85-62D790E80647}" type="slidenum">
              <a:rPr lang="tr-TR" smtClean="0"/>
              <a:pPr/>
              <a:t>23</a:t>
            </a:fld>
            <a:endParaRPr lang="tr-TR"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tr-TR" smtClean="0"/>
              <a:t>İkinci olgumuz son bir yıldır süren hafif böğür ağrısı ile başvuran  68 yaşında bayan hasta. Fizik muayenesi normal iken, idrar mikroskopisinde bol eritrosit saptanıyor. Kan Hb düzeyinin yüksek olduğu izleniyor.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39A3A58-7D7B-44C8-BEAC-FF2055F93042}" type="slidenum">
              <a:rPr lang="tr-TR" smtClean="0"/>
              <a:pPr/>
              <a:t>24</a:t>
            </a:fld>
            <a:endParaRPr lang="tr-TR"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tr-TR" smtClean="0"/>
              <a:t>Yapılan radyolojik tetkik sonuçları izlenmektedir.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5184B17-FEC5-463D-A504-7788CF667AB7}" type="slidenum">
              <a:rPr lang="tr-TR" smtClean="0"/>
              <a:pPr/>
              <a:t>25</a:t>
            </a:fld>
            <a:endParaRPr lang="tr-TR"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tr-TR" smtClean="0"/>
              <a:t>Mikroskopik hematüride üst üriner sistemin görüntülemesinde IVP ve USG nispeten küçük tümörleri atlarken, BT daha duyarlı sonuçlar vermekte ve sistoskopi gereksinimini azaltmaktadır.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1BB3416-8730-4B86-86C1-39C5ABCB8382}" type="slidenum">
              <a:rPr lang="tr-TR" smtClean="0"/>
              <a:pPr/>
              <a:t>26</a:t>
            </a:fld>
            <a:endParaRPr lang="tr-TR"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tr-TR" smtClean="0"/>
              <a:t>3. Olgu, 60 yaşında bir erkek hasta, 3 aydır mevcut sistit bulguları, halsizlik, kilo kaybı yakınmaları ile başvurmuştur. İdrar mikroskopisinde 20-25 eritrosit, 10-15 lökosit (+) iken idrar kültürlerinde üreme (-) saptanmıştır.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3E18E68-33BE-483C-B67D-BA004E7F3DBA}" type="slidenum">
              <a:rPr lang="tr-TR" smtClean="0"/>
              <a:pPr/>
              <a:t>27</a:t>
            </a:fld>
            <a:endParaRPr lang="tr-TR"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tr-TR" smtClean="0"/>
              <a:t>Normal radyografik değerlendirme sonrasında M.tüberkülozisin Lowenstein besi yerinde üremesi (+) olduğundan tbc tanısı konulmuştur.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94E9091-04CA-4CE5-84B3-F5D6E2B4AD33}" type="slidenum">
              <a:rPr lang="tr-TR" smtClean="0"/>
              <a:pPr/>
              <a:t>28</a:t>
            </a:fld>
            <a:endParaRPr lang="tr-TR"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tr-TR" smtClean="0"/>
              <a:t>Tekrarlayan mikroskopik hematüri, subfebril ateş, künt böbrek ağrısı ve sistit belirtileri renal tüberkülozda en sık başvuru nedenleridir.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A64A87A-AFEC-4671-AF4F-9DA4D115369A}" type="slidenum">
              <a:rPr lang="tr-TR" smtClean="0"/>
              <a:pPr/>
              <a:t>33</a:t>
            </a:fld>
            <a:endParaRPr lang="tr-TR"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tr-TR" smtClean="0"/>
              <a:t>Glomerülonefritlin klinik yansımalarından biri nefritik sendromdur.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B225F03-E51D-46B1-A549-FDC925D3EFA0}" type="slidenum">
              <a:rPr lang="tr-TR" smtClean="0"/>
              <a:pPr/>
              <a:t>3</a:t>
            </a:fld>
            <a:endParaRPr lang="tr-TR"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tr-TR" smtClean="0"/>
              <a:t>Hematüri genel olarak idrarda anormal miktarlarda eritrosit varlığı olarak tanımlanmaktadır.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89DFA4A-38C9-4B0F-BF1C-5A6CC8B86DE7}" type="slidenum">
              <a:rPr lang="tr-TR" smtClean="0"/>
              <a:pPr/>
              <a:t>34</a:t>
            </a:fld>
            <a:endParaRPr lang="tr-TR"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tr-TR" smtClean="0"/>
              <a:t>Nefitik sendrom yanısıra glomerülonefritlerin diğer klinik yansımaları tabloda izlenmektedir.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E1647B8-A899-42AE-9D24-D7D453E3019E}" type="slidenum">
              <a:rPr lang="tr-TR" smtClean="0"/>
              <a:pPr/>
              <a:t>35</a:t>
            </a:fld>
            <a:endParaRPr lang="tr-TR"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tr-TR" smtClean="0"/>
              <a:t>Sık görülen bazı glomerülonefrit tipleri için önemli serolojik testler bu tabloda izlenmektedir.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772A37F-A77D-481A-80B2-BD0A6264FBE0}" type="slidenum">
              <a:rPr lang="tr-TR" smtClean="0"/>
              <a:pPr/>
              <a:t>42</a:t>
            </a:fld>
            <a:endParaRPr lang="tr-TR"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tr-TR" smtClean="0"/>
              <a:t>Hematürinini nedeni araştırlıp bulunmalıdır.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972CA57-849B-43A1-9263-CDA16B6F1080}" type="slidenum">
              <a:rPr lang="tr-TR" smtClean="0"/>
              <a:pPr/>
              <a:t>45</a:t>
            </a:fld>
            <a:endParaRPr lang="tr-TR"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tr-TR" smtClean="0"/>
              <a:t>Bütün bunların yanında hematüriye yol açan diğer duurmlardanda kısaca bahsetmek sitiyorum.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C270A73-A4B3-4859-9322-A0C3B9F68F6D}" type="slidenum">
              <a:rPr lang="tr-TR" smtClean="0"/>
              <a:pPr/>
              <a:t>46</a:t>
            </a:fld>
            <a:endParaRPr lang="tr-TR"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Bagil olarak yaygin bir hastalik. SIKILIKLA AILESEL. (</a:t>
            </a:r>
            <a:r>
              <a:rPr lang="tr-TR" smtClean="0"/>
              <a:t>olasılıkla </a:t>
            </a:r>
            <a:r>
              <a:rPr lang="en-US" smtClean="0"/>
              <a:t>Otozomal dominant)</a:t>
            </a:r>
            <a:endParaRPr lang="tr-TR" smtClean="0"/>
          </a:p>
          <a:p>
            <a:pPr eaLnBrk="1" hangingPunct="1"/>
            <a:r>
              <a:rPr lang="tr-TR" smtClean="0"/>
              <a:t>Renal biyopsideki tek bulgu, glomerül bazal membranda diffüz incelmedir. Çoğu hasta asemptomatikdir. Mikroskopik hematürinin rutin incelemesi sırasında saptanır. Yaklaşık birinci derece akrabaların %50’sinde hematüri görülür. Bazı hastalarda hafif-orta derecede proteinüri bulunabilir (&lt;1.5 g/gün). İnce bazal membran hastalığında, izole glomerüler hematüri, minimal veya proteinürinin olmadığı durumlarda, ve normal renal fonksiyonlu olgularda biyopsi genellikle yapılmaz. Benign prezentasyon ve seyir, hematürinin pozitif aile öyküsü, renal yetmezlik aile öyküsünün olmaması, ince bazal membran hastalığı tanısını düşündürür. </a:t>
            </a:r>
            <a:endParaRPr lang="en-US" smtClean="0"/>
          </a:p>
          <a:p>
            <a:pPr eaLnBrk="1" hangingPunct="1"/>
            <a:endParaRPr lang="en-US" smtClean="0"/>
          </a:p>
          <a:p>
            <a:pPr eaLnBrk="1" hangingPunct="1"/>
            <a:endParaRPr lang="en-US" smtClean="0"/>
          </a:p>
          <a:p>
            <a:pPr eaLnBrk="1" hangingPunct="1"/>
            <a:endParaRPr lang="ru-RU" sz="16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BA58AFC-0B68-4BC5-92BD-E240FD59EDCC}" type="slidenum">
              <a:rPr lang="tr-TR" smtClean="0"/>
              <a:pPr/>
              <a:t>4</a:t>
            </a:fld>
            <a:endParaRPr lang="tr-TR"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tr-TR" smtClean="0"/>
              <a:t>İdrar rengi ve görüntüsüne göre hematüri makroskopik ve mikroskopik olarak 2 alt grupta incelenebilir. Makroskopik Hematüri, çıplak gözle kırmızı veya kola renginde bir idrarda mikroskopik incelemede sayılamayacak kadar çok eritrosit varlığı olarak tanımlanır. 1 Litre idrarda sadece 5 ml kan gözle görünür hematüriye yol açar. Asid idrardaki görüntü kahverengi, dumanlı veya çay renginde olabilir. Kanama aktif, şiddetli veya  idrar alkalik ise parlak kırmızı renktedir.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6978143-BD96-4173-852A-2393DBB26AA5}" type="slidenum">
              <a:rPr lang="tr-TR" smtClean="0"/>
              <a:pPr/>
              <a:t>5</a:t>
            </a:fld>
            <a:endParaRPr lang="tr-TR"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tr-TR" smtClean="0"/>
              <a:t>İdrar analizi için uygun olarak toplanmış 3 örnekten ikisinde idrar sedimentinde bir mikroskopik büyük büyütme alanında 2-3’den fazla eritrosit varlığı ve çıplak göz ile normal idrar rengi Mikroskopik Hematüri olarak tanımlanır. </a:t>
            </a:r>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0F7EB69-CF41-4761-A756-8EBA5D2D6B76}" type="slidenum">
              <a:rPr lang="tr-TR" smtClean="0"/>
              <a:pPr/>
              <a:t>6</a:t>
            </a:fld>
            <a:endParaRPr lang="tr-TR"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tr-TR" smtClean="0"/>
              <a:t>Aksi kanıtlanıncaya kadar Hematüri altta yatan ciddi bir patolojiye bağlı olabileceği bilinmelidir. Malignite riski geçici mikroskopik hematürili yaşlı hastalarda %2,4 iken,  persistan mikroskopik hematürili yaşlılarda %5 ,persistan gross hematürililerde %20’lere ulaşmaktadır.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1D82FC5-C933-4120-AF9F-4CA1567BAB1E}" type="slidenum">
              <a:rPr lang="tr-TR" smtClean="0"/>
              <a:pPr/>
              <a:t>7</a:t>
            </a:fld>
            <a:endParaRPr lang="tr-TR"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tr-TR" smtClean="0"/>
              <a:t>Mikroskopik Hematüri sık rastlanan bir bulgudur, insidansı yaş ile artmaktadır. </a:t>
            </a:r>
            <a:r>
              <a:rPr lang="tr-TR" sz="1600" smtClean="0">
                <a:cs typeface="Arial" charset="0"/>
              </a:rPr>
              <a:t>40 yaşın altında görülme sıklığı %1’den az iken, 40 yaşın üzerindeki bireylerde %2-18 arasındadır. </a:t>
            </a:r>
            <a:r>
              <a:rPr lang="tr-TR" sz="1600" smtClean="0"/>
              <a:t> </a:t>
            </a:r>
            <a:r>
              <a:rPr lang="tr-TR" sz="900" smtClean="0"/>
              <a:t>                                                      </a:t>
            </a:r>
          </a:p>
          <a:p>
            <a:pPr eaLnBrk="1" hangingPunct="1">
              <a:lnSpc>
                <a:spcPct val="220000"/>
              </a:lnSpc>
            </a:pPr>
            <a:r>
              <a:rPr lang="tr-TR" sz="9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89B5473-1D32-4683-A74A-9ED529AC3940}" type="slidenum">
              <a:rPr lang="tr-TR" smtClean="0"/>
              <a:pPr/>
              <a:t>8</a:t>
            </a:fld>
            <a:endParaRPr lang="tr-TR"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tr-TR" smtClean="0"/>
              <a:t>Tüm ayrıntılı incelemelere rağmen %10-20 olguda hematürinin nedeni saptanamazken, geriye kalanların 1/3’ünde renal, 2/3’ünde orta ve alt üriner sistem kaynaklı olduğu belirlenmiştir.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5734F71-FD9B-4C13-825E-94B28EFC525D}" type="slidenum">
              <a:rPr lang="tr-TR" smtClean="0"/>
              <a:pPr/>
              <a:t>9</a:t>
            </a:fld>
            <a:endParaRPr lang="tr-TR"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tr-TR" smtClean="0"/>
              <a:t>Hematürinin saptanmasında en yaygın olarak kullanılan tercih edilen yöntem idrar şeritlerinin kullanılmasıdır. Özellikleir slaytta izlenen idrar şeritlerinin çalışma prensibi, Hidrojen peroksit ile kromojen arasındaki reaksiyonu katalize eden hemoglobinin psödoperoksidaz aktivitiesi temeline dayanmaktadır. Benekli boyanma sağlam eritrositi uniform boyanma serbest eritrositi göstermektedir.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tr-T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tr-T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tr-T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tr-T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tr-T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tr-T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tr-TR"/>
            </a:p>
          </p:txBody>
        </p:sp>
      </p:grpSp>
      <p:sp>
        <p:nvSpPr>
          <p:cNvPr id="121868"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12186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tr-T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6F18638-C060-4223-B7C3-1D2330572A2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A7ED3CD2-8195-4532-9F06-19302E119FB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004050" y="214313"/>
            <a:ext cx="1951038" cy="5918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150938" y="214313"/>
            <a:ext cx="5700712" cy="5918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27F72243-CC69-4220-9C1A-6735E4A6951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C0F96DA2-926F-475C-803B-BB56FA8EBEB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145088" y="2017713"/>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5145088" y="4151313"/>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1"/>
          <p:cNvSpPr>
            <a:spLocks noGrp="1" noChangeArrowheads="1"/>
          </p:cNvSpPr>
          <p:nvPr>
            <p:ph type="dt" sz="half" idx="10"/>
          </p:nvPr>
        </p:nvSpPr>
        <p:spPr>
          <a:ln/>
        </p:spPr>
        <p:txBody>
          <a:bodyPr/>
          <a:lstStyle>
            <a:lvl1pPr>
              <a:defRPr/>
            </a:lvl1pPr>
          </a:lstStyle>
          <a:p>
            <a:pPr>
              <a:defRPr/>
            </a:pPr>
            <a:endParaRPr lang="tr-TR"/>
          </a:p>
        </p:txBody>
      </p:sp>
      <p:sp>
        <p:nvSpPr>
          <p:cNvPr id="7" name="Rectangle 12"/>
          <p:cNvSpPr>
            <a:spLocks noGrp="1" noChangeArrowheads="1"/>
          </p:cNvSpPr>
          <p:nvPr>
            <p:ph type="ftr" sz="quarter" idx="11"/>
          </p:nvPr>
        </p:nvSpPr>
        <p:spPr>
          <a:ln/>
        </p:spPr>
        <p:txBody>
          <a:bodyPr/>
          <a:lstStyle>
            <a:lvl1pPr>
              <a:defRPr/>
            </a:lvl1pPr>
          </a:lstStyle>
          <a:p>
            <a:pPr>
              <a:defRPr/>
            </a:pPr>
            <a:endParaRPr lang="tr-TR"/>
          </a:p>
        </p:txBody>
      </p:sp>
      <p:sp>
        <p:nvSpPr>
          <p:cNvPr id="8" name="Rectangle 13"/>
          <p:cNvSpPr>
            <a:spLocks noGrp="1" noChangeArrowheads="1"/>
          </p:cNvSpPr>
          <p:nvPr>
            <p:ph type="sldNum" sz="quarter" idx="12"/>
          </p:nvPr>
        </p:nvSpPr>
        <p:spPr>
          <a:ln/>
        </p:spPr>
        <p:txBody>
          <a:bodyPr/>
          <a:lstStyle>
            <a:lvl1pPr>
              <a:defRPr/>
            </a:lvl1pPr>
          </a:lstStyle>
          <a:p>
            <a:pPr>
              <a:defRPr/>
            </a:pPr>
            <a:fld id="{8A44F440-E58F-41A2-9DA8-90EFCA344E71}"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145088" y="2017713"/>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5145088" y="4151313"/>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1"/>
          <p:cNvSpPr>
            <a:spLocks noGrp="1" noChangeArrowheads="1"/>
          </p:cNvSpPr>
          <p:nvPr>
            <p:ph type="dt" sz="half" idx="10"/>
          </p:nvPr>
        </p:nvSpPr>
        <p:spPr>
          <a:ln/>
        </p:spPr>
        <p:txBody>
          <a:bodyPr/>
          <a:lstStyle>
            <a:lvl1pPr>
              <a:defRPr/>
            </a:lvl1pPr>
          </a:lstStyle>
          <a:p>
            <a:pPr>
              <a:defRPr/>
            </a:pPr>
            <a:endParaRPr lang="tr-TR"/>
          </a:p>
        </p:txBody>
      </p:sp>
      <p:sp>
        <p:nvSpPr>
          <p:cNvPr id="7" name="Rectangle 12"/>
          <p:cNvSpPr>
            <a:spLocks noGrp="1" noChangeArrowheads="1"/>
          </p:cNvSpPr>
          <p:nvPr>
            <p:ph type="ftr" sz="quarter" idx="11"/>
          </p:nvPr>
        </p:nvSpPr>
        <p:spPr>
          <a:ln/>
        </p:spPr>
        <p:txBody>
          <a:bodyPr/>
          <a:lstStyle>
            <a:lvl1pPr>
              <a:defRPr/>
            </a:lvl1pPr>
          </a:lstStyle>
          <a:p>
            <a:pPr>
              <a:defRPr/>
            </a:pPr>
            <a:endParaRPr lang="tr-TR"/>
          </a:p>
        </p:txBody>
      </p:sp>
      <p:sp>
        <p:nvSpPr>
          <p:cNvPr id="8" name="Rectangle 13"/>
          <p:cNvSpPr>
            <a:spLocks noGrp="1" noChangeArrowheads="1"/>
          </p:cNvSpPr>
          <p:nvPr>
            <p:ph type="sldNum" sz="quarter" idx="12"/>
          </p:nvPr>
        </p:nvSpPr>
        <p:spPr>
          <a:ln/>
        </p:spPr>
        <p:txBody>
          <a:bodyPr/>
          <a:lstStyle>
            <a:lvl1pPr>
              <a:defRPr/>
            </a:lvl1pPr>
          </a:lstStyle>
          <a:p>
            <a:pPr>
              <a:defRPr/>
            </a:pPr>
            <a:fld id="{4F999247-F094-49FA-BC7F-58B3EDAC16E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ECA9638E-5A32-4F81-9EF0-6AD798FBC7B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DABB18CD-4942-40EE-A174-CDEC5805C112}"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4DD7678A-789C-493C-B1D5-3859617B8057}"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endParaRPr lang="tr-TR"/>
          </a:p>
        </p:txBody>
      </p:sp>
      <p:sp>
        <p:nvSpPr>
          <p:cNvPr id="8" name="Rectangle 12"/>
          <p:cNvSpPr>
            <a:spLocks noGrp="1" noChangeArrowheads="1"/>
          </p:cNvSpPr>
          <p:nvPr>
            <p:ph type="ftr" sz="quarter" idx="11"/>
          </p:nvPr>
        </p:nvSpPr>
        <p:spPr>
          <a:ln/>
        </p:spPr>
        <p:txBody>
          <a:bodyPr/>
          <a:lstStyle>
            <a:lvl1pPr>
              <a:defRPr/>
            </a:lvl1pPr>
          </a:lstStyle>
          <a:p>
            <a:pPr>
              <a:defRPr/>
            </a:pP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4E3A28BA-1881-40F1-928F-05D4E8C97C0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pPr>
              <a:defRPr/>
            </a:pPr>
            <a:fld id="{31CAB75C-2B37-4B2D-8863-33F3E2BC616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tr-TR"/>
          </a:p>
        </p:txBody>
      </p:sp>
      <p:sp>
        <p:nvSpPr>
          <p:cNvPr id="3" name="Rectangle 12"/>
          <p:cNvSpPr>
            <a:spLocks noGrp="1" noChangeArrowheads="1"/>
          </p:cNvSpPr>
          <p:nvPr>
            <p:ph type="ftr" sz="quarter" idx="11"/>
          </p:nvPr>
        </p:nvSpPr>
        <p:spPr>
          <a:ln/>
        </p:spPr>
        <p:txBody>
          <a:bodyPr/>
          <a:lstStyle>
            <a:lvl1pPr>
              <a:defRPr/>
            </a:lvl1pPr>
          </a:lstStyle>
          <a:p>
            <a:pPr>
              <a:defRPr/>
            </a:pPr>
            <a:endParaRPr lang="tr-TR"/>
          </a:p>
        </p:txBody>
      </p:sp>
      <p:sp>
        <p:nvSpPr>
          <p:cNvPr id="4" name="Rectangle 13"/>
          <p:cNvSpPr>
            <a:spLocks noGrp="1" noChangeArrowheads="1"/>
          </p:cNvSpPr>
          <p:nvPr>
            <p:ph type="sldNum" sz="quarter" idx="12"/>
          </p:nvPr>
        </p:nvSpPr>
        <p:spPr>
          <a:ln/>
        </p:spPr>
        <p:txBody>
          <a:bodyPr/>
          <a:lstStyle>
            <a:lvl1pPr>
              <a:defRPr/>
            </a:lvl1pPr>
          </a:lstStyle>
          <a:p>
            <a:pPr>
              <a:defRPr/>
            </a:pPr>
            <a:fld id="{76B01628-529C-42F1-8A91-3D6A505FC13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DED02406-1F88-40F4-9EAE-3E10C7C034F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51B7C6EA-88A9-4C17-8096-5A802C98930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b="0"/>
          </a:p>
        </p:txBody>
      </p:sp>
      <p:sp>
        <p:nvSpPr>
          <p:cNvPr id="12083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b="0"/>
          </a:p>
        </p:txBody>
      </p:sp>
      <p:sp>
        <p:nvSpPr>
          <p:cNvPr id="12083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b="0"/>
          </a:p>
        </p:txBody>
      </p:sp>
      <p:sp>
        <p:nvSpPr>
          <p:cNvPr id="12083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b="0"/>
          </a:p>
        </p:txBody>
      </p:sp>
      <p:sp>
        <p:nvSpPr>
          <p:cNvPr id="12083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b="0"/>
          </a:p>
        </p:txBody>
      </p:sp>
      <p:sp>
        <p:nvSpPr>
          <p:cNvPr id="12083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b="0"/>
          </a:p>
        </p:txBody>
      </p:sp>
      <p:sp>
        <p:nvSpPr>
          <p:cNvPr id="12084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b="0"/>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2084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endParaRPr lang="tr-TR"/>
          </a:p>
        </p:txBody>
      </p:sp>
      <p:sp>
        <p:nvSpPr>
          <p:cNvPr id="12084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pPr>
              <a:defRPr/>
            </a:pPr>
            <a:endParaRPr lang="tr-TR"/>
          </a:p>
        </p:txBody>
      </p:sp>
      <p:sp>
        <p:nvSpPr>
          <p:cNvPr id="12084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a:defRPr/>
            </a:pPr>
            <a:fld id="{C2D545A6-CDE6-47A8-AD1B-D7C965F4652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3"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Grafi_i1.xls"/></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2636838"/>
            <a:ext cx="7772400" cy="862012"/>
          </a:xfrm>
          <a:solidFill>
            <a:schemeClr val="hlink"/>
          </a:solidFill>
          <a:ln>
            <a:solidFill>
              <a:schemeClr val="tx2"/>
            </a:solidFill>
          </a:ln>
        </p:spPr>
        <p:txBody>
          <a:bodyPr/>
          <a:lstStyle/>
          <a:p>
            <a:pPr eaLnBrk="1" hangingPunct="1"/>
            <a:r>
              <a:rPr lang="tr-TR" smtClean="0">
                <a:solidFill>
                  <a:schemeClr val="bg1"/>
                </a:solidFill>
              </a:rPr>
              <a:t>       Hematüriye yaklaşım</a:t>
            </a:r>
          </a:p>
        </p:txBody>
      </p:sp>
      <p:sp>
        <p:nvSpPr>
          <p:cNvPr id="4099" name="Rectangle 3"/>
          <p:cNvSpPr>
            <a:spLocks noGrp="1" noChangeArrowheads="1"/>
          </p:cNvSpPr>
          <p:nvPr>
            <p:ph type="subTitle" idx="1"/>
          </p:nvPr>
        </p:nvSpPr>
        <p:spPr>
          <a:xfrm>
            <a:off x="1371600" y="4197350"/>
            <a:ext cx="6400800" cy="1752600"/>
          </a:xfrm>
          <a:solidFill>
            <a:srgbClr val="6699FF"/>
          </a:solidFill>
          <a:ln>
            <a:solidFill>
              <a:schemeClr val="tx2"/>
            </a:solidFill>
          </a:ln>
        </p:spPr>
        <p:txBody>
          <a:bodyPr/>
          <a:lstStyle/>
          <a:p>
            <a:pPr eaLnBrk="1" hangingPunct="1">
              <a:lnSpc>
                <a:spcPct val="80000"/>
              </a:lnSpc>
            </a:pPr>
            <a:r>
              <a:rPr lang="tr-TR" sz="2000" smtClean="0">
                <a:solidFill>
                  <a:schemeClr val="bg1"/>
                </a:solidFill>
              </a:rPr>
              <a:t>Prof. Dr. Kenan Keven</a:t>
            </a:r>
          </a:p>
          <a:p>
            <a:pPr eaLnBrk="1" hangingPunct="1">
              <a:lnSpc>
                <a:spcPct val="80000"/>
              </a:lnSpc>
            </a:pPr>
            <a:r>
              <a:rPr lang="tr-TR" sz="2000" smtClean="0">
                <a:solidFill>
                  <a:schemeClr val="bg1"/>
                </a:solidFill>
              </a:rPr>
              <a:t>Ankara Üniversitesi</a:t>
            </a:r>
          </a:p>
          <a:p>
            <a:pPr eaLnBrk="1" hangingPunct="1">
              <a:lnSpc>
                <a:spcPct val="80000"/>
              </a:lnSpc>
            </a:pPr>
            <a:r>
              <a:rPr lang="tr-TR" sz="2000" smtClean="0">
                <a:solidFill>
                  <a:schemeClr val="bg1"/>
                </a:solidFill>
              </a:rPr>
              <a:t>Tıp Fakültesi</a:t>
            </a:r>
          </a:p>
          <a:p>
            <a:pPr eaLnBrk="1" hangingPunct="1">
              <a:lnSpc>
                <a:spcPct val="80000"/>
              </a:lnSpc>
            </a:pPr>
            <a:r>
              <a:rPr lang="tr-TR" sz="2000" smtClean="0">
                <a:solidFill>
                  <a:schemeClr val="bg1"/>
                </a:solidFill>
              </a:rPr>
              <a:t>Nefroloji B.D. </a:t>
            </a:r>
          </a:p>
          <a:p>
            <a:pPr eaLnBrk="1" hangingPunct="1">
              <a:lnSpc>
                <a:spcPct val="80000"/>
              </a:lnSpc>
            </a:pPr>
            <a:endParaRPr lang="tr-TR" sz="200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Slayt Numarası Yer Tutucusu"/>
          <p:cNvSpPr>
            <a:spLocks noGrp="1"/>
          </p:cNvSpPr>
          <p:nvPr>
            <p:ph type="sldNum" sz="quarter" idx="12"/>
          </p:nvPr>
        </p:nvSpPr>
        <p:spPr>
          <a:noFill/>
        </p:spPr>
        <p:txBody>
          <a:bodyPr/>
          <a:lstStyle/>
          <a:p>
            <a:fld id="{ABCA62F7-FB86-4702-BFE8-7EA3BDE27BAE}" type="slidenum">
              <a:rPr lang="tr-TR" smtClean="0"/>
              <a:pPr/>
              <a:t>10</a:t>
            </a:fld>
            <a:endParaRPr lang="tr-TR" smtClean="0"/>
          </a:p>
        </p:txBody>
      </p:sp>
      <p:sp>
        <p:nvSpPr>
          <p:cNvPr id="12291" name="Rectangle 2"/>
          <p:cNvSpPr>
            <a:spLocks noGrp="1" noChangeArrowheads="1"/>
          </p:cNvSpPr>
          <p:nvPr>
            <p:ph type="title"/>
          </p:nvPr>
        </p:nvSpPr>
        <p:spPr/>
        <p:txBody>
          <a:bodyPr/>
          <a:lstStyle/>
          <a:p>
            <a:pPr eaLnBrk="1" hangingPunct="1"/>
            <a:r>
              <a:rPr lang="tr-TR" sz="4000" smtClean="0"/>
              <a:t>             İdrar Şeridi </a:t>
            </a:r>
            <a:br>
              <a:rPr lang="tr-TR" sz="4000" smtClean="0"/>
            </a:br>
            <a:endParaRPr lang="tr-TR" sz="4000" smtClean="0"/>
          </a:p>
        </p:txBody>
      </p:sp>
      <p:sp>
        <p:nvSpPr>
          <p:cNvPr id="12292" name="Rectangle 3"/>
          <p:cNvSpPr>
            <a:spLocks noGrp="1" noChangeArrowheads="1"/>
          </p:cNvSpPr>
          <p:nvPr>
            <p:ph type="body" idx="1"/>
          </p:nvPr>
        </p:nvSpPr>
        <p:spPr>
          <a:xfrm>
            <a:off x="1182688" y="2051050"/>
            <a:ext cx="7772400" cy="4114800"/>
          </a:xfrm>
        </p:spPr>
        <p:txBody>
          <a:bodyPr/>
          <a:lstStyle/>
          <a:p>
            <a:pPr eaLnBrk="1" hangingPunct="1">
              <a:lnSpc>
                <a:spcPct val="130000"/>
              </a:lnSpc>
            </a:pPr>
            <a:r>
              <a:rPr lang="tr-TR" sz="1800" b="1" smtClean="0"/>
              <a:t>Yalancı Pozitif Sonuçlar</a:t>
            </a:r>
          </a:p>
          <a:p>
            <a:pPr eaLnBrk="1" hangingPunct="1">
              <a:lnSpc>
                <a:spcPct val="130000"/>
              </a:lnSpc>
            </a:pPr>
            <a:r>
              <a:rPr lang="tr-TR" sz="1800" smtClean="0"/>
              <a:t>Miyoglobin</a:t>
            </a:r>
          </a:p>
          <a:p>
            <a:pPr eaLnBrk="1" hangingPunct="1">
              <a:lnSpc>
                <a:spcPct val="130000"/>
              </a:lnSpc>
            </a:pPr>
            <a:r>
              <a:rPr lang="tr-TR" sz="1800" smtClean="0"/>
              <a:t>Kontaminantlar (hipoklorit, menstrüel kan, bakteriyel peroksidaz)</a:t>
            </a:r>
          </a:p>
          <a:p>
            <a:pPr eaLnBrk="1" hangingPunct="1">
              <a:lnSpc>
                <a:spcPct val="130000"/>
              </a:lnSpc>
            </a:pPr>
            <a:r>
              <a:rPr lang="tr-TR" sz="1800" smtClean="0"/>
              <a:t>Dehidratasyon</a:t>
            </a:r>
          </a:p>
          <a:p>
            <a:pPr eaLnBrk="1" hangingPunct="1">
              <a:lnSpc>
                <a:spcPct val="130000"/>
              </a:lnSpc>
              <a:buFont typeface="Wingdings" pitchFamily="2" charset="2"/>
              <a:buNone/>
            </a:pPr>
            <a:endParaRPr lang="tr-TR" sz="1800" smtClean="0"/>
          </a:p>
          <a:p>
            <a:pPr eaLnBrk="1" hangingPunct="1">
              <a:lnSpc>
                <a:spcPct val="130000"/>
              </a:lnSpc>
            </a:pPr>
            <a:r>
              <a:rPr lang="tr-TR" sz="1800" b="1" smtClean="0"/>
              <a:t>Yalancı Negatif Sonuçlar</a:t>
            </a:r>
          </a:p>
          <a:p>
            <a:pPr eaLnBrk="1" hangingPunct="1">
              <a:lnSpc>
                <a:spcPct val="130000"/>
              </a:lnSpc>
            </a:pPr>
            <a:r>
              <a:rPr lang="tr-TR" sz="1800" smtClean="0"/>
              <a:t>Aşırı C vitamini alımı</a:t>
            </a:r>
          </a:p>
          <a:p>
            <a:pPr eaLnBrk="1" hangingPunct="1">
              <a:lnSpc>
                <a:spcPct val="130000"/>
              </a:lnSpc>
            </a:pPr>
            <a:r>
              <a:rPr lang="tr-TR" sz="1800" smtClean="0"/>
              <a:t>Diğer redükte edici ajanlar</a:t>
            </a:r>
          </a:p>
          <a:p>
            <a:pPr eaLnBrk="1" hangingPunct="1">
              <a:lnSpc>
                <a:spcPct val="130000"/>
              </a:lnSpc>
            </a:pPr>
            <a:r>
              <a:rPr lang="tr-TR" sz="1800" smtClean="0"/>
              <a:t>Düşük pH varlığı</a:t>
            </a:r>
          </a:p>
          <a:p>
            <a:pPr eaLnBrk="1" hangingPunct="1">
              <a:lnSpc>
                <a:spcPct val="130000"/>
              </a:lnSpc>
            </a:pPr>
            <a:r>
              <a:rPr lang="tr-TR" sz="1800" smtClean="0"/>
              <a:t>Formaldehid varlığı</a:t>
            </a:r>
          </a:p>
          <a:p>
            <a:pPr eaLnBrk="1" hangingPunct="1">
              <a:lnSpc>
                <a:spcPct val="130000"/>
              </a:lnSpc>
            </a:pPr>
            <a:endParaRPr lang="tr-TR" sz="1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body" idx="1"/>
          </p:nvPr>
        </p:nvSpPr>
        <p:spPr>
          <a:xfrm>
            <a:off x="250825" y="2278063"/>
            <a:ext cx="8785225" cy="4391025"/>
          </a:xfrm>
        </p:spPr>
        <p:txBody>
          <a:bodyPr/>
          <a:lstStyle/>
          <a:p>
            <a:pPr eaLnBrk="1" hangingPunct="1">
              <a:lnSpc>
                <a:spcPct val="80000"/>
              </a:lnSpc>
              <a:buFont typeface="Wingdings" pitchFamily="2" charset="2"/>
              <a:buNone/>
            </a:pPr>
            <a:r>
              <a:rPr lang="tr-TR" sz="2000" smtClean="0"/>
              <a:t>  </a:t>
            </a:r>
            <a:r>
              <a:rPr lang="tr-TR" sz="2400" smtClean="0"/>
              <a:t>İdrar mikroskopisi ile idrar sedimentinin incelenmesi </a:t>
            </a:r>
          </a:p>
          <a:p>
            <a:pPr eaLnBrk="1" hangingPunct="1">
              <a:lnSpc>
                <a:spcPct val="80000"/>
              </a:lnSpc>
              <a:buFont typeface="Wingdings" pitchFamily="2" charset="2"/>
              <a:buNone/>
            </a:pPr>
            <a:endParaRPr lang="tr-TR" sz="2400" smtClean="0"/>
          </a:p>
          <a:p>
            <a:pPr eaLnBrk="1" hangingPunct="1">
              <a:lnSpc>
                <a:spcPct val="80000"/>
              </a:lnSpc>
              <a:buFont typeface="Wingdings" pitchFamily="2" charset="2"/>
              <a:buNone/>
            </a:pPr>
            <a:r>
              <a:rPr lang="tr-TR" sz="2400" smtClean="0"/>
              <a:t>  Hematürinin saptanmasında altın standarttır. </a:t>
            </a:r>
          </a:p>
          <a:p>
            <a:pPr eaLnBrk="1" hangingPunct="1">
              <a:lnSpc>
                <a:spcPct val="80000"/>
              </a:lnSpc>
            </a:pPr>
            <a:endParaRPr lang="tr-TR" sz="2400" smtClean="0"/>
          </a:p>
          <a:p>
            <a:pPr eaLnBrk="1" hangingPunct="1">
              <a:lnSpc>
                <a:spcPct val="80000"/>
              </a:lnSpc>
            </a:pPr>
            <a:r>
              <a:rPr lang="tr-TR" sz="2000" smtClean="0"/>
              <a:t>Taze, konsantre idrar örneği, </a:t>
            </a:r>
          </a:p>
          <a:p>
            <a:pPr eaLnBrk="1" hangingPunct="1">
              <a:lnSpc>
                <a:spcPct val="80000"/>
              </a:lnSpc>
            </a:pPr>
            <a:endParaRPr lang="tr-TR" sz="2000" smtClean="0"/>
          </a:p>
          <a:p>
            <a:pPr eaLnBrk="1" hangingPunct="1">
              <a:lnSpc>
                <a:spcPct val="80000"/>
              </a:lnSpc>
            </a:pPr>
            <a:r>
              <a:rPr lang="tr-TR" sz="2000" smtClean="0"/>
              <a:t>10 ml idrar 2500 devirde 5 dk santrifüje edilmeli,</a:t>
            </a:r>
          </a:p>
          <a:p>
            <a:pPr eaLnBrk="1" hangingPunct="1">
              <a:lnSpc>
                <a:spcPct val="80000"/>
              </a:lnSpc>
            </a:pPr>
            <a:endParaRPr lang="tr-TR" sz="2000" smtClean="0"/>
          </a:p>
          <a:p>
            <a:pPr eaLnBrk="1" hangingPunct="1">
              <a:lnSpc>
                <a:spcPct val="80000"/>
              </a:lnSpc>
            </a:pPr>
            <a:r>
              <a:rPr lang="tr-TR" sz="2000" smtClean="0"/>
              <a:t>9.5 ml’si atılmalı,</a:t>
            </a:r>
          </a:p>
          <a:p>
            <a:pPr eaLnBrk="1" hangingPunct="1">
              <a:lnSpc>
                <a:spcPct val="80000"/>
              </a:lnSpc>
              <a:buFont typeface="Wingdings" pitchFamily="2" charset="2"/>
              <a:buNone/>
            </a:pPr>
            <a:endParaRPr lang="tr-TR" sz="2000" smtClean="0"/>
          </a:p>
          <a:p>
            <a:pPr eaLnBrk="1" hangingPunct="1">
              <a:lnSpc>
                <a:spcPct val="80000"/>
              </a:lnSpc>
            </a:pPr>
            <a:r>
              <a:rPr lang="tr-TR" sz="2000" smtClean="0"/>
              <a:t>Sediment, geriye kalan 0.5 ml idrar ile homojen hale getirilip mikroskopik olarak incelenmelidir. </a:t>
            </a:r>
          </a:p>
        </p:txBody>
      </p:sp>
      <p:sp>
        <p:nvSpPr>
          <p:cNvPr id="209923" name="Rectangle 3"/>
          <p:cNvSpPr>
            <a:spLocks noGrp="1" noChangeArrowheads="1"/>
          </p:cNvSpPr>
          <p:nvPr>
            <p:ph type="title"/>
          </p:nvPr>
        </p:nvSpPr>
        <p:spPr>
          <a:xfrm>
            <a:off x="1171575" y="814388"/>
            <a:ext cx="7793038" cy="814387"/>
          </a:xfrm>
          <a:noFill/>
          <a:ln>
            <a:solidFill>
              <a:schemeClr val="bg1"/>
            </a:solidFill>
          </a:ln>
        </p:spPr>
        <p:txBody>
          <a:bodyPr/>
          <a:lstStyle/>
          <a:p>
            <a:pPr eaLnBrk="1" hangingPunct="1"/>
            <a:r>
              <a:rPr lang="tr-TR" sz="3200" smtClean="0"/>
              <a:t>         İdrar sedimenti hazırlanması</a:t>
            </a:r>
          </a:p>
        </p:txBody>
      </p:sp>
      <p:pic>
        <p:nvPicPr>
          <p:cNvPr id="13316" name="Picture 4" descr="microscope"/>
          <p:cNvPicPr>
            <a:picLocks noChangeAspect="1" noChangeArrowheads="1"/>
          </p:cNvPicPr>
          <p:nvPr/>
        </p:nvPicPr>
        <p:blipFill>
          <a:blip r:embed="rId3"/>
          <a:srcRect/>
          <a:stretch>
            <a:fillRect/>
          </a:stretch>
        </p:blipFill>
        <p:spPr bwMode="auto">
          <a:xfrm>
            <a:off x="323850" y="188913"/>
            <a:ext cx="1271588"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fade">
                                      <p:cBhvr>
                                        <p:cTn id="7" dur="770" decel="100000"/>
                                        <p:tgtEl>
                                          <p:spTgt spid="209923"/>
                                        </p:tgtEl>
                                      </p:cBhvr>
                                    </p:animEffect>
                                    <p:animScale>
                                      <p:cBhvr>
                                        <p:cTn id="8" dur="770" decel="100000"/>
                                        <p:tgtEl>
                                          <p:spTgt spid="209923"/>
                                        </p:tgtEl>
                                      </p:cBhvr>
                                      <p:from x="10000" y="10000"/>
                                      <p:to x="200000" y="450000"/>
                                    </p:animScale>
                                    <p:animScale>
                                      <p:cBhvr>
                                        <p:cTn id="9" dur="1230" accel="100000" fill="hold">
                                          <p:stCondLst>
                                            <p:cond delay="770"/>
                                          </p:stCondLst>
                                        </p:cTn>
                                        <p:tgtEl>
                                          <p:spTgt spid="209923"/>
                                        </p:tgtEl>
                                      </p:cBhvr>
                                      <p:from x="200000" y="450000"/>
                                      <p:to x="100000" y="100000"/>
                                    </p:animScale>
                                    <p:set>
                                      <p:cBhvr>
                                        <p:cTn id="10" dur="770" fill="hold"/>
                                        <p:tgtEl>
                                          <p:spTgt spid="209923"/>
                                        </p:tgtEl>
                                        <p:attrNameLst>
                                          <p:attrName>ppt_x</p:attrName>
                                        </p:attrNameLst>
                                      </p:cBhvr>
                                      <p:to>
                                        <p:strVal val="(0.5)"/>
                                      </p:to>
                                    </p:set>
                                    <p:anim from="(0.5)" to="(#ppt_x)" calcmode="lin" valueType="num">
                                      <p:cBhvr>
                                        <p:cTn id="11" dur="1230" accel="100000" fill="hold">
                                          <p:stCondLst>
                                            <p:cond delay="770"/>
                                          </p:stCondLst>
                                        </p:cTn>
                                        <p:tgtEl>
                                          <p:spTgt spid="209923"/>
                                        </p:tgtEl>
                                        <p:attrNameLst>
                                          <p:attrName>ppt_x</p:attrName>
                                        </p:attrNameLst>
                                      </p:cBhvr>
                                    </p:anim>
                                    <p:set>
                                      <p:cBhvr>
                                        <p:cTn id="12" dur="770" fill="hold"/>
                                        <p:tgtEl>
                                          <p:spTgt spid="209923"/>
                                        </p:tgtEl>
                                        <p:attrNameLst>
                                          <p:attrName>ppt_y</p:attrName>
                                        </p:attrNameLst>
                                      </p:cBhvr>
                                      <p:to>
                                        <p:strVal val="(#ppt_y+0.4)"/>
                                      </p:to>
                                    </p:set>
                                    <p:anim from="(#ppt_y+0.4)" to="(#ppt_y)" calcmode="lin" valueType="num">
                                      <p:cBhvr>
                                        <p:cTn id="13" dur="1230" accel="100000" fill="hold">
                                          <p:stCondLst>
                                            <p:cond delay="770"/>
                                          </p:stCondLst>
                                        </p:cTn>
                                        <p:tgtEl>
                                          <p:spTgt spid="20992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09922">
                                            <p:txEl>
                                              <p:pRg st="4" end="4"/>
                                            </p:txEl>
                                          </p:spTgt>
                                        </p:tgtEl>
                                        <p:attrNameLst>
                                          <p:attrName>style.visibility</p:attrName>
                                        </p:attrNameLst>
                                      </p:cBhvr>
                                      <p:to>
                                        <p:strVal val="visible"/>
                                      </p:to>
                                    </p:set>
                                    <p:animEffect transition="in" filter="slide(fromBottom)">
                                      <p:cBhvr>
                                        <p:cTn id="18" dur="500"/>
                                        <p:tgtEl>
                                          <p:spTgt spid="209922">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09922">
                                            <p:txEl>
                                              <p:pRg st="6" end="6"/>
                                            </p:txEl>
                                          </p:spTgt>
                                        </p:tgtEl>
                                        <p:attrNameLst>
                                          <p:attrName>style.visibility</p:attrName>
                                        </p:attrNameLst>
                                      </p:cBhvr>
                                      <p:to>
                                        <p:strVal val="visible"/>
                                      </p:to>
                                    </p:set>
                                    <p:animEffect transition="in" filter="slide(fromBottom)">
                                      <p:cBhvr>
                                        <p:cTn id="21" dur="500"/>
                                        <p:tgtEl>
                                          <p:spTgt spid="209922">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09922">
                                            <p:txEl>
                                              <p:pRg st="8" end="8"/>
                                            </p:txEl>
                                          </p:spTgt>
                                        </p:tgtEl>
                                        <p:attrNameLst>
                                          <p:attrName>style.visibility</p:attrName>
                                        </p:attrNameLst>
                                      </p:cBhvr>
                                      <p:to>
                                        <p:strVal val="visible"/>
                                      </p:to>
                                    </p:set>
                                    <p:animEffect transition="in" filter="slide(fromBottom)">
                                      <p:cBhvr>
                                        <p:cTn id="24" dur="500"/>
                                        <p:tgtEl>
                                          <p:spTgt spid="209922">
                                            <p:txEl>
                                              <p:pRg st="8" end="8"/>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09922">
                                            <p:txEl>
                                              <p:pRg st="10" end="10"/>
                                            </p:txEl>
                                          </p:spTgt>
                                        </p:tgtEl>
                                        <p:attrNameLst>
                                          <p:attrName>style.visibility</p:attrName>
                                        </p:attrNameLst>
                                      </p:cBhvr>
                                      <p:to>
                                        <p:strVal val="visible"/>
                                      </p:to>
                                    </p:set>
                                    <p:animEffect transition="in" filter="slide(fromBottom)">
                                      <p:cBhvr>
                                        <p:cTn id="27" dur="500"/>
                                        <p:tgtEl>
                                          <p:spTgt spid="2099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Slayt Numarası Yer Tutucusu"/>
          <p:cNvSpPr>
            <a:spLocks noGrp="1"/>
          </p:cNvSpPr>
          <p:nvPr>
            <p:ph type="sldNum" sz="quarter" idx="12"/>
          </p:nvPr>
        </p:nvSpPr>
        <p:spPr>
          <a:noFill/>
        </p:spPr>
        <p:txBody>
          <a:bodyPr/>
          <a:lstStyle/>
          <a:p>
            <a:fld id="{C8BB9B89-0D9A-4B25-BD2B-93AA06DD71B5}" type="slidenum">
              <a:rPr lang="tr-TR" smtClean="0"/>
              <a:pPr/>
              <a:t>12</a:t>
            </a:fld>
            <a:endParaRPr lang="tr-TR" smtClean="0"/>
          </a:p>
        </p:txBody>
      </p:sp>
      <p:sp>
        <p:nvSpPr>
          <p:cNvPr id="14339" name="Rectangle 11"/>
          <p:cNvSpPr>
            <a:spLocks noGrp="1" noChangeArrowheads="1"/>
          </p:cNvSpPr>
          <p:nvPr>
            <p:ph type="title"/>
          </p:nvPr>
        </p:nvSpPr>
        <p:spPr>
          <a:xfrm>
            <a:off x="955675" y="333375"/>
            <a:ext cx="8188325" cy="839788"/>
          </a:xfrm>
        </p:spPr>
        <p:txBody>
          <a:bodyPr/>
          <a:lstStyle/>
          <a:p>
            <a:pPr eaLnBrk="1" hangingPunct="1"/>
            <a:r>
              <a:rPr lang="tr-TR" sz="3200" smtClean="0"/>
              <a:t>Mikroskopik Hematürinin Değerlendirilmesi</a:t>
            </a:r>
          </a:p>
        </p:txBody>
      </p:sp>
      <p:sp>
        <p:nvSpPr>
          <p:cNvPr id="14340" name="Rectangle 12"/>
          <p:cNvSpPr>
            <a:spLocks noGrp="1" noChangeArrowheads="1"/>
          </p:cNvSpPr>
          <p:nvPr>
            <p:ph type="body" sz="half" idx="1"/>
          </p:nvPr>
        </p:nvSpPr>
        <p:spPr>
          <a:xfrm>
            <a:off x="0" y="1773238"/>
            <a:ext cx="3600450" cy="4724400"/>
          </a:xfrm>
        </p:spPr>
        <p:txBody>
          <a:bodyPr/>
          <a:lstStyle/>
          <a:p>
            <a:pPr eaLnBrk="1" hangingPunct="1">
              <a:lnSpc>
                <a:spcPct val="80000"/>
              </a:lnSpc>
              <a:buFont typeface="Wingdings" pitchFamily="2" charset="2"/>
              <a:buNone/>
            </a:pPr>
            <a:r>
              <a:rPr lang="tr-TR" b="1" smtClean="0"/>
              <a:t>          Öykü</a:t>
            </a:r>
            <a:r>
              <a:rPr lang="en-US" smtClean="0"/>
              <a:t> </a:t>
            </a:r>
            <a:endParaRPr lang="tr-TR" smtClean="0"/>
          </a:p>
          <a:p>
            <a:pPr eaLnBrk="1" hangingPunct="1">
              <a:lnSpc>
                <a:spcPct val="80000"/>
              </a:lnSpc>
            </a:pPr>
            <a:r>
              <a:rPr lang="tr-TR" sz="1800" smtClean="0"/>
              <a:t>İlaç (aspirin veya NSAI)</a:t>
            </a:r>
          </a:p>
          <a:p>
            <a:pPr eaLnBrk="1" hangingPunct="1">
              <a:lnSpc>
                <a:spcPct val="80000"/>
              </a:lnSpc>
              <a:buFont typeface="Wingdings" pitchFamily="2" charset="2"/>
              <a:buNone/>
            </a:pPr>
            <a:endParaRPr lang="tr-TR" sz="1800" smtClean="0"/>
          </a:p>
          <a:p>
            <a:pPr eaLnBrk="1" hangingPunct="1">
              <a:lnSpc>
                <a:spcPct val="80000"/>
              </a:lnSpc>
            </a:pPr>
            <a:r>
              <a:rPr lang="tr-TR" sz="1800" smtClean="0"/>
              <a:t>Hematüri paterni ?( Mikro, makro., asemop., semptomatik, intermittant, rekürrren)</a:t>
            </a:r>
          </a:p>
          <a:p>
            <a:pPr eaLnBrk="1" hangingPunct="1">
              <a:lnSpc>
                <a:spcPct val="80000"/>
              </a:lnSpc>
              <a:buFont typeface="Wingdings" pitchFamily="2" charset="2"/>
              <a:buNone/>
            </a:pPr>
            <a:endParaRPr lang="tr-TR" sz="1800" smtClean="0"/>
          </a:p>
          <a:p>
            <a:pPr eaLnBrk="1" hangingPunct="1">
              <a:lnSpc>
                <a:spcPct val="80000"/>
              </a:lnSpc>
            </a:pPr>
            <a:r>
              <a:rPr lang="tr-TR" sz="1800" smtClean="0"/>
              <a:t>Dizüri, acil işeme hissi, kolik, böğür ağrısı gibi eşlik eden semptomlar</a:t>
            </a:r>
          </a:p>
          <a:p>
            <a:pPr eaLnBrk="1" hangingPunct="1">
              <a:lnSpc>
                <a:spcPct val="80000"/>
              </a:lnSpc>
              <a:buFont typeface="Wingdings" pitchFamily="2" charset="2"/>
              <a:buNone/>
            </a:pPr>
            <a:endParaRPr lang="tr-TR" sz="1800" smtClean="0"/>
          </a:p>
          <a:p>
            <a:pPr eaLnBrk="1" hangingPunct="1">
              <a:lnSpc>
                <a:spcPct val="80000"/>
              </a:lnSpc>
            </a:pPr>
            <a:r>
              <a:rPr lang="tr-TR" sz="1800" smtClean="0"/>
              <a:t>Atakların egzersiz, ilaç ve işeme ile ilgisi </a:t>
            </a:r>
          </a:p>
          <a:p>
            <a:pPr eaLnBrk="1" hangingPunct="1">
              <a:lnSpc>
                <a:spcPct val="80000"/>
              </a:lnSpc>
            </a:pPr>
            <a:endParaRPr lang="tr-TR" sz="1800" smtClean="0"/>
          </a:p>
          <a:p>
            <a:pPr eaLnBrk="1" hangingPunct="1">
              <a:lnSpc>
                <a:spcPct val="80000"/>
              </a:lnSpc>
            </a:pPr>
            <a:r>
              <a:rPr lang="tr-TR" sz="1800" smtClean="0"/>
              <a:t>S. Hematobium’un endemik olduğu yerlere seyahat</a:t>
            </a:r>
          </a:p>
          <a:p>
            <a:pPr eaLnBrk="1" hangingPunct="1">
              <a:lnSpc>
                <a:spcPct val="80000"/>
              </a:lnSpc>
            </a:pPr>
            <a:endParaRPr lang="tr-TR" sz="1800" smtClean="0"/>
          </a:p>
          <a:p>
            <a:pPr eaLnBrk="1" hangingPunct="1">
              <a:lnSpc>
                <a:spcPct val="80000"/>
              </a:lnSpc>
            </a:pPr>
            <a:r>
              <a:rPr lang="tr-TR" sz="1800" smtClean="0"/>
              <a:t>Böbrek hastalığı aile öyküsü</a:t>
            </a:r>
          </a:p>
          <a:p>
            <a:pPr eaLnBrk="1" hangingPunct="1">
              <a:lnSpc>
                <a:spcPct val="80000"/>
              </a:lnSpc>
            </a:pPr>
            <a:endParaRPr lang="tr-TR" sz="1800" smtClean="0"/>
          </a:p>
          <a:p>
            <a:pPr eaLnBrk="1" hangingPunct="1">
              <a:lnSpc>
                <a:spcPct val="80000"/>
              </a:lnSpc>
            </a:pPr>
            <a:endParaRPr lang="tr-TR" sz="1400" smtClean="0"/>
          </a:p>
        </p:txBody>
      </p:sp>
      <p:sp>
        <p:nvSpPr>
          <p:cNvPr id="14341" name="Rectangle 13"/>
          <p:cNvSpPr>
            <a:spLocks noGrp="1" noChangeArrowheads="1"/>
          </p:cNvSpPr>
          <p:nvPr>
            <p:ph type="body" sz="half" idx="2"/>
          </p:nvPr>
        </p:nvSpPr>
        <p:spPr>
          <a:xfrm>
            <a:off x="3276600" y="1844675"/>
            <a:ext cx="3167063" cy="4752975"/>
          </a:xfrm>
        </p:spPr>
        <p:txBody>
          <a:bodyPr/>
          <a:lstStyle/>
          <a:p>
            <a:pPr eaLnBrk="1" hangingPunct="1">
              <a:lnSpc>
                <a:spcPct val="80000"/>
              </a:lnSpc>
              <a:buFont typeface="Wingdings" pitchFamily="2" charset="2"/>
              <a:buNone/>
            </a:pPr>
            <a:r>
              <a:rPr lang="tr-TR" b="1" smtClean="0"/>
              <a:t>  Fizik muayene</a:t>
            </a:r>
          </a:p>
          <a:p>
            <a:pPr eaLnBrk="1" hangingPunct="1">
              <a:lnSpc>
                <a:spcPct val="80000"/>
              </a:lnSpc>
            </a:pPr>
            <a:r>
              <a:rPr lang="tr-TR" sz="1800" smtClean="0"/>
              <a:t>Kan basıncı, kardiyak ritim, kardiyak ürüfüm, akciğerde raller</a:t>
            </a:r>
          </a:p>
          <a:p>
            <a:pPr eaLnBrk="1" hangingPunct="1">
              <a:lnSpc>
                <a:spcPct val="80000"/>
              </a:lnSpc>
              <a:buFont typeface="Wingdings" pitchFamily="2" charset="2"/>
              <a:buNone/>
            </a:pPr>
            <a:r>
              <a:rPr lang="tr-TR" sz="1800" smtClean="0"/>
              <a:t> </a:t>
            </a:r>
          </a:p>
          <a:p>
            <a:pPr eaLnBrk="1" hangingPunct="1">
              <a:lnSpc>
                <a:spcPct val="80000"/>
              </a:lnSpc>
            </a:pPr>
            <a:r>
              <a:rPr lang="tr-TR" sz="1800" smtClean="0"/>
              <a:t>Korneal, lens anormallikleri, sensorinöral işitme kaybı</a:t>
            </a:r>
          </a:p>
          <a:p>
            <a:pPr eaLnBrk="1" hangingPunct="1">
              <a:lnSpc>
                <a:spcPct val="80000"/>
              </a:lnSpc>
              <a:buFont typeface="Wingdings" pitchFamily="2" charset="2"/>
              <a:buNone/>
            </a:pPr>
            <a:endParaRPr lang="tr-TR" sz="1800" smtClean="0"/>
          </a:p>
          <a:p>
            <a:pPr eaLnBrk="1" hangingPunct="1">
              <a:lnSpc>
                <a:spcPct val="80000"/>
              </a:lnSpc>
            </a:pPr>
            <a:r>
              <a:rPr lang="tr-TR" sz="1800" smtClean="0"/>
              <a:t>Ekimoz, peteşi, rash</a:t>
            </a:r>
          </a:p>
          <a:p>
            <a:pPr eaLnBrk="1" hangingPunct="1">
              <a:lnSpc>
                <a:spcPct val="80000"/>
              </a:lnSpc>
              <a:buFont typeface="Wingdings" pitchFamily="2" charset="2"/>
              <a:buNone/>
            </a:pPr>
            <a:r>
              <a:rPr lang="tr-TR" sz="1800" smtClean="0"/>
              <a:t> </a:t>
            </a:r>
          </a:p>
          <a:p>
            <a:pPr eaLnBrk="1" hangingPunct="1">
              <a:lnSpc>
                <a:spcPct val="80000"/>
              </a:lnSpc>
            </a:pPr>
            <a:r>
              <a:rPr lang="tr-TR" sz="1800" smtClean="0"/>
              <a:t>Kitle renal büyüme, hassasiyet, mesane palpasyonu, perküsyonu</a:t>
            </a:r>
          </a:p>
          <a:p>
            <a:pPr eaLnBrk="1" hangingPunct="1">
              <a:lnSpc>
                <a:spcPct val="80000"/>
              </a:lnSpc>
              <a:buFont typeface="Wingdings" pitchFamily="2" charset="2"/>
              <a:buNone/>
            </a:pPr>
            <a:endParaRPr lang="tr-TR" sz="1800" smtClean="0"/>
          </a:p>
          <a:p>
            <a:pPr eaLnBrk="1" hangingPunct="1">
              <a:lnSpc>
                <a:spcPct val="80000"/>
              </a:lnSpc>
            </a:pPr>
            <a:r>
              <a:rPr lang="tr-TR" sz="2000" smtClean="0"/>
              <a:t>R</a:t>
            </a:r>
            <a:r>
              <a:rPr lang="en-US" sz="2000" smtClean="0"/>
              <a:t>ektal ve vajinal tuse, testis muayenesi</a:t>
            </a:r>
          </a:p>
          <a:p>
            <a:pPr eaLnBrk="1" hangingPunct="1">
              <a:lnSpc>
                <a:spcPct val="80000"/>
              </a:lnSpc>
              <a:buFont typeface="Wingdings" pitchFamily="2" charset="2"/>
              <a:buNone/>
            </a:pPr>
            <a:endParaRPr lang="tr-TR" sz="1600" smtClean="0"/>
          </a:p>
        </p:txBody>
      </p:sp>
      <p:sp>
        <p:nvSpPr>
          <p:cNvPr id="14342" name="Text Box 14"/>
          <p:cNvSpPr txBox="1">
            <a:spLocks noChangeArrowheads="1"/>
          </p:cNvSpPr>
          <p:nvPr/>
        </p:nvSpPr>
        <p:spPr bwMode="auto">
          <a:xfrm>
            <a:off x="6300788" y="1773238"/>
            <a:ext cx="2843212" cy="4364037"/>
          </a:xfrm>
          <a:prstGeom prst="rect">
            <a:avLst/>
          </a:prstGeom>
          <a:noFill/>
          <a:ln w="9525">
            <a:noFill/>
            <a:miter lim="800000"/>
            <a:headEnd/>
            <a:tailEnd/>
          </a:ln>
        </p:spPr>
        <p:txBody>
          <a:bodyPr>
            <a:spAutoFit/>
          </a:bodyPr>
          <a:lstStyle/>
          <a:p>
            <a:r>
              <a:rPr lang="en-US" sz="2800"/>
              <a:t>Laboratuvar</a:t>
            </a:r>
            <a:r>
              <a:rPr lang="en-US" sz="1800" b="0"/>
              <a:t> </a:t>
            </a:r>
            <a:endParaRPr lang="tr-TR" sz="1800" b="0"/>
          </a:p>
          <a:p>
            <a:pPr>
              <a:buFontTx/>
              <a:buChar char="•"/>
            </a:pPr>
            <a:r>
              <a:rPr lang="tr-TR" sz="1800" b="0"/>
              <a:t>Hemogram, sedim</a:t>
            </a:r>
          </a:p>
          <a:p>
            <a:endParaRPr lang="tr-TR" sz="1800" b="0"/>
          </a:p>
          <a:p>
            <a:pPr>
              <a:buFontTx/>
              <a:buChar char="•"/>
            </a:pPr>
            <a:r>
              <a:rPr lang="tr-TR" sz="1800" b="0"/>
              <a:t>İdrar analizi ve mikroskopisi,idrar kültürü</a:t>
            </a:r>
          </a:p>
          <a:p>
            <a:endParaRPr lang="tr-TR" sz="1800" b="0"/>
          </a:p>
          <a:p>
            <a:pPr>
              <a:buFontTx/>
              <a:buChar char="•"/>
            </a:pPr>
            <a:r>
              <a:rPr lang="en-US" sz="1800" b="0"/>
              <a:t>Biyokimya</a:t>
            </a:r>
            <a:r>
              <a:rPr lang="tr-TR" sz="1800" b="0"/>
              <a:t> (</a:t>
            </a:r>
            <a:r>
              <a:rPr lang="en-US" sz="1800" b="0"/>
              <a:t>BUN,</a:t>
            </a:r>
            <a:r>
              <a:rPr lang="tr-TR" sz="1800" b="0"/>
              <a:t> kreatinin)</a:t>
            </a:r>
          </a:p>
          <a:p>
            <a:r>
              <a:rPr lang="tr-TR" sz="1800" b="0"/>
              <a:t>   </a:t>
            </a:r>
          </a:p>
          <a:p>
            <a:pPr>
              <a:buFontTx/>
              <a:buChar char="•"/>
            </a:pPr>
            <a:r>
              <a:rPr lang="tr-TR" sz="1800" b="0"/>
              <a:t>AC grafisi</a:t>
            </a:r>
          </a:p>
          <a:p>
            <a:endParaRPr lang="tr-TR" sz="1800" b="0"/>
          </a:p>
          <a:p>
            <a:pPr>
              <a:buFontTx/>
              <a:buChar char="•"/>
            </a:pPr>
            <a:r>
              <a:rPr lang="tr-TR" sz="1800" b="0"/>
              <a:t>Protrombin zamanı, Parsiyel tomboplastin zamanı, Kanama zamanı</a:t>
            </a:r>
          </a:p>
          <a:p>
            <a:r>
              <a:rPr lang="tr-TR" sz="1800" b="0"/>
              <a:t>Hb elektroforezi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4224" name="Group 96"/>
          <p:cNvGraphicFramePr>
            <a:graphicFrameLocks noGrp="1"/>
          </p:cNvGraphicFramePr>
          <p:nvPr/>
        </p:nvGraphicFramePr>
        <p:xfrm>
          <a:off x="0" y="442913"/>
          <a:ext cx="9144000" cy="6375594"/>
        </p:xfrm>
        <a:graphic>
          <a:graphicData uri="http://schemas.openxmlformats.org/drawingml/2006/table">
            <a:tbl>
              <a:tblPr/>
              <a:tblGrid>
                <a:gridCol w="4572000"/>
                <a:gridCol w="4572000"/>
              </a:tblGrid>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Kilo kaybı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Malign Tm, Tbc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Kilo alımı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Nefrit veya Nefrotik sendrom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Ateş, idrara sıkışma ve dizüri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İnfeksiyon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Karın ağrısı, böğür ağrısı, kolik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Taş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Suprapubik ağrı </a:t>
                      </a:r>
                      <a:endParaRPr kumimoji="0" lang="en-US" sz="14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Sakral a</a:t>
                      </a:r>
                      <a:r>
                        <a:rPr kumimoji="0" lang="tr-TR" sz="1400" b="0" i="0" u="none" strike="noStrike" cap="none" normalizeH="0" baseline="0" smtClean="0">
                          <a:ln>
                            <a:noFill/>
                          </a:ln>
                          <a:solidFill>
                            <a:schemeClr val="tx1"/>
                          </a:solidFill>
                          <a:effectLst/>
                          <a:latin typeface="Tahoma" pitchFamily="34" charset="0"/>
                        </a:rPr>
                        <a:t>ğrı</a:t>
                      </a:r>
                      <a:endParaRPr kumimoji="0" lang="en-US" sz="14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Ani </a:t>
                      </a:r>
                      <a:r>
                        <a:rPr kumimoji="0" lang="tr-TR" sz="1400" b="0" i="0" u="none" strike="noStrike" cap="none" normalizeH="0" baseline="0" smtClean="0">
                          <a:ln>
                            <a:noFill/>
                          </a:ln>
                          <a:solidFill>
                            <a:schemeClr val="tx1"/>
                          </a:solidFill>
                          <a:effectLst/>
                          <a:latin typeface="Tahoma" pitchFamily="34" charset="0"/>
                        </a:rPr>
                        <a:t>ş</a:t>
                      </a:r>
                      <a:r>
                        <a:rPr kumimoji="0" lang="en-US" sz="1400" b="0" i="0" u="none" strike="noStrike" cap="none" normalizeH="0" baseline="0" smtClean="0">
                          <a:ln>
                            <a:noFill/>
                          </a:ln>
                          <a:solidFill>
                            <a:schemeClr val="tx1"/>
                          </a:solidFill>
                          <a:effectLst/>
                          <a:latin typeface="Tahoma" pitchFamily="34" charset="0"/>
                        </a:rPr>
                        <a:t>iddetli lomber </a:t>
                      </a:r>
                      <a:r>
                        <a:rPr kumimoji="0" lang="tr-TR" sz="1400" b="0" i="0" u="none" strike="noStrike" cap="none" normalizeH="0" baseline="0" smtClean="0">
                          <a:ln>
                            <a:noFill/>
                          </a:ln>
                          <a:solidFill>
                            <a:schemeClr val="tx1"/>
                          </a:solidFill>
                          <a:effectLst/>
                          <a:latin typeface="Tahoma" pitchFamily="34" charset="0"/>
                        </a:rPr>
                        <a:t>ağrı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Mesane hastalığı</a:t>
                      </a:r>
                      <a:endParaRPr kumimoji="0" lang="en-US" sz="14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Prostat veya mesane Ca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ahoma" pitchFamily="34" charset="0"/>
                        </a:rPr>
                        <a:t>B</a:t>
                      </a:r>
                      <a:r>
                        <a:rPr kumimoji="0" lang="tr-TR" sz="1400" b="0" i="0" u="none" strike="noStrike" cap="none" normalizeH="0" baseline="0" smtClean="0">
                          <a:ln>
                            <a:noFill/>
                          </a:ln>
                          <a:solidFill>
                            <a:schemeClr val="tx1"/>
                          </a:solidFill>
                          <a:effectLst/>
                          <a:latin typeface="Tahoma" pitchFamily="34" charset="0"/>
                        </a:rPr>
                        <a:t>ö</a:t>
                      </a:r>
                      <a:r>
                        <a:rPr kumimoji="0" lang="en-US" sz="1400" b="0" i="0" u="none" strike="noStrike" cap="none" normalizeH="0" baseline="0" smtClean="0">
                          <a:ln>
                            <a:noFill/>
                          </a:ln>
                          <a:solidFill>
                            <a:schemeClr val="tx1"/>
                          </a:solidFill>
                          <a:effectLst/>
                          <a:latin typeface="Tahoma" pitchFamily="34" charset="0"/>
                        </a:rPr>
                        <a:t>brek arteri t</a:t>
                      </a:r>
                      <a:r>
                        <a:rPr kumimoji="0" lang="tr-TR" sz="1400" b="0" i="0" u="none" strike="noStrike" cap="none" normalizeH="0" baseline="0" smtClean="0">
                          <a:ln>
                            <a:noFill/>
                          </a:ln>
                          <a:solidFill>
                            <a:schemeClr val="tx1"/>
                          </a:solidFill>
                          <a:effectLst/>
                          <a:latin typeface="Tahoma" pitchFamily="34" charset="0"/>
                        </a:rPr>
                        <a:t>ı</a:t>
                      </a:r>
                      <a:r>
                        <a:rPr kumimoji="0" lang="en-US" sz="1400" b="0" i="0" u="none" strike="noStrike" cap="none" normalizeH="0" baseline="0" smtClean="0">
                          <a:ln>
                            <a:noFill/>
                          </a:ln>
                          <a:solidFill>
                            <a:schemeClr val="tx1"/>
                          </a:solidFill>
                          <a:effectLst/>
                          <a:latin typeface="Tahoma" pitchFamily="34" charset="0"/>
                        </a:rPr>
                        <a:t>kanmas</a:t>
                      </a:r>
                      <a:r>
                        <a:rPr kumimoji="0" lang="tr-TR" sz="1400" b="0" i="0" u="none" strike="noStrike" cap="none" normalizeH="0" baseline="0" smtClean="0">
                          <a:ln>
                            <a:noFill/>
                          </a:ln>
                          <a:solidFill>
                            <a:schemeClr val="tx1"/>
                          </a:solidFill>
                          <a:effectLst/>
                          <a:latin typeface="Tahoma" pitchFamily="34" charset="0"/>
                        </a:rPr>
                        <a:t>ı</a:t>
                      </a:r>
                      <a:r>
                        <a:rPr kumimoji="0" lang="en-US" sz="1400" b="0" i="0" u="none" strike="noStrike" cap="none" normalizeH="0" baseline="0" smtClean="0">
                          <a:ln>
                            <a:noFill/>
                          </a:ln>
                          <a:solidFill>
                            <a:schemeClr val="tx1"/>
                          </a:solidFill>
                          <a:effectLst/>
                          <a:latin typeface="Tahoma" pitchFamily="34" charset="0"/>
                        </a:rPr>
                        <a:t> (emboli veya trombus)</a:t>
                      </a:r>
                      <a:endParaRPr kumimoji="0" lang="tr-TR"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Paresteziler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Fabry’s hastalığı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İdrarda kan  pıhtısı görülmesi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Renal Tm, üreter, pelvis, mesane lezyonu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Eklem ağrısı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SLE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Cilt döküntüsü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SLE, Henoch-Schönlein P, ilaç hipersensitivitesi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İşitme kaybı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Alport sendromu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Hemoptizi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Goodpasture’s sendromu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Tinnitus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Vaskülit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Diş çekimi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İnfektif endokardit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Daha önceki taş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Hiperkalsiüri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Aneljezik bağımlılığı, aşırı alkol tüketimi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Antimikrobiyal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Sigara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Papiller nekroz</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İnterstisyel nefrit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Mesane 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Siklofosfamid, nitrojen mustard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smtClean="0">
                          <a:ln>
                            <a:noFill/>
                          </a:ln>
                          <a:solidFill>
                            <a:schemeClr val="tx1"/>
                          </a:solidFill>
                          <a:effectLst/>
                          <a:latin typeface="Tahoma" pitchFamily="34" charset="0"/>
                        </a:rPr>
                        <a:t>Kimyasal sistit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15" name="Text Box 71"/>
          <p:cNvSpPr txBox="1">
            <a:spLocks noChangeArrowheads="1"/>
          </p:cNvSpPr>
          <p:nvPr/>
        </p:nvSpPr>
        <p:spPr bwMode="auto">
          <a:xfrm>
            <a:off x="1763713" y="44450"/>
            <a:ext cx="6002337" cy="396875"/>
          </a:xfrm>
          <a:prstGeom prst="rect">
            <a:avLst/>
          </a:prstGeom>
          <a:solidFill>
            <a:schemeClr val="hlink"/>
          </a:solidFill>
          <a:ln w="9525">
            <a:noFill/>
            <a:miter lim="800000"/>
            <a:headEnd/>
            <a:tailEnd/>
          </a:ln>
        </p:spPr>
        <p:txBody>
          <a:bodyPr wrap="none">
            <a:spAutoFit/>
          </a:bodyPr>
          <a:lstStyle/>
          <a:p>
            <a:r>
              <a:rPr lang="tr-TR">
                <a:solidFill>
                  <a:schemeClr val="bg1"/>
                </a:solidFill>
              </a:rPr>
              <a:t>Hematürinin değerlendirilmesi: Klinik İpuçları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28638" y="115888"/>
            <a:ext cx="8291512" cy="490537"/>
          </a:xfrm>
          <a:solidFill>
            <a:srgbClr val="FF3300"/>
          </a:solidFill>
          <a:ln>
            <a:solidFill>
              <a:schemeClr val="tx2"/>
            </a:solidFill>
          </a:ln>
        </p:spPr>
        <p:txBody>
          <a:bodyPr/>
          <a:lstStyle/>
          <a:p>
            <a:pPr eaLnBrk="1" hangingPunct="1"/>
            <a:r>
              <a:rPr lang="tr-TR" sz="2000" smtClean="0">
                <a:solidFill>
                  <a:schemeClr val="bg1"/>
                </a:solidFill>
              </a:rPr>
              <a:t>          Mikroskopik hematürinin (MH) başlangıçtaki değerlendirilmesi</a:t>
            </a:r>
          </a:p>
        </p:txBody>
      </p:sp>
      <p:sp>
        <p:nvSpPr>
          <p:cNvPr id="17411" name="Text Box 3"/>
          <p:cNvSpPr txBox="1">
            <a:spLocks noChangeArrowheads="1"/>
          </p:cNvSpPr>
          <p:nvPr/>
        </p:nvSpPr>
        <p:spPr bwMode="auto">
          <a:xfrm>
            <a:off x="1476375" y="692150"/>
            <a:ext cx="6137275" cy="376238"/>
          </a:xfrm>
          <a:prstGeom prst="rect">
            <a:avLst/>
          </a:prstGeom>
          <a:solidFill>
            <a:srgbClr val="EAEAEA"/>
          </a:solidFill>
          <a:ln w="9525">
            <a:solidFill>
              <a:schemeClr val="tx1"/>
            </a:solidFill>
            <a:miter lim="800000"/>
            <a:headEnd/>
            <a:tailEnd/>
          </a:ln>
        </p:spPr>
        <p:txBody>
          <a:bodyPr wrap="none">
            <a:spAutoFit/>
          </a:bodyPr>
          <a:lstStyle/>
          <a:p>
            <a:r>
              <a:rPr lang="tr-TR" sz="1800">
                <a:latin typeface="Arial" charset="0"/>
              </a:rPr>
              <a:t>Yeni tanı konmuş asemptomatik Mikroskopik Hematüri</a:t>
            </a:r>
          </a:p>
        </p:txBody>
      </p:sp>
      <p:sp>
        <p:nvSpPr>
          <p:cNvPr id="17412" name="Text Box 4"/>
          <p:cNvSpPr txBox="1">
            <a:spLocks noChangeArrowheads="1"/>
          </p:cNvSpPr>
          <p:nvPr/>
        </p:nvSpPr>
        <p:spPr bwMode="auto">
          <a:xfrm>
            <a:off x="427038" y="1412875"/>
            <a:ext cx="7648575" cy="650875"/>
          </a:xfrm>
          <a:prstGeom prst="rect">
            <a:avLst/>
          </a:prstGeom>
          <a:solidFill>
            <a:srgbClr val="99CCFF"/>
          </a:solidFill>
          <a:ln w="9525">
            <a:solidFill>
              <a:schemeClr val="tx1"/>
            </a:solidFill>
            <a:miter lim="800000"/>
            <a:headEnd/>
            <a:tailEnd/>
          </a:ln>
        </p:spPr>
        <p:txBody>
          <a:bodyPr wrap="none">
            <a:spAutoFit/>
          </a:bodyPr>
          <a:lstStyle/>
          <a:p>
            <a:r>
              <a:rPr lang="tr-TR" sz="1800">
                <a:latin typeface="Arial" charset="0"/>
              </a:rPr>
              <a:t>Benign nedenleri ekarte et: Menstrüasyon, egzersiz, seksüel aktivite,</a:t>
            </a:r>
          </a:p>
          <a:p>
            <a:r>
              <a:rPr lang="tr-TR" sz="1800">
                <a:latin typeface="Arial" charset="0"/>
              </a:rPr>
              <a:t>travma, infeksiyon gibi. </a:t>
            </a:r>
          </a:p>
        </p:txBody>
      </p:sp>
      <p:sp>
        <p:nvSpPr>
          <p:cNvPr id="17413" name="Line 5"/>
          <p:cNvSpPr>
            <a:spLocks noChangeShapeType="1"/>
          </p:cNvSpPr>
          <p:nvPr/>
        </p:nvSpPr>
        <p:spPr bwMode="auto">
          <a:xfrm>
            <a:off x="4356100" y="1052513"/>
            <a:ext cx="0" cy="287337"/>
          </a:xfrm>
          <a:prstGeom prst="line">
            <a:avLst/>
          </a:prstGeom>
          <a:noFill/>
          <a:ln w="9525">
            <a:solidFill>
              <a:schemeClr val="tx1"/>
            </a:solidFill>
            <a:round/>
            <a:headEnd/>
            <a:tailEnd type="triangle" w="med" len="med"/>
          </a:ln>
        </p:spPr>
        <p:txBody>
          <a:bodyPr/>
          <a:lstStyle/>
          <a:p>
            <a:endParaRPr lang="tr-TR"/>
          </a:p>
        </p:txBody>
      </p:sp>
      <p:sp>
        <p:nvSpPr>
          <p:cNvPr id="17414" name="Text Box 6"/>
          <p:cNvSpPr txBox="1">
            <a:spLocks noChangeArrowheads="1"/>
          </p:cNvSpPr>
          <p:nvPr/>
        </p:nvSpPr>
        <p:spPr bwMode="auto">
          <a:xfrm>
            <a:off x="179388" y="5311775"/>
            <a:ext cx="3165475" cy="925513"/>
          </a:xfrm>
          <a:prstGeom prst="rect">
            <a:avLst/>
          </a:prstGeom>
          <a:solidFill>
            <a:srgbClr val="CCCCFF"/>
          </a:solidFill>
          <a:ln w="9525">
            <a:solidFill>
              <a:schemeClr val="tx1"/>
            </a:solidFill>
            <a:miter lim="800000"/>
            <a:headEnd/>
            <a:tailEnd/>
          </a:ln>
        </p:spPr>
        <p:txBody>
          <a:bodyPr wrap="none">
            <a:spAutoFit/>
          </a:bodyPr>
          <a:lstStyle/>
          <a:p>
            <a:r>
              <a:rPr lang="tr-TR" sz="1800">
                <a:latin typeface="Arial" charset="0"/>
              </a:rPr>
              <a:t>Bir veya daha fazlası varsa </a:t>
            </a:r>
          </a:p>
          <a:p>
            <a:r>
              <a:rPr lang="tr-TR" sz="1800">
                <a:latin typeface="Arial" charset="0"/>
              </a:rPr>
              <a:t>Primer Renal hastalık </a:t>
            </a:r>
          </a:p>
          <a:p>
            <a:r>
              <a:rPr lang="tr-TR" sz="1800">
                <a:latin typeface="Arial" charset="0"/>
              </a:rPr>
              <a:t>açısından değerlendir</a:t>
            </a:r>
          </a:p>
        </p:txBody>
      </p:sp>
      <p:sp>
        <p:nvSpPr>
          <p:cNvPr id="17415" name="Line 7"/>
          <p:cNvSpPr>
            <a:spLocks noChangeShapeType="1"/>
          </p:cNvSpPr>
          <p:nvPr/>
        </p:nvSpPr>
        <p:spPr bwMode="auto">
          <a:xfrm>
            <a:off x="1692275" y="2133600"/>
            <a:ext cx="0" cy="287338"/>
          </a:xfrm>
          <a:prstGeom prst="line">
            <a:avLst/>
          </a:prstGeom>
          <a:noFill/>
          <a:ln w="9525">
            <a:solidFill>
              <a:schemeClr val="tx1"/>
            </a:solidFill>
            <a:round/>
            <a:headEnd/>
            <a:tailEnd type="triangle" w="med" len="med"/>
          </a:ln>
        </p:spPr>
        <p:txBody>
          <a:bodyPr/>
          <a:lstStyle/>
          <a:p>
            <a:endParaRPr lang="tr-TR"/>
          </a:p>
        </p:txBody>
      </p:sp>
      <p:sp>
        <p:nvSpPr>
          <p:cNvPr id="17416" name="Line 8"/>
          <p:cNvSpPr>
            <a:spLocks noChangeShapeType="1"/>
          </p:cNvSpPr>
          <p:nvPr/>
        </p:nvSpPr>
        <p:spPr bwMode="auto">
          <a:xfrm>
            <a:off x="1619250" y="4724400"/>
            <a:ext cx="0" cy="576263"/>
          </a:xfrm>
          <a:prstGeom prst="line">
            <a:avLst/>
          </a:prstGeom>
          <a:noFill/>
          <a:ln w="9525">
            <a:solidFill>
              <a:schemeClr val="tx1"/>
            </a:solidFill>
            <a:round/>
            <a:headEnd/>
            <a:tailEnd type="triangle" w="med" len="med"/>
          </a:ln>
        </p:spPr>
        <p:txBody>
          <a:bodyPr/>
          <a:lstStyle/>
          <a:p>
            <a:endParaRPr lang="tr-TR"/>
          </a:p>
        </p:txBody>
      </p:sp>
      <p:sp>
        <p:nvSpPr>
          <p:cNvPr id="17417" name="Text Box 9"/>
          <p:cNvSpPr txBox="1">
            <a:spLocks noChangeArrowheads="1"/>
          </p:cNvSpPr>
          <p:nvPr/>
        </p:nvSpPr>
        <p:spPr bwMode="auto">
          <a:xfrm>
            <a:off x="250825" y="2490788"/>
            <a:ext cx="2847975" cy="650875"/>
          </a:xfrm>
          <a:prstGeom prst="rect">
            <a:avLst/>
          </a:prstGeom>
          <a:solidFill>
            <a:srgbClr val="CCCCFF"/>
          </a:solidFill>
          <a:ln w="9525">
            <a:solidFill>
              <a:schemeClr val="tx1"/>
            </a:solidFill>
            <a:miter lim="800000"/>
            <a:headEnd/>
            <a:tailEnd/>
          </a:ln>
        </p:spPr>
        <p:txBody>
          <a:bodyPr wrap="none">
            <a:spAutoFit/>
          </a:bodyPr>
          <a:lstStyle/>
          <a:p>
            <a:r>
              <a:rPr lang="tr-TR" sz="1800">
                <a:latin typeface="Arial" charset="0"/>
              </a:rPr>
              <a:t>MH anlamlı proteinüriyle</a:t>
            </a:r>
          </a:p>
          <a:p>
            <a:r>
              <a:rPr lang="tr-TR" sz="1800">
                <a:latin typeface="Arial" charset="0"/>
              </a:rPr>
              <a:t>birlikteyse :(</a:t>
            </a:r>
            <a:r>
              <a:rPr lang="en-US" sz="1800">
                <a:latin typeface="Arial" charset="0"/>
                <a:cs typeface="Arial" charset="0"/>
              </a:rPr>
              <a:t>&gt;</a:t>
            </a:r>
            <a:r>
              <a:rPr lang="tr-TR" sz="1800">
                <a:latin typeface="Arial" charset="0"/>
                <a:cs typeface="Arial" charset="0"/>
              </a:rPr>
              <a:t>1g/gün)</a:t>
            </a:r>
            <a:endParaRPr lang="en-US" sz="1800">
              <a:latin typeface="Arial" charset="0"/>
              <a:cs typeface="Arial" charset="0"/>
            </a:endParaRPr>
          </a:p>
        </p:txBody>
      </p:sp>
      <p:sp>
        <p:nvSpPr>
          <p:cNvPr id="17418" name="Text Box 10"/>
          <p:cNvSpPr txBox="1">
            <a:spLocks noChangeArrowheads="1"/>
          </p:cNvSpPr>
          <p:nvPr/>
        </p:nvSpPr>
        <p:spPr bwMode="auto">
          <a:xfrm>
            <a:off x="250825" y="3209925"/>
            <a:ext cx="2441575" cy="650875"/>
          </a:xfrm>
          <a:prstGeom prst="rect">
            <a:avLst/>
          </a:prstGeom>
          <a:solidFill>
            <a:srgbClr val="CCCCFF"/>
          </a:solidFill>
          <a:ln w="9525">
            <a:solidFill>
              <a:schemeClr val="tx1"/>
            </a:solidFill>
            <a:miter lim="800000"/>
            <a:headEnd/>
            <a:tailEnd/>
          </a:ln>
        </p:spPr>
        <p:txBody>
          <a:bodyPr wrap="none">
            <a:spAutoFit/>
          </a:bodyPr>
          <a:lstStyle/>
          <a:p>
            <a:r>
              <a:rPr lang="tr-TR" sz="1800">
                <a:latin typeface="Arial" charset="0"/>
              </a:rPr>
              <a:t>Dismorfik RBC veya </a:t>
            </a:r>
          </a:p>
          <a:p>
            <a:r>
              <a:rPr lang="tr-TR" sz="1800">
                <a:latin typeface="Arial" charset="0"/>
              </a:rPr>
              <a:t>Eritrosit silendirleri </a:t>
            </a:r>
            <a:endParaRPr lang="en-US" sz="1800">
              <a:latin typeface="Arial" charset="0"/>
              <a:cs typeface="Arial" charset="0"/>
            </a:endParaRPr>
          </a:p>
        </p:txBody>
      </p:sp>
      <p:sp>
        <p:nvSpPr>
          <p:cNvPr id="17419" name="Text Box 11"/>
          <p:cNvSpPr txBox="1">
            <a:spLocks noChangeArrowheads="1"/>
          </p:cNvSpPr>
          <p:nvPr/>
        </p:nvSpPr>
        <p:spPr bwMode="auto">
          <a:xfrm>
            <a:off x="250825" y="3930650"/>
            <a:ext cx="2682875" cy="650875"/>
          </a:xfrm>
          <a:prstGeom prst="rect">
            <a:avLst/>
          </a:prstGeom>
          <a:solidFill>
            <a:srgbClr val="CCCCFF"/>
          </a:solidFill>
          <a:ln w="9525">
            <a:solidFill>
              <a:schemeClr val="tx1"/>
            </a:solidFill>
            <a:miter lim="800000"/>
            <a:headEnd/>
            <a:tailEnd/>
          </a:ln>
        </p:spPr>
        <p:txBody>
          <a:bodyPr wrap="none">
            <a:spAutoFit/>
          </a:bodyPr>
          <a:lstStyle/>
          <a:p>
            <a:r>
              <a:rPr lang="tr-TR" sz="1800">
                <a:latin typeface="Arial" charset="0"/>
              </a:rPr>
              <a:t>Artmış serum kreatinin</a:t>
            </a:r>
          </a:p>
          <a:p>
            <a:r>
              <a:rPr lang="tr-TR" sz="1800">
                <a:latin typeface="Arial" charset="0"/>
              </a:rPr>
              <a:t>değerleri</a:t>
            </a:r>
            <a:endParaRPr lang="en-US" sz="1800">
              <a:latin typeface="Arial" charset="0"/>
              <a:cs typeface="Arial" charset="0"/>
            </a:endParaRPr>
          </a:p>
        </p:txBody>
      </p:sp>
      <p:sp>
        <p:nvSpPr>
          <p:cNvPr id="17420" name="Text Box 12"/>
          <p:cNvSpPr txBox="1">
            <a:spLocks noChangeArrowheads="1"/>
          </p:cNvSpPr>
          <p:nvPr/>
        </p:nvSpPr>
        <p:spPr bwMode="auto">
          <a:xfrm>
            <a:off x="4859338" y="5949950"/>
            <a:ext cx="3076575" cy="650875"/>
          </a:xfrm>
          <a:prstGeom prst="rect">
            <a:avLst/>
          </a:prstGeom>
          <a:solidFill>
            <a:srgbClr val="FFCCFF"/>
          </a:solidFill>
          <a:ln w="9525">
            <a:solidFill>
              <a:schemeClr val="tx1"/>
            </a:solidFill>
            <a:miter lim="800000"/>
            <a:headEnd/>
            <a:tailEnd/>
          </a:ln>
        </p:spPr>
        <p:txBody>
          <a:bodyPr wrap="none">
            <a:spAutoFit/>
          </a:bodyPr>
          <a:lstStyle/>
          <a:p>
            <a:r>
              <a:rPr lang="tr-TR" sz="1800">
                <a:latin typeface="Arial" charset="0"/>
              </a:rPr>
              <a:t>Ürolojik hastalık açısından</a:t>
            </a:r>
          </a:p>
          <a:p>
            <a:r>
              <a:rPr lang="tr-TR" sz="1800">
                <a:latin typeface="Arial" charset="0"/>
              </a:rPr>
              <a:t>değerlendir</a:t>
            </a:r>
            <a:endParaRPr lang="en-US" sz="1800">
              <a:latin typeface="Arial" charset="0"/>
              <a:cs typeface="Arial" charset="0"/>
            </a:endParaRPr>
          </a:p>
        </p:txBody>
      </p:sp>
      <p:sp>
        <p:nvSpPr>
          <p:cNvPr id="17421" name="Line 13"/>
          <p:cNvSpPr>
            <a:spLocks noChangeShapeType="1"/>
          </p:cNvSpPr>
          <p:nvPr/>
        </p:nvSpPr>
        <p:spPr bwMode="auto">
          <a:xfrm>
            <a:off x="6443663" y="2133600"/>
            <a:ext cx="0" cy="287338"/>
          </a:xfrm>
          <a:prstGeom prst="line">
            <a:avLst/>
          </a:prstGeom>
          <a:noFill/>
          <a:ln w="9525">
            <a:solidFill>
              <a:schemeClr val="tx1"/>
            </a:solidFill>
            <a:round/>
            <a:headEnd/>
            <a:tailEnd type="triangle" w="med" len="med"/>
          </a:ln>
        </p:spPr>
        <p:txBody>
          <a:bodyPr/>
          <a:lstStyle/>
          <a:p>
            <a:endParaRPr lang="tr-TR"/>
          </a:p>
        </p:txBody>
      </p:sp>
      <p:sp>
        <p:nvSpPr>
          <p:cNvPr id="17422" name="Line 14"/>
          <p:cNvSpPr>
            <a:spLocks noChangeShapeType="1"/>
          </p:cNvSpPr>
          <p:nvPr/>
        </p:nvSpPr>
        <p:spPr bwMode="auto">
          <a:xfrm>
            <a:off x="6443663" y="5372100"/>
            <a:ext cx="0" cy="504825"/>
          </a:xfrm>
          <a:prstGeom prst="line">
            <a:avLst/>
          </a:prstGeom>
          <a:noFill/>
          <a:ln w="9525">
            <a:solidFill>
              <a:schemeClr val="tx1"/>
            </a:solidFill>
            <a:round/>
            <a:headEnd/>
            <a:tailEnd type="triangle" w="med" len="med"/>
          </a:ln>
        </p:spPr>
        <p:txBody>
          <a:bodyPr/>
          <a:lstStyle/>
          <a:p>
            <a:endParaRPr lang="tr-TR"/>
          </a:p>
        </p:txBody>
      </p:sp>
      <p:sp>
        <p:nvSpPr>
          <p:cNvPr id="17423" name="Text Box 15"/>
          <p:cNvSpPr txBox="1">
            <a:spLocks noChangeArrowheads="1"/>
          </p:cNvSpPr>
          <p:nvPr/>
        </p:nvSpPr>
        <p:spPr bwMode="auto">
          <a:xfrm>
            <a:off x="4067175" y="2516188"/>
            <a:ext cx="4892675" cy="1200150"/>
          </a:xfrm>
          <a:prstGeom prst="rect">
            <a:avLst/>
          </a:prstGeom>
          <a:solidFill>
            <a:srgbClr val="FFCCFF"/>
          </a:solidFill>
          <a:ln w="9525">
            <a:solidFill>
              <a:schemeClr val="tx1"/>
            </a:solidFill>
            <a:miter lim="800000"/>
            <a:headEnd/>
            <a:tailEnd/>
          </a:ln>
        </p:spPr>
        <p:txBody>
          <a:bodyPr wrap="none">
            <a:spAutoFit/>
          </a:bodyPr>
          <a:lstStyle/>
          <a:p>
            <a:r>
              <a:rPr lang="tr-TR" sz="1800" b="0">
                <a:latin typeface="Arial" charset="0"/>
              </a:rPr>
              <a:t>Primer Renal hastalığı düşündüren bulgular</a:t>
            </a:r>
          </a:p>
          <a:p>
            <a:r>
              <a:rPr lang="tr-TR" sz="1800" b="0">
                <a:latin typeface="Arial" charset="0"/>
              </a:rPr>
              <a:t>yoksa (normal serum krea., proteinüri yokluğu,</a:t>
            </a:r>
          </a:p>
          <a:p>
            <a:r>
              <a:rPr lang="tr-TR" sz="1800" b="0">
                <a:latin typeface="Arial" charset="0"/>
              </a:rPr>
              <a:t>dismorfik RBC ve erit. silendir yokluğu) veya</a:t>
            </a:r>
          </a:p>
          <a:p>
            <a:r>
              <a:rPr lang="tr-TR" sz="1800" b="0">
                <a:latin typeface="Arial" charset="0"/>
              </a:rPr>
              <a:t>aşağıdakilerden birinin varlığı</a:t>
            </a:r>
          </a:p>
        </p:txBody>
      </p:sp>
      <p:sp>
        <p:nvSpPr>
          <p:cNvPr id="17424" name="Text Box 16"/>
          <p:cNvSpPr txBox="1">
            <a:spLocks noChangeArrowheads="1"/>
          </p:cNvSpPr>
          <p:nvPr/>
        </p:nvSpPr>
        <p:spPr bwMode="auto">
          <a:xfrm>
            <a:off x="4067175" y="3825875"/>
            <a:ext cx="4765675" cy="1474788"/>
          </a:xfrm>
          <a:prstGeom prst="rect">
            <a:avLst/>
          </a:prstGeom>
          <a:solidFill>
            <a:srgbClr val="FFCCFF"/>
          </a:solidFill>
          <a:ln w="9525">
            <a:solidFill>
              <a:schemeClr val="tx1"/>
            </a:solidFill>
            <a:miter lim="800000"/>
            <a:headEnd/>
            <a:tailEnd/>
          </a:ln>
        </p:spPr>
        <p:txBody>
          <a:bodyPr wrap="none">
            <a:spAutoFit/>
          </a:bodyPr>
          <a:lstStyle/>
          <a:p>
            <a:r>
              <a:rPr lang="tr-TR" sz="1800" b="0">
                <a:latin typeface="Arial" charset="0"/>
              </a:rPr>
              <a:t>Sigara öyküsü, benzen ve aromatik  aminlere</a:t>
            </a:r>
          </a:p>
          <a:p>
            <a:r>
              <a:rPr lang="tr-TR" sz="1800" b="0">
                <a:latin typeface="Arial" charset="0"/>
              </a:rPr>
              <a:t>maruziyet, makroskopik hematüri öyküsü,</a:t>
            </a:r>
          </a:p>
          <a:p>
            <a:r>
              <a:rPr lang="tr-TR" sz="1800" b="0">
                <a:latin typeface="Arial" charset="0"/>
              </a:rPr>
              <a:t>Yaş</a:t>
            </a:r>
            <a:r>
              <a:rPr lang="en-US" sz="1800" b="0">
                <a:latin typeface="Arial" charset="0"/>
                <a:cs typeface="Arial" charset="0"/>
              </a:rPr>
              <a:t>&gt;</a:t>
            </a:r>
            <a:r>
              <a:rPr lang="tr-TR" sz="1800" b="0">
                <a:latin typeface="Arial" charset="0"/>
                <a:cs typeface="Arial" charset="0"/>
              </a:rPr>
              <a:t>40, daha önceki ürolojik hastalık,</a:t>
            </a:r>
          </a:p>
          <a:p>
            <a:r>
              <a:rPr lang="tr-TR" sz="1800" b="0">
                <a:latin typeface="Arial" charset="0"/>
                <a:cs typeface="Arial" charset="0"/>
              </a:rPr>
              <a:t>irrtatif işeme belirtileri, uygun antibiyotiklere</a:t>
            </a:r>
          </a:p>
          <a:p>
            <a:r>
              <a:rPr lang="tr-TR" sz="1800" b="0">
                <a:latin typeface="Arial" charset="0"/>
                <a:cs typeface="Arial" charset="0"/>
              </a:rPr>
              <a:t>rağmen rekürren üriner infeksiyon öyküsü</a:t>
            </a:r>
            <a:endParaRPr lang="en-US" sz="1800" b="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984250" y="981075"/>
            <a:ext cx="7908925" cy="5362575"/>
          </a:xfrm>
          <a:prstGeom prst="rect">
            <a:avLst/>
          </a:prstGeom>
          <a:noFill/>
          <a:ln w="9525">
            <a:noFill/>
            <a:miter lim="800000"/>
            <a:headEnd/>
            <a:tailEnd/>
          </a:ln>
        </p:spPr>
      </p:pic>
      <p:sp>
        <p:nvSpPr>
          <p:cNvPr id="18435" name="Text Box 3"/>
          <p:cNvSpPr txBox="1">
            <a:spLocks noChangeArrowheads="1"/>
          </p:cNvSpPr>
          <p:nvPr/>
        </p:nvSpPr>
        <p:spPr bwMode="auto">
          <a:xfrm>
            <a:off x="2052638" y="1052513"/>
            <a:ext cx="2663825" cy="5446712"/>
          </a:xfrm>
          <a:prstGeom prst="rect">
            <a:avLst/>
          </a:prstGeom>
          <a:solidFill>
            <a:srgbClr val="FDC4A1"/>
          </a:solidFill>
          <a:ln w="9525">
            <a:solidFill>
              <a:schemeClr val="tx1"/>
            </a:solidFill>
            <a:miter lim="800000"/>
            <a:headEnd/>
            <a:tailEnd/>
          </a:ln>
        </p:spPr>
        <p:txBody>
          <a:bodyPr>
            <a:spAutoFit/>
          </a:bodyPr>
          <a:lstStyle/>
          <a:p>
            <a:r>
              <a:rPr lang="tr-TR" sz="1800">
                <a:latin typeface="Arial" charset="0"/>
              </a:rPr>
              <a:t>A</a:t>
            </a:r>
            <a:r>
              <a:rPr lang="tr-TR" sz="1800" b="0">
                <a:latin typeface="Arial" charset="0"/>
              </a:rPr>
              <a:t>:</a:t>
            </a:r>
            <a:r>
              <a:rPr lang="tr-TR" sz="1600">
                <a:latin typeface="Arial" charset="0"/>
              </a:rPr>
              <a:t>Eritrosit silendirleri</a:t>
            </a:r>
          </a:p>
          <a:p>
            <a:r>
              <a:rPr lang="tr-TR" sz="1600" b="0">
                <a:latin typeface="Arial" charset="0"/>
              </a:rPr>
              <a:t>Glomerüler kanama göstergesidir</a:t>
            </a:r>
          </a:p>
          <a:p>
            <a:r>
              <a:rPr lang="tr-TR" sz="1600" b="0">
                <a:latin typeface="Arial" charset="0"/>
              </a:rPr>
              <a:t>Eritrosit silendirleri yoksa</a:t>
            </a:r>
          </a:p>
          <a:p>
            <a:r>
              <a:rPr lang="tr-TR" sz="1600" b="0">
                <a:latin typeface="Arial" charset="0"/>
              </a:rPr>
              <a:t>Küçük ve şekil bozukluğu </a:t>
            </a:r>
          </a:p>
          <a:p>
            <a:r>
              <a:rPr lang="tr-TR" sz="1600" b="0">
                <a:latin typeface="Arial" charset="0"/>
              </a:rPr>
              <a:t>olan eritrositler </a:t>
            </a:r>
            <a:r>
              <a:rPr lang="tr-TR" sz="1600">
                <a:latin typeface="Arial" charset="0"/>
              </a:rPr>
              <a:t>glomerüler kanamayı (dismorfik RBC) </a:t>
            </a:r>
          </a:p>
          <a:p>
            <a:r>
              <a:rPr lang="tr-TR" sz="1600" b="0">
                <a:latin typeface="Arial" charset="0"/>
              </a:rPr>
              <a:t>düşündürür </a:t>
            </a:r>
            <a:r>
              <a:rPr lang="tr-TR" sz="1600">
                <a:latin typeface="Arial" charset="0"/>
              </a:rPr>
              <a:t>(Uzun ok)</a:t>
            </a:r>
            <a:r>
              <a:rPr lang="tr-TR" sz="1600" b="0">
                <a:latin typeface="Arial" charset="0"/>
              </a:rPr>
              <a:t>.</a:t>
            </a:r>
          </a:p>
          <a:p>
            <a:r>
              <a:rPr lang="tr-TR" sz="1600" b="0">
                <a:latin typeface="Arial" charset="0"/>
              </a:rPr>
              <a:t>Uniform bikonkav disk şeklindeki normal </a:t>
            </a:r>
          </a:p>
          <a:p>
            <a:r>
              <a:rPr lang="tr-TR" sz="1600" b="0">
                <a:latin typeface="Arial" charset="0"/>
              </a:rPr>
              <a:t>Şekilli eritrositler glomerül dışı kanamayı </a:t>
            </a:r>
            <a:r>
              <a:rPr lang="tr-TR" sz="1600">
                <a:latin typeface="Arial" charset="0"/>
              </a:rPr>
              <a:t>(İzomorfik RBC)</a:t>
            </a:r>
          </a:p>
          <a:p>
            <a:r>
              <a:rPr lang="tr-TR" sz="1600" b="0">
                <a:latin typeface="Arial" charset="0"/>
              </a:rPr>
              <a:t>düşündürür </a:t>
            </a:r>
            <a:r>
              <a:rPr lang="tr-TR" sz="1600">
                <a:latin typeface="Arial" charset="0"/>
              </a:rPr>
              <a:t>(küçük ok)</a:t>
            </a:r>
            <a:r>
              <a:rPr lang="tr-TR" sz="1600" b="0">
                <a:latin typeface="Arial" charset="0"/>
              </a:rPr>
              <a:t>.</a:t>
            </a:r>
          </a:p>
          <a:p>
            <a:r>
              <a:rPr lang="tr-TR" sz="1800">
                <a:latin typeface="Arial" charset="0"/>
              </a:rPr>
              <a:t>B</a:t>
            </a:r>
            <a:r>
              <a:rPr lang="tr-TR" sz="1800" b="0">
                <a:latin typeface="Arial" charset="0"/>
              </a:rPr>
              <a:t>:Konsantre idrardan kaynaklanan çentikli eritrositler</a:t>
            </a:r>
          </a:p>
          <a:p>
            <a:r>
              <a:rPr lang="tr-TR" sz="1800">
                <a:latin typeface="Arial" charset="0"/>
              </a:rPr>
              <a:t>C</a:t>
            </a:r>
            <a:r>
              <a:rPr lang="tr-TR" sz="1800" b="0">
                <a:latin typeface="Arial" charset="0"/>
              </a:rPr>
              <a:t>: </a:t>
            </a:r>
            <a:r>
              <a:rPr lang="tr-TR" sz="1800">
                <a:latin typeface="Arial" charset="0"/>
              </a:rPr>
              <a:t>Akantositüri</a:t>
            </a:r>
            <a:r>
              <a:rPr lang="tr-TR" sz="1800" b="0">
                <a:latin typeface="Arial" charset="0"/>
              </a:rPr>
              <a:t>, membrana yapışık bleplerle birlikte görülür.</a:t>
            </a:r>
          </a:p>
        </p:txBody>
      </p:sp>
      <p:pic>
        <p:nvPicPr>
          <p:cNvPr id="18436" name="Picture 4" descr="rein_01"/>
          <p:cNvPicPr>
            <a:picLocks noChangeAspect="1" noChangeArrowheads="1"/>
          </p:cNvPicPr>
          <p:nvPr/>
        </p:nvPicPr>
        <p:blipFill>
          <a:blip r:embed="rId4"/>
          <a:srcRect/>
          <a:stretch>
            <a:fillRect/>
          </a:stretch>
        </p:blipFill>
        <p:spPr bwMode="auto">
          <a:xfrm>
            <a:off x="171450" y="333375"/>
            <a:ext cx="1316038"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5" descr="04_01b"/>
          <p:cNvPicPr>
            <a:picLocks noChangeAspect="1" noChangeArrowheads="1"/>
          </p:cNvPicPr>
          <p:nvPr/>
        </p:nvPicPr>
        <p:blipFill>
          <a:blip r:embed="rId3"/>
          <a:srcRect/>
          <a:stretch>
            <a:fillRect/>
          </a:stretch>
        </p:blipFill>
        <p:spPr bwMode="auto">
          <a:xfrm>
            <a:off x="684213" y="0"/>
            <a:ext cx="7775575" cy="6858000"/>
          </a:xfrm>
          <a:prstGeom prst="rect">
            <a:avLst/>
          </a:prstGeom>
          <a:noFill/>
          <a:ln w="9525">
            <a:noFill/>
            <a:miter lim="800000"/>
            <a:headEnd/>
            <a:tailEnd/>
          </a:ln>
        </p:spPr>
      </p:pic>
      <p:sp>
        <p:nvSpPr>
          <p:cNvPr id="19459" name="Text Box 6"/>
          <p:cNvSpPr txBox="1">
            <a:spLocks noChangeArrowheads="1"/>
          </p:cNvSpPr>
          <p:nvPr/>
        </p:nvSpPr>
        <p:spPr bwMode="auto">
          <a:xfrm>
            <a:off x="3348038" y="6335713"/>
            <a:ext cx="2965450" cy="406400"/>
          </a:xfrm>
          <a:prstGeom prst="rect">
            <a:avLst/>
          </a:prstGeom>
          <a:solidFill>
            <a:schemeClr val="hlink"/>
          </a:solidFill>
          <a:ln w="9525">
            <a:solidFill>
              <a:schemeClr val="tx2"/>
            </a:solidFill>
            <a:miter lim="800000"/>
            <a:headEnd/>
            <a:tailEnd/>
          </a:ln>
        </p:spPr>
        <p:txBody>
          <a:bodyPr wrap="none">
            <a:spAutoFit/>
          </a:bodyPr>
          <a:lstStyle/>
          <a:p>
            <a:r>
              <a:rPr lang="tr-TR">
                <a:solidFill>
                  <a:schemeClr val="bg1"/>
                </a:solidFill>
              </a:rPr>
              <a:t>Dismorfik Eritrositüri:</a:t>
            </a:r>
          </a:p>
        </p:txBody>
      </p:sp>
      <p:pic>
        <p:nvPicPr>
          <p:cNvPr id="19460" name="Picture 7" descr="rein_02"/>
          <p:cNvPicPr>
            <a:picLocks noChangeAspect="1" noChangeArrowheads="1"/>
          </p:cNvPicPr>
          <p:nvPr/>
        </p:nvPicPr>
        <p:blipFill>
          <a:blip r:embed="rId4"/>
          <a:srcRect/>
          <a:stretch>
            <a:fillRect/>
          </a:stretch>
        </p:blipFill>
        <p:spPr bwMode="auto">
          <a:xfrm>
            <a:off x="179388" y="115888"/>
            <a:ext cx="12541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srcRect/>
          <a:stretch>
            <a:fillRect/>
          </a:stretch>
        </p:blipFill>
        <p:spPr bwMode="auto">
          <a:xfrm>
            <a:off x="5148263" y="2552700"/>
            <a:ext cx="3816350" cy="2171700"/>
          </a:xfrm>
          <a:prstGeom prst="rect">
            <a:avLst/>
          </a:prstGeom>
          <a:noFill/>
          <a:ln w="9525">
            <a:noFill/>
            <a:miter lim="800000"/>
            <a:headEnd/>
            <a:tailEnd/>
          </a:ln>
        </p:spPr>
      </p:pic>
      <p:sp>
        <p:nvSpPr>
          <p:cNvPr id="20483" name="Text Box 4"/>
          <p:cNvSpPr txBox="1">
            <a:spLocks noChangeArrowheads="1"/>
          </p:cNvSpPr>
          <p:nvPr/>
        </p:nvSpPr>
        <p:spPr bwMode="auto">
          <a:xfrm>
            <a:off x="5435600" y="5180013"/>
            <a:ext cx="3419475" cy="466725"/>
          </a:xfrm>
          <a:prstGeom prst="rect">
            <a:avLst/>
          </a:prstGeom>
          <a:solidFill>
            <a:schemeClr val="hlink"/>
          </a:solidFill>
          <a:ln w="9525">
            <a:solidFill>
              <a:schemeClr val="tx2"/>
            </a:solidFill>
            <a:miter lim="800000"/>
            <a:headEnd/>
            <a:tailEnd/>
          </a:ln>
        </p:spPr>
        <p:txBody>
          <a:bodyPr wrap="none">
            <a:spAutoFit/>
          </a:bodyPr>
          <a:lstStyle/>
          <a:p>
            <a:r>
              <a:rPr lang="tr-TR" sz="2400">
                <a:solidFill>
                  <a:schemeClr val="bg1"/>
                </a:solidFill>
              </a:rPr>
              <a:t>Dismorfik Eritrositüri</a:t>
            </a:r>
          </a:p>
        </p:txBody>
      </p:sp>
      <p:sp>
        <p:nvSpPr>
          <p:cNvPr id="20484" name="Text Box 5"/>
          <p:cNvSpPr txBox="1">
            <a:spLocks noChangeArrowheads="1"/>
          </p:cNvSpPr>
          <p:nvPr/>
        </p:nvSpPr>
        <p:spPr bwMode="auto">
          <a:xfrm>
            <a:off x="5219700" y="260350"/>
            <a:ext cx="3816350" cy="1323975"/>
          </a:xfrm>
          <a:prstGeom prst="rect">
            <a:avLst/>
          </a:prstGeom>
          <a:solidFill>
            <a:srgbClr val="99CCFF"/>
          </a:solidFill>
          <a:ln w="9525">
            <a:solidFill>
              <a:schemeClr val="tx2"/>
            </a:solidFill>
            <a:miter lim="800000"/>
            <a:headEnd/>
            <a:tailEnd/>
          </a:ln>
        </p:spPr>
        <p:txBody>
          <a:bodyPr>
            <a:spAutoFit/>
          </a:bodyPr>
          <a:lstStyle/>
          <a:p>
            <a:r>
              <a:rPr lang="tr-TR" sz="1600" b="0"/>
              <a:t>Şekil bozukluğu, fragmente, distorte RBC </a:t>
            </a:r>
            <a:endParaRPr lang="en-US" sz="1600" b="0"/>
          </a:p>
          <a:p>
            <a:r>
              <a:rPr lang="tr-TR" sz="1600" b="0"/>
              <a:t>Dismorfik RBC </a:t>
            </a:r>
            <a:r>
              <a:rPr lang="en-US" sz="1600" b="0"/>
              <a:t>&lt;</a:t>
            </a:r>
            <a:r>
              <a:rPr lang="tr-TR" sz="1600" b="0"/>
              <a:t> İzomorfik RBC</a:t>
            </a:r>
            <a:endParaRPr lang="en-US" sz="1600" b="0"/>
          </a:p>
          <a:p>
            <a:r>
              <a:rPr lang="tr-TR" sz="1600" b="0"/>
              <a:t>Taze idrarın Coulter Counter analiz ile MCV</a:t>
            </a:r>
          </a:p>
        </p:txBody>
      </p:sp>
      <p:pic>
        <p:nvPicPr>
          <p:cNvPr id="20485" name="Picture 23" descr="04_03c"/>
          <p:cNvPicPr>
            <a:picLocks noChangeAspect="1" noChangeArrowheads="1"/>
          </p:cNvPicPr>
          <p:nvPr/>
        </p:nvPicPr>
        <p:blipFill>
          <a:blip r:embed="rId4"/>
          <a:srcRect/>
          <a:stretch>
            <a:fillRect/>
          </a:stretch>
        </p:blipFill>
        <p:spPr bwMode="auto">
          <a:xfrm>
            <a:off x="0" y="571500"/>
            <a:ext cx="5148263" cy="5715000"/>
          </a:xfrm>
          <a:prstGeom prst="rect">
            <a:avLst/>
          </a:prstGeom>
          <a:noFill/>
          <a:ln w="9525">
            <a:noFill/>
            <a:miter lim="800000"/>
            <a:headEnd/>
            <a:tailEnd/>
          </a:ln>
        </p:spPr>
      </p:pic>
      <p:sp>
        <p:nvSpPr>
          <p:cNvPr id="20486" name="Text Box 24"/>
          <p:cNvSpPr txBox="1">
            <a:spLocks noChangeArrowheads="1"/>
          </p:cNvSpPr>
          <p:nvPr/>
        </p:nvSpPr>
        <p:spPr bwMode="auto">
          <a:xfrm>
            <a:off x="1403350" y="5794375"/>
            <a:ext cx="2309813" cy="406400"/>
          </a:xfrm>
          <a:prstGeom prst="rect">
            <a:avLst/>
          </a:prstGeom>
          <a:solidFill>
            <a:srgbClr val="6666FF"/>
          </a:solidFill>
          <a:ln w="9525">
            <a:solidFill>
              <a:schemeClr val="tx1"/>
            </a:solidFill>
            <a:miter lim="800000"/>
            <a:headEnd/>
            <a:tailEnd/>
          </a:ln>
        </p:spPr>
        <p:txBody>
          <a:bodyPr wrap="none">
            <a:spAutoFit/>
          </a:bodyPr>
          <a:lstStyle/>
          <a:p>
            <a:r>
              <a:rPr lang="tr-TR"/>
              <a:t>Eritrosit silendiri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68313" y="-242888"/>
            <a:ext cx="8351837" cy="660401"/>
          </a:xfrm>
        </p:spPr>
        <p:txBody>
          <a:bodyPr/>
          <a:lstStyle/>
          <a:p>
            <a:pPr eaLnBrk="1" hangingPunct="1"/>
            <a:r>
              <a:rPr lang="tr-TR" sz="1800" smtClean="0"/>
              <a:t> </a:t>
            </a:r>
            <a:br>
              <a:rPr lang="tr-TR" sz="1800" smtClean="0"/>
            </a:br>
            <a:r>
              <a:rPr lang="tr-TR" sz="1800" smtClean="0"/>
              <a:t/>
            </a:r>
            <a:br>
              <a:rPr lang="tr-TR" sz="1800" smtClean="0"/>
            </a:br>
            <a:r>
              <a:rPr lang="tr-TR" sz="1800" smtClean="0"/>
              <a:t/>
            </a:r>
            <a:br>
              <a:rPr lang="tr-TR" sz="1800" smtClean="0"/>
            </a:br>
            <a:r>
              <a:rPr lang="tr-TR" sz="1800" smtClean="0"/>
              <a:t/>
            </a:r>
            <a:br>
              <a:rPr lang="tr-TR" sz="1800" smtClean="0"/>
            </a:br>
            <a:r>
              <a:rPr lang="tr-TR" sz="1800" smtClean="0"/>
              <a:t>  </a:t>
            </a:r>
            <a:r>
              <a:rPr lang="tr-TR" sz="2400" b="1" smtClean="0"/>
              <a:t>Hematüri Nedenleri:   Renal Parankimal Hastalıklar</a:t>
            </a:r>
          </a:p>
        </p:txBody>
      </p:sp>
      <p:sp>
        <p:nvSpPr>
          <p:cNvPr id="21507" name="Rectangle 5"/>
          <p:cNvSpPr>
            <a:spLocks noGrp="1" noChangeArrowheads="1"/>
          </p:cNvSpPr>
          <p:nvPr>
            <p:ph type="body" sz="half" idx="1"/>
          </p:nvPr>
        </p:nvSpPr>
        <p:spPr>
          <a:xfrm>
            <a:off x="468313" y="836613"/>
            <a:ext cx="3671887" cy="5543550"/>
          </a:xfrm>
        </p:spPr>
        <p:txBody>
          <a:bodyPr/>
          <a:lstStyle/>
          <a:p>
            <a:pPr eaLnBrk="1" hangingPunct="1">
              <a:lnSpc>
                <a:spcPct val="90000"/>
              </a:lnSpc>
            </a:pPr>
            <a:r>
              <a:rPr lang="tr-TR" sz="1400" b="1" smtClean="0"/>
              <a:t>Glomerüler hastalıklar</a:t>
            </a:r>
          </a:p>
          <a:p>
            <a:pPr eaLnBrk="1" hangingPunct="1">
              <a:lnSpc>
                <a:spcPct val="90000"/>
              </a:lnSpc>
            </a:pPr>
            <a:r>
              <a:rPr lang="tr-TR" sz="1400" b="1" smtClean="0"/>
              <a:t>Primer</a:t>
            </a:r>
          </a:p>
          <a:p>
            <a:pPr eaLnBrk="1" hangingPunct="1">
              <a:lnSpc>
                <a:spcPct val="90000"/>
              </a:lnSpc>
            </a:pPr>
            <a:r>
              <a:rPr lang="tr-TR" sz="1400" smtClean="0"/>
              <a:t>IgA Nefropati</a:t>
            </a:r>
          </a:p>
          <a:p>
            <a:pPr eaLnBrk="1" hangingPunct="1">
              <a:lnSpc>
                <a:spcPct val="90000"/>
              </a:lnSpc>
            </a:pPr>
            <a:r>
              <a:rPr lang="tr-TR" sz="1400" smtClean="0"/>
              <a:t>Membranoproliferatif GN</a:t>
            </a:r>
          </a:p>
          <a:p>
            <a:pPr eaLnBrk="1" hangingPunct="1">
              <a:lnSpc>
                <a:spcPct val="90000"/>
              </a:lnSpc>
            </a:pPr>
            <a:r>
              <a:rPr lang="tr-TR" sz="1400" smtClean="0"/>
              <a:t>Hızlı ilerleyen GN (Krezentik GN)</a:t>
            </a:r>
          </a:p>
          <a:p>
            <a:pPr eaLnBrk="1" hangingPunct="1">
              <a:lnSpc>
                <a:spcPct val="90000"/>
              </a:lnSpc>
            </a:pPr>
            <a:r>
              <a:rPr lang="tr-TR" sz="1400" smtClean="0"/>
              <a:t>Fokal glomerüloskleroz</a:t>
            </a:r>
          </a:p>
          <a:p>
            <a:pPr eaLnBrk="1" hangingPunct="1">
              <a:lnSpc>
                <a:spcPct val="90000"/>
              </a:lnSpc>
            </a:pPr>
            <a:r>
              <a:rPr lang="tr-TR" sz="1400" smtClean="0"/>
              <a:t>Postinfeksiyöz GN </a:t>
            </a:r>
          </a:p>
          <a:p>
            <a:pPr eaLnBrk="1" hangingPunct="1">
              <a:lnSpc>
                <a:spcPct val="90000"/>
              </a:lnSpc>
            </a:pPr>
            <a:r>
              <a:rPr lang="tr-TR" sz="1400" b="1" smtClean="0"/>
              <a:t>Multisistem</a:t>
            </a:r>
          </a:p>
          <a:p>
            <a:pPr eaLnBrk="1" hangingPunct="1">
              <a:lnSpc>
                <a:spcPct val="90000"/>
              </a:lnSpc>
            </a:pPr>
            <a:r>
              <a:rPr lang="tr-TR" sz="1400" smtClean="0"/>
              <a:t>SLE</a:t>
            </a:r>
          </a:p>
          <a:p>
            <a:pPr eaLnBrk="1" hangingPunct="1">
              <a:lnSpc>
                <a:spcPct val="90000"/>
              </a:lnSpc>
            </a:pPr>
            <a:r>
              <a:rPr lang="tr-TR" sz="1400" smtClean="0"/>
              <a:t>Vaskülit</a:t>
            </a:r>
          </a:p>
          <a:p>
            <a:pPr eaLnBrk="1" hangingPunct="1">
              <a:lnSpc>
                <a:spcPct val="90000"/>
              </a:lnSpc>
            </a:pPr>
            <a:r>
              <a:rPr lang="tr-TR" sz="1400" smtClean="0"/>
              <a:t>Henoch-Schönlein purpurası</a:t>
            </a:r>
          </a:p>
          <a:p>
            <a:pPr eaLnBrk="1" hangingPunct="1">
              <a:lnSpc>
                <a:spcPct val="90000"/>
              </a:lnSpc>
            </a:pPr>
            <a:r>
              <a:rPr lang="tr-TR" sz="1400" smtClean="0"/>
              <a:t>Goodpasture hastalığı</a:t>
            </a:r>
          </a:p>
          <a:p>
            <a:pPr eaLnBrk="1" hangingPunct="1">
              <a:lnSpc>
                <a:spcPct val="90000"/>
              </a:lnSpc>
            </a:pPr>
            <a:r>
              <a:rPr lang="tr-TR" sz="1400" smtClean="0"/>
              <a:t>Trombotik trombositopenik purupura</a:t>
            </a:r>
          </a:p>
          <a:p>
            <a:pPr eaLnBrk="1" hangingPunct="1">
              <a:lnSpc>
                <a:spcPct val="90000"/>
              </a:lnSpc>
            </a:pPr>
            <a:r>
              <a:rPr lang="tr-TR" sz="1400" b="1" smtClean="0"/>
              <a:t>Ailesel</a:t>
            </a:r>
          </a:p>
          <a:p>
            <a:pPr eaLnBrk="1" hangingPunct="1">
              <a:lnSpc>
                <a:spcPct val="90000"/>
              </a:lnSpc>
            </a:pPr>
            <a:r>
              <a:rPr lang="tr-TR" sz="1400" smtClean="0"/>
              <a:t>İnce bazal membran hastalığı</a:t>
            </a:r>
          </a:p>
          <a:p>
            <a:pPr eaLnBrk="1" hangingPunct="1">
              <a:lnSpc>
                <a:spcPct val="90000"/>
              </a:lnSpc>
            </a:pPr>
            <a:r>
              <a:rPr lang="tr-TR" sz="1400" smtClean="0"/>
              <a:t>Alport sendromu</a:t>
            </a:r>
          </a:p>
          <a:p>
            <a:pPr eaLnBrk="1" hangingPunct="1">
              <a:lnSpc>
                <a:spcPct val="90000"/>
              </a:lnSpc>
            </a:pPr>
            <a:r>
              <a:rPr lang="tr-TR" sz="1400" smtClean="0"/>
              <a:t>Fabry hastalığı</a:t>
            </a:r>
          </a:p>
          <a:p>
            <a:pPr eaLnBrk="1" hangingPunct="1">
              <a:lnSpc>
                <a:spcPct val="90000"/>
              </a:lnSpc>
            </a:pPr>
            <a:r>
              <a:rPr lang="tr-TR" sz="1400" b="1" smtClean="0"/>
              <a:t>Non-glomerüler (Vasküler, tübülointerstisyel)</a:t>
            </a:r>
          </a:p>
          <a:p>
            <a:pPr eaLnBrk="1" hangingPunct="1">
              <a:lnSpc>
                <a:spcPct val="90000"/>
              </a:lnSpc>
            </a:pPr>
            <a:r>
              <a:rPr lang="tr-TR" sz="1400" b="1" smtClean="0"/>
              <a:t>Vasküler</a:t>
            </a:r>
          </a:p>
          <a:p>
            <a:pPr eaLnBrk="1" hangingPunct="1">
              <a:lnSpc>
                <a:spcPct val="90000"/>
              </a:lnSpc>
            </a:pPr>
            <a:r>
              <a:rPr lang="tr-TR" sz="1400" smtClean="0"/>
              <a:t>Malign Hipertansiyon</a:t>
            </a:r>
          </a:p>
          <a:p>
            <a:pPr eaLnBrk="1" hangingPunct="1">
              <a:lnSpc>
                <a:spcPct val="90000"/>
              </a:lnSpc>
            </a:pPr>
            <a:r>
              <a:rPr lang="tr-TR" sz="1400" smtClean="0"/>
              <a:t>Belağrısı-hematüri sendromu</a:t>
            </a:r>
          </a:p>
          <a:p>
            <a:pPr eaLnBrk="1" hangingPunct="1">
              <a:lnSpc>
                <a:spcPct val="90000"/>
              </a:lnSpc>
            </a:pPr>
            <a:r>
              <a:rPr lang="tr-TR" sz="1400" smtClean="0"/>
              <a:t>Sickle cell hastalığı veya scikle cell trait</a:t>
            </a:r>
          </a:p>
          <a:p>
            <a:pPr eaLnBrk="1" hangingPunct="1">
              <a:lnSpc>
                <a:spcPct val="90000"/>
              </a:lnSpc>
            </a:pPr>
            <a:r>
              <a:rPr lang="tr-TR" sz="1400" smtClean="0"/>
              <a:t>Arteriyo-venöz malformasyon</a:t>
            </a:r>
          </a:p>
          <a:p>
            <a:pPr eaLnBrk="1" hangingPunct="1">
              <a:lnSpc>
                <a:spcPct val="90000"/>
              </a:lnSpc>
            </a:pPr>
            <a:r>
              <a:rPr lang="tr-TR" sz="1400" smtClean="0"/>
              <a:t>Renal arteriyel emboli, tromboz</a:t>
            </a:r>
          </a:p>
          <a:p>
            <a:pPr eaLnBrk="1" hangingPunct="1">
              <a:lnSpc>
                <a:spcPct val="90000"/>
              </a:lnSpc>
            </a:pPr>
            <a:endParaRPr lang="tr-TR" sz="1400" smtClean="0"/>
          </a:p>
        </p:txBody>
      </p:sp>
      <p:sp>
        <p:nvSpPr>
          <p:cNvPr id="21508" name="Rectangle 6"/>
          <p:cNvSpPr>
            <a:spLocks noGrp="1" noChangeArrowheads="1"/>
          </p:cNvSpPr>
          <p:nvPr>
            <p:ph type="body" sz="half" idx="2"/>
          </p:nvPr>
        </p:nvSpPr>
        <p:spPr>
          <a:xfrm>
            <a:off x="4787900" y="908050"/>
            <a:ext cx="3810000" cy="5511800"/>
          </a:xfrm>
        </p:spPr>
        <p:txBody>
          <a:bodyPr/>
          <a:lstStyle/>
          <a:p>
            <a:pPr eaLnBrk="1" hangingPunct="1">
              <a:lnSpc>
                <a:spcPct val="90000"/>
              </a:lnSpc>
            </a:pPr>
            <a:r>
              <a:rPr lang="tr-TR" sz="1400" b="1" smtClean="0"/>
              <a:t>Ailesel</a:t>
            </a:r>
          </a:p>
          <a:p>
            <a:pPr eaLnBrk="1" hangingPunct="1">
              <a:lnSpc>
                <a:spcPct val="90000"/>
              </a:lnSpc>
            </a:pPr>
            <a:r>
              <a:rPr lang="tr-TR" sz="1400" smtClean="0"/>
              <a:t>Polikistik Böbrek Hastalığı</a:t>
            </a:r>
          </a:p>
          <a:p>
            <a:pPr eaLnBrk="1" hangingPunct="1">
              <a:lnSpc>
                <a:spcPct val="90000"/>
              </a:lnSpc>
            </a:pPr>
            <a:r>
              <a:rPr lang="tr-TR" sz="1400" smtClean="0"/>
              <a:t>Medüller Sünger Böbrek</a:t>
            </a:r>
            <a:endParaRPr lang="tr-TR" sz="1400" b="1" smtClean="0"/>
          </a:p>
          <a:p>
            <a:pPr eaLnBrk="1" hangingPunct="1">
              <a:lnSpc>
                <a:spcPct val="90000"/>
              </a:lnSpc>
            </a:pPr>
            <a:r>
              <a:rPr lang="tr-TR" sz="1400" b="1" smtClean="0"/>
              <a:t>Metabolik</a:t>
            </a:r>
          </a:p>
          <a:p>
            <a:pPr eaLnBrk="1" hangingPunct="1">
              <a:lnSpc>
                <a:spcPct val="90000"/>
              </a:lnSpc>
            </a:pPr>
            <a:r>
              <a:rPr lang="tr-TR" sz="1400" smtClean="0"/>
              <a:t>Hiperkalsiüri</a:t>
            </a:r>
          </a:p>
          <a:p>
            <a:pPr eaLnBrk="1" hangingPunct="1">
              <a:lnSpc>
                <a:spcPct val="90000"/>
              </a:lnSpc>
            </a:pPr>
            <a:r>
              <a:rPr lang="tr-TR" sz="1400" smtClean="0"/>
              <a:t>Hiperürikozüri</a:t>
            </a:r>
            <a:endParaRPr lang="tr-TR" sz="1400" b="1" smtClean="0"/>
          </a:p>
          <a:p>
            <a:pPr eaLnBrk="1" hangingPunct="1">
              <a:lnSpc>
                <a:spcPct val="90000"/>
              </a:lnSpc>
            </a:pPr>
            <a:r>
              <a:rPr lang="tr-TR" sz="1400" b="1" smtClean="0"/>
              <a:t>Neoplastikhastalıklar</a:t>
            </a:r>
          </a:p>
          <a:p>
            <a:pPr eaLnBrk="1" hangingPunct="1">
              <a:lnSpc>
                <a:spcPct val="90000"/>
              </a:lnSpc>
            </a:pPr>
            <a:r>
              <a:rPr lang="tr-TR" sz="1400" smtClean="0"/>
              <a:t>Renal tümörler (Renal hücreli Ca, Wilm’s</a:t>
            </a:r>
            <a:r>
              <a:rPr lang="en-US" sz="1400" smtClean="0"/>
              <a:t>, papillom, adenom</a:t>
            </a:r>
            <a:r>
              <a:rPr lang="tr-TR" sz="1400" smtClean="0"/>
              <a:t>)</a:t>
            </a:r>
          </a:p>
          <a:p>
            <a:pPr eaLnBrk="1" hangingPunct="1">
              <a:lnSpc>
                <a:spcPct val="90000"/>
              </a:lnSpc>
            </a:pPr>
            <a:r>
              <a:rPr lang="tr-TR" sz="1400" b="1" smtClean="0"/>
              <a:t>İnfeksiyon</a:t>
            </a:r>
          </a:p>
          <a:p>
            <a:pPr eaLnBrk="1" hangingPunct="1">
              <a:lnSpc>
                <a:spcPct val="90000"/>
              </a:lnSpc>
            </a:pPr>
            <a:r>
              <a:rPr lang="tr-TR" sz="1400" smtClean="0"/>
              <a:t>Piyelonefrit</a:t>
            </a:r>
          </a:p>
          <a:p>
            <a:pPr eaLnBrk="1" hangingPunct="1">
              <a:lnSpc>
                <a:spcPct val="90000"/>
              </a:lnSpc>
            </a:pPr>
            <a:r>
              <a:rPr lang="tr-TR" sz="1400" smtClean="0"/>
              <a:t>Tüberküloz</a:t>
            </a:r>
          </a:p>
          <a:p>
            <a:pPr eaLnBrk="1" hangingPunct="1">
              <a:lnSpc>
                <a:spcPct val="90000"/>
              </a:lnSpc>
            </a:pPr>
            <a:r>
              <a:rPr lang="tr-TR" sz="1400" b="1" smtClean="0"/>
              <a:t>Hipersensitivite</a:t>
            </a:r>
          </a:p>
          <a:p>
            <a:pPr eaLnBrk="1" hangingPunct="1">
              <a:lnSpc>
                <a:spcPct val="90000"/>
              </a:lnSpc>
            </a:pPr>
            <a:r>
              <a:rPr lang="tr-TR" sz="1400" smtClean="0"/>
              <a:t>Akut interstisyel nefrit</a:t>
            </a:r>
          </a:p>
          <a:p>
            <a:pPr eaLnBrk="1" hangingPunct="1">
              <a:lnSpc>
                <a:spcPct val="90000"/>
              </a:lnSpc>
            </a:pPr>
            <a:r>
              <a:rPr lang="tr-TR" sz="1400" b="1" smtClean="0"/>
              <a:t>Papiller nekroz</a:t>
            </a:r>
          </a:p>
          <a:p>
            <a:pPr eaLnBrk="1" hangingPunct="1">
              <a:lnSpc>
                <a:spcPct val="90000"/>
              </a:lnSpc>
            </a:pPr>
            <a:r>
              <a:rPr lang="tr-TR" sz="1400" smtClean="0"/>
              <a:t>Aneljezik nefropati</a:t>
            </a:r>
          </a:p>
          <a:p>
            <a:pPr eaLnBrk="1" hangingPunct="1">
              <a:lnSpc>
                <a:spcPct val="90000"/>
              </a:lnSpc>
            </a:pPr>
            <a:r>
              <a:rPr lang="tr-TR" sz="1400" smtClean="0"/>
              <a:t>Sickle cell trait</a:t>
            </a:r>
          </a:p>
          <a:p>
            <a:pPr eaLnBrk="1" hangingPunct="1">
              <a:lnSpc>
                <a:spcPct val="90000"/>
              </a:lnSpc>
            </a:pPr>
            <a:r>
              <a:rPr lang="tr-TR" sz="1400" smtClean="0"/>
              <a:t>Diabetes Mellitus</a:t>
            </a:r>
          </a:p>
          <a:p>
            <a:pPr eaLnBrk="1" hangingPunct="1">
              <a:lnSpc>
                <a:spcPct val="90000"/>
              </a:lnSpc>
            </a:pPr>
            <a:r>
              <a:rPr lang="tr-TR" sz="1400" smtClean="0"/>
              <a:t>Alkolizm</a:t>
            </a:r>
          </a:p>
          <a:p>
            <a:pPr eaLnBrk="1" hangingPunct="1">
              <a:lnSpc>
                <a:spcPct val="90000"/>
              </a:lnSpc>
            </a:pPr>
            <a:r>
              <a:rPr lang="tr-TR" sz="1400" smtClean="0"/>
              <a:t>Obstrüktif üropati</a:t>
            </a:r>
          </a:p>
          <a:p>
            <a:pPr eaLnBrk="1" hangingPunct="1">
              <a:lnSpc>
                <a:spcPct val="90000"/>
              </a:lnSpc>
            </a:pPr>
            <a:r>
              <a:rPr lang="tr-TR" sz="1400" b="1" smtClean="0"/>
              <a:t>Travma </a:t>
            </a:r>
          </a:p>
          <a:p>
            <a:pPr eaLnBrk="1" hangingPunct="1">
              <a:lnSpc>
                <a:spcPct val="90000"/>
              </a:lnSpc>
              <a:buFont typeface="Wingdings" pitchFamily="2" charset="2"/>
              <a:buNone/>
            </a:pPr>
            <a:endParaRPr lang="tr-TR" sz="1400" b="1" smtClean="0"/>
          </a:p>
          <a:p>
            <a:pPr eaLnBrk="1" hangingPunct="1">
              <a:lnSpc>
                <a:spcPct val="90000"/>
              </a:lnSpc>
            </a:pPr>
            <a:endParaRPr lang="tr-TR" sz="1400" b="1" smtClean="0"/>
          </a:p>
          <a:p>
            <a:pPr eaLnBrk="1" hangingPunct="1">
              <a:lnSpc>
                <a:spcPct val="90000"/>
              </a:lnSpc>
            </a:pPr>
            <a:endParaRPr lang="tr-TR" sz="1400" smtClean="0"/>
          </a:p>
          <a:p>
            <a:pPr eaLnBrk="1" hangingPunct="1">
              <a:lnSpc>
                <a:spcPct val="90000"/>
              </a:lnSpc>
            </a:pPr>
            <a:endParaRPr lang="tr-TR"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6 Slayt Numarası Yer Tutucusu"/>
          <p:cNvSpPr>
            <a:spLocks noGrp="1"/>
          </p:cNvSpPr>
          <p:nvPr>
            <p:ph type="sldNum" sz="quarter" idx="12"/>
          </p:nvPr>
        </p:nvSpPr>
        <p:spPr>
          <a:noFill/>
        </p:spPr>
        <p:txBody>
          <a:bodyPr/>
          <a:lstStyle/>
          <a:p>
            <a:fld id="{B146095B-0DF8-4A85-9E67-4F3DAC7D2D1D}" type="slidenum">
              <a:rPr lang="tr-TR" smtClean="0"/>
              <a:pPr/>
              <a:t>19</a:t>
            </a:fld>
            <a:endParaRPr lang="tr-TR" smtClean="0"/>
          </a:p>
        </p:txBody>
      </p:sp>
      <p:sp>
        <p:nvSpPr>
          <p:cNvPr id="22531" name="Rectangle 2"/>
          <p:cNvSpPr>
            <a:spLocks noGrp="1" noChangeArrowheads="1"/>
          </p:cNvSpPr>
          <p:nvPr>
            <p:ph type="title"/>
          </p:nvPr>
        </p:nvSpPr>
        <p:spPr/>
        <p:txBody>
          <a:bodyPr/>
          <a:lstStyle/>
          <a:p>
            <a:pPr eaLnBrk="1" hangingPunct="1"/>
            <a:r>
              <a:rPr lang="tr-TR" smtClean="0"/>
              <a:t>              Olgu-1</a:t>
            </a:r>
          </a:p>
        </p:txBody>
      </p:sp>
      <p:sp>
        <p:nvSpPr>
          <p:cNvPr id="22532" name="Rectangle 3"/>
          <p:cNvSpPr>
            <a:spLocks noGrp="1" noChangeArrowheads="1"/>
          </p:cNvSpPr>
          <p:nvPr>
            <p:ph type="body" sz="half" idx="1"/>
          </p:nvPr>
        </p:nvSpPr>
        <p:spPr>
          <a:xfrm>
            <a:off x="684213" y="2051050"/>
            <a:ext cx="3810000" cy="4114800"/>
          </a:xfrm>
        </p:spPr>
        <p:txBody>
          <a:bodyPr/>
          <a:lstStyle/>
          <a:p>
            <a:pPr eaLnBrk="1" hangingPunct="1"/>
            <a:r>
              <a:rPr lang="tr-TR" sz="1600" smtClean="0"/>
              <a:t>63 yaşında </a:t>
            </a:r>
            <a:r>
              <a:rPr lang="tr-TR" sz="2000" smtClean="0">
                <a:latin typeface="Century Gothic" pitchFamily="34" charset="0"/>
              </a:rPr>
              <a:t>♂</a:t>
            </a:r>
            <a:r>
              <a:rPr lang="tr-TR" sz="1600" smtClean="0">
                <a:latin typeface="Century Gothic" pitchFamily="34" charset="0"/>
              </a:rPr>
              <a:t> </a:t>
            </a:r>
          </a:p>
          <a:p>
            <a:pPr eaLnBrk="1" hangingPunct="1"/>
            <a:endParaRPr lang="tr-TR" sz="1600" smtClean="0">
              <a:latin typeface="Century Gothic" pitchFamily="34" charset="0"/>
            </a:endParaRPr>
          </a:p>
          <a:p>
            <a:pPr eaLnBrk="1" hangingPunct="1"/>
            <a:r>
              <a:rPr lang="tr-TR" sz="1600" smtClean="0"/>
              <a:t>Sağ tarafa yerleşik 6 saatlik ağrı ve kırmızımsı-gri renkli idrar</a:t>
            </a:r>
            <a:endParaRPr lang="en-US" sz="1600" smtClean="0"/>
          </a:p>
          <a:p>
            <a:pPr eaLnBrk="1" hangingPunct="1">
              <a:buFont typeface="Wingdings" pitchFamily="2" charset="2"/>
              <a:buNone/>
            </a:pPr>
            <a:endParaRPr lang="tr-TR" sz="1600" smtClean="0"/>
          </a:p>
          <a:p>
            <a:pPr eaLnBrk="1" hangingPunct="1"/>
            <a:r>
              <a:rPr lang="tr-TR" sz="1600" smtClean="0"/>
              <a:t>Böğür ağrısı ilk 3 vertebra seviyesinde ve karın sağ tarafına yayılıyor</a:t>
            </a:r>
          </a:p>
          <a:p>
            <a:pPr eaLnBrk="1" hangingPunct="1"/>
            <a:endParaRPr lang="tr-TR" sz="1600" smtClean="0"/>
          </a:p>
          <a:p>
            <a:pPr eaLnBrk="1" hangingPunct="1"/>
            <a:r>
              <a:rPr lang="tr-TR" sz="1600" smtClean="0"/>
              <a:t>Birkaç saat sonra ağrı sağ testis ve sağ uyluğun üst iç kısmına da yayılıyor</a:t>
            </a:r>
          </a:p>
          <a:p>
            <a:pPr eaLnBrk="1" hangingPunct="1">
              <a:buFont typeface="Wingdings" pitchFamily="2" charset="2"/>
              <a:buNone/>
            </a:pPr>
            <a:endParaRPr lang="tr-TR" sz="1600" smtClean="0"/>
          </a:p>
          <a:p>
            <a:pPr eaLnBrk="1" hangingPunct="1"/>
            <a:r>
              <a:rPr lang="tr-TR" sz="1600" smtClean="0"/>
              <a:t>Ağrı sabit ve çok şiddetli</a:t>
            </a:r>
          </a:p>
        </p:txBody>
      </p:sp>
      <p:sp>
        <p:nvSpPr>
          <p:cNvPr id="22533" name="Rectangle 4"/>
          <p:cNvSpPr>
            <a:spLocks noGrp="1" noChangeArrowheads="1"/>
          </p:cNvSpPr>
          <p:nvPr>
            <p:ph type="body" sz="half" idx="2"/>
          </p:nvPr>
        </p:nvSpPr>
        <p:spPr/>
        <p:txBody>
          <a:bodyPr/>
          <a:lstStyle/>
          <a:p>
            <a:pPr eaLnBrk="1" hangingPunct="1">
              <a:lnSpc>
                <a:spcPct val="170000"/>
              </a:lnSpc>
            </a:pPr>
            <a:r>
              <a:rPr lang="tr-TR" sz="1600" dirty="0" smtClean="0"/>
              <a:t>Sağ böbrek </a:t>
            </a:r>
            <a:r>
              <a:rPr lang="tr-TR" sz="1600" dirty="0" err="1" smtClean="0"/>
              <a:t>ballote</a:t>
            </a:r>
            <a:r>
              <a:rPr lang="tr-TR" sz="1600" dirty="0" smtClean="0"/>
              <a:t> edilebiliyor ve oldukça hassas</a:t>
            </a:r>
          </a:p>
          <a:p>
            <a:pPr eaLnBrk="1" hangingPunct="1">
              <a:lnSpc>
                <a:spcPct val="170000"/>
              </a:lnSpc>
            </a:pPr>
            <a:r>
              <a:rPr lang="tr-TR" sz="1600" dirty="0" smtClean="0"/>
              <a:t>Ateşi yok, terlemesi var ve soluk </a:t>
            </a:r>
          </a:p>
          <a:p>
            <a:pPr eaLnBrk="1" hangingPunct="1">
              <a:lnSpc>
                <a:spcPct val="170000"/>
              </a:lnSpc>
            </a:pPr>
            <a:r>
              <a:rPr lang="tr-TR" sz="1600" dirty="0" smtClean="0"/>
              <a:t>Kan basıncı ve fizik muayenenin geri kalanı normal</a:t>
            </a:r>
          </a:p>
          <a:p>
            <a:pPr eaLnBrk="1" hangingPunct="1">
              <a:lnSpc>
                <a:spcPct val="170000"/>
              </a:lnSpc>
            </a:pPr>
            <a:r>
              <a:rPr lang="tr-TR" sz="1600" dirty="0" smtClean="0"/>
              <a:t>İdrar </a:t>
            </a:r>
            <a:r>
              <a:rPr lang="tr-TR" sz="1600" dirty="0" err="1" smtClean="0"/>
              <a:t>mikroskopisinde</a:t>
            </a:r>
            <a:r>
              <a:rPr lang="tr-TR" sz="1600" dirty="0" smtClean="0"/>
              <a:t> bol </a:t>
            </a:r>
            <a:r>
              <a:rPr lang="tr-TR" sz="1600" dirty="0" smtClean="0"/>
              <a:t>eritrosit</a:t>
            </a:r>
          </a:p>
          <a:p>
            <a:pPr eaLnBrk="1" hangingPunct="1">
              <a:lnSpc>
                <a:spcPct val="170000"/>
              </a:lnSpc>
            </a:pPr>
            <a:r>
              <a:rPr lang="tr-TR" sz="1600" dirty="0" err="1" smtClean="0"/>
              <a:t>Proteinüri</a:t>
            </a:r>
            <a:r>
              <a:rPr lang="tr-TR" sz="1600" dirty="0" smtClean="0"/>
              <a:t> yok</a:t>
            </a:r>
          </a:p>
          <a:p>
            <a:pPr eaLnBrk="1" hangingPunct="1">
              <a:lnSpc>
                <a:spcPct val="170000"/>
              </a:lnSpc>
            </a:pPr>
            <a:r>
              <a:rPr lang="tr-TR" sz="1600" dirty="0" err="1" smtClean="0"/>
              <a:t>Silendirüri</a:t>
            </a:r>
            <a:r>
              <a:rPr lang="tr-TR" sz="1600" dirty="0" smtClean="0"/>
              <a:t> yok</a:t>
            </a:r>
            <a:endParaRPr lang="tr-TR" sz="1600" dirty="0" smtClean="0"/>
          </a:p>
          <a:p>
            <a:pPr eaLnBrk="1" hangingPunct="1">
              <a:lnSpc>
                <a:spcPct val="170000"/>
              </a:lnSpc>
              <a:buFont typeface="Wingdings" pitchFamily="2" charset="2"/>
              <a:buNone/>
            </a:pPr>
            <a:endParaRPr lang="tr-TR" sz="1600" dirty="0" smtClean="0"/>
          </a:p>
          <a:p>
            <a:pPr eaLnBrk="1" hangingPunct="1">
              <a:lnSpc>
                <a:spcPct val="80000"/>
              </a:lnSpc>
            </a:pPr>
            <a:endParaRPr lang="ru-RU"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6 Slayt Numarası Yer Tutucusu"/>
          <p:cNvSpPr>
            <a:spLocks noGrp="1"/>
          </p:cNvSpPr>
          <p:nvPr>
            <p:ph type="sldNum" sz="quarter" idx="12"/>
          </p:nvPr>
        </p:nvSpPr>
        <p:spPr>
          <a:noFill/>
        </p:spPr>
        <p:txBody>
          <a:bodyPr/>
          <a:lstStyle/>
          <a:p>
            <a:fld id="{BBBAB8A4-9E31-41CD-AD70-508BF0665B12}" type="slidenum">
              <a:rPr lang="tr-TR" smtClean="0"/>
              <a:pPr/>
              <a:t>2</a:t>
            </a:fld>
            <a:endParaRPr lang="tr-TR" smtClean="0"/>
          </a:p>
        </p:txBody>
      </p:sp>
      <p:sp>
        <p:nvSpPr>
          <p:cNvPr id="5123" name="Rectangle 2"/>
          <p:cNvSpPr>
            <a:spLocks noGrp="1" noChangeArrowheads="1"/>
          </p:cNvSpPr>
          <p:nvPr>
            <p:ph type="title"/>
          </p:nvPr>
        </p:nvSpPr>
        <p:spPr>
          <a:xfrm>
            <a:off x="1116013" y="836613"/>
            <a:ext cx="7793037" cy="695325"/>
          </a:xfrm>
        </p:spPr>
        <p:txBody>
          <a:bodyPr/>
          <a:lstStyle/>
          <a:p>
            <a:pPr eaLnBrk="1" hangingPunct="1"/>
            <a:r>
              <a:rPr lang="tr-TR" sz="2400" smtClean="0"/>
              <a:t> </a:t>
            </a:r>
            <a:r>
              <a:rPr lang="tr-TR" sz="3200" smtClean="0"/>
              <a:t>Sunum Planı</a:t>
            </a:r>
          </a:p>
        </p:txBody>
      </p:sp>
      <p:sp>
        <p:nvSpPr>
          <p:cNvPr id="5124" name="Rectangle 3"/>
          <p:cNvSpPr>
            <a:spLocks noGrp="1" noChangeArrowheads="1"/>
          </p:cNvSpPr>
          <p:nvPr>
            <p:ph type="body" sz="half" idx="1"/>
          </p:nvPr>
        </p:nvSpPr>
        <p:spPr/>
        <p:txBody>
          <a:bodyPr/>
          <a:lstStyle/>
          <a:p>
            <a:pPr eaLnBrk="1" hangingPunct="1">
              <a:lnSpc>
                <a:spcPct val="120000"/>
              </a:lnSpc>
            </a:pPr>
            <a:r>
              <a:rPr lang="tr-TR" sz="2400" smtClean="0"/>
              <a:t>Tanım</a:t>
            </a:r>
          </a:p>
          <a:p>
            <a:pPr eaLnBrk="1" hangingPunct="1">
              <a:lnSpc>
                <a:spcPct val="120000"/>
              </a:lnSpc>
            </a:pPr>
            <a:r>
              <a:rPr lang="tr-TR" sz="2400" smtClean="0"/>
              <a:t>Hematüri Sıklığı</a:t>
            </a:r>
          </a:p>
          <a:p>
            <a:pPr eaLnBrk="1" hangingPunct="1">
              <a:lnSpc>
                <a:spcPct val="120000"/>
              </a:lnSpc>
            </a:pPr>
            <a:r>
              <a:rPr lang="tr-TR" sz="2400" smtClean="0"/>
              <a:t>Tanıda Kullanılan Araçlar</a:t>
            </a:r>
          </a:p>
          <a:p>
            <a:pPr eaLnBrk="1" hangingPunct="1">
              <a:lnSpc>
                <a:spcPct val="120000"/>
              </a:lnSpc>
            </a:pPr>
            <a:r>
              <a:rPr lang="tr-TR" sz="2400" smtClean="0"/>
              <a:t>Akış Şemaları</a:t>
            </a:r>
          </a:p>
          <a:p>
            <a:pPr eaLnBrk="1" hangingPunct="1">
              <a:lnSpc>
                <a:spcPct val="120000"/>
              </a:lnSpc>
            </a:pPr>
            <a:r>
              <a:rPr lang="tr-TR" sz="2400" smtClean="0"/>
              <a:t>Hematüri Nedenleri</a:t>
            </a:r>
          </a:p>
          <a:p>
            <a:pPr eaLnBrk="1" hangingPunct="1">
              <a:lnSpc>
                <a:spcPct val="120000"/>
              </a:lnSpc>
            </a:pPr>
            <a:r>
              <a:rPr lang="tr-TR" sz="2400" smtClean="0"/>
              <a:t>Olgu Örnekleri</a:t>
            </a:r>
          </a:p>
          <a:p>
            <a:pPr eaLnBrk="1" hangingPunct="1">
              <a:lnSpc>
                <a:spcPct val="120000"/>
              </a:lnSpc>
            </a:pPr>
            <a:r>
              <a:rPr lang="tr-TR" sz="2400" smtClean="0"/>
              <a:t>Sonuçlar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6 Slayt Numarası Yer Tutucusu"/>
          <p:cNvSpPr>
            <a:spLocks noGrp="1"/>
          </p:cNvSpPr>
          <p:nvPr>
            <p:ph type="sldNum" sz="quarter" idx="12"/>
          </p:nvPr>
        </p:nvSpPr>
        <p:spPr>
          <a:noFill/>
        </p:spPr>
        <p:txBody>
          <a:bodyPr/>
          <a:lstStyle/>
          <a:p>
            <a:fld id="{D8689E8B-EDD0-407D-AF52-0248CF92C771}" type="slidenum">
              <a:rPr lang="tr-TR" smtClean="0"/>
              <a:pPr/>
              <a:t>20</a:t>
            </a:fld>
            <a:endParaRPr lang="tr-TR" smtClean="0"/>
          </a:p>
        </p:txBody>
      </p:sp>
      <p:sp>
        <p:nvSpPr>
          <p:cNvPr id="23555" name="Rectangle 2"/>
          <p:cNvSpPr>
            <a:spLocks noGrp="1" noChangeArrowheads="1"/>
          </p:cNvSpPr>
          <p:nvPr>
            <p:ph type="title"/>
          </p:nvPr>
        </p:nvSpPr>
        <p:spPr/>
        <p:txBody>
          <a:bodyPr/>
          <a:lstStyle/>
          <a:p>
            <a:pPr eaLnBrk="1" hangingPunct="1"/>
            <a:r>
              <a:rPr lang="tr-TR" smtClean="0"/>
              <a:t>                Olgu-1</a:t>
            </a:r>
          </a:p>
        </p:txBody>
      </p:sp>
      <p:sp>
        <p:nvSpPr>
          <p:cNvPr id="23556" name="Rectangle 3"/>
          <p:cNvSpPr>
            <a:spLocks noGrp="1" noChangeArrowheads="1"/>
          </p:cNvSpPr>
          <p:nvPr>
            <p:ph type="body" sz="half" idx="1"/>
          </p:nvPr>
        </p:nvSpPr>
        <p:spPr/>
        <p:txBody>
          <a:bodyPr/>
          <a:lstStyle/>
          <a:p>
            <a:pPr eaLnBrk="1" hangingPunct="1">
              <a:lnSpc>
                <a:spcPct val="140000"/>
              </a:lnSpc>
              <a:buFont typeface="Wingdings" pitchFamily="2" charset="2"/>
              <a:buNone/>
            </a:pPr>
            <a:r>
              <a:rPr lang="tr-TR" sz="1600" smtClean="0"/>
              <a:t>  </a:t>
            </a:r>
          </a:p>
          <a:p>
            <a:pPr eaLnBrk="1" hangingPunct="1">
              <a:lnSpc>
                <a:spcPct val="140000"/>
              </a:lnSpc>
            </a:pPr>
            <a:r>
              <a:rPr lang="tr-TR" sz="1600" smtClean="0"/>
              <a:t>Hematüri, ağrının  üriner sistemden kaynaklandığını düşündürmekte,</a:t>
            </a:r>
          </a:p>
          <a:p>
            <a:pPr eaLnBrk="1" hangingPunct="1">
              <a:lnSpc>
                <a:spcPct val="140000"/>
              </a:lnSpc>
              <a:buFont typeface="Wingdings" pitchFamily="2" charset="2"/>
              <a:buNone/>
            </a:pPr>
            <a:endParaRPr lang="tr-TR" sz="1600" smtClean="0"/>
          </a:p>
          <a:p>
            <a:pPr eaLnBrk="1" hangingPunct="1">
              <a:lnSpc>
                <a:spcPct val="140000"/>
              </a:lnSpc>
            </a:pPr>
            <a:r>
              <a:rPr lang="tr-TR" sz="1600" smtClean="0"/>
              <a:t>Ağrının sağ kasığa ve  uyluk iç kısmına yayılması patolojinin üreterden aşağı doğru hareketini düşündürmekte, </a:t>
            </a:r>
          </a:p>
          <a:p>
            <a:pPr eaLnBrk="1" hangingPunct="1">
              <a:lnSpc>
                <a:spcPct val="140000"/>
              </a:lnSpc>
              <a:buFont typeface="Wingdings" pitchFamily="2" charset="2"/>
              <a:buNone/>
            </a:pPr>
            <a:endParaRPr lang="tr-TR" sz="1600" smtClean="0"/>
          </a:p>
          <a:p>
            <a:pPr eaLnBrk="1" hangingPunct="1">
              <a:lnSpc>
                <a:spcPct val="140000"/>
              </a:lnSpc>
            </a:pPr>
            <a:endParaRPr lang="tr-TR" sz="1600" smtClean="0"/>
          </a:p>
          <a:p>
            <a:pPr eaLnBrk="1" hangingPunct="1">
              <a:lnSpc>
                <a:spcPct val="140000"/>
              </a:lnSpc>
            </a:pPr>
            <a:endParaRPr lang="tr-TR" sz="1600" smtClean="0"/>
          </a:p>
        </p:txBody>
      </p:sp>
      <p:sp>
        <p:nvSpPr>
          <p:cNvPr id="155652" name="Rectangle 4"/>
          <p:cNvSpPr>
            <a:spLocks noGrp="1" noChangeArrowheads="1"/>
          </p:cNvSpPr>
          <p:nvPr>
            <p:ph type="body" sz="half" idx="2"/>
          </p:nvPr>
        </p:nvSpPr>
        <p:spPr>
          <a:xfrm>
            <a:off x="5145088" y="2051050"/>
            <a:ext cx="3810000" cy="4114800"/>
          </a:xfrm>
        </p:spPr>
        <p:txBody>
          <a:bodyPr/>
          <a:lstStyle/>
          <a:p>
            <a:pPr eaLnBrk="1" hangingPunct="1">
              <a:lnSpc>
                <a:spcPct val="180000"/>
              </a:lnSpc>
            </a:pPr>
            <a:r>
              <a:rPr lang="tr-TR" sz="1600" smtClean="0"/>
              <a:t>Taş  veya enfeksiyondan kaynaklanan hematüri genellikle ağrı ile birlikt</a:t>
            </a:r>
            <a:r>
              <a:rPr lang="en-US" sz="1600" smtClean="0"/>
              <a:t>e</a:t>
            </a:r>
            <a:endParaRPr lang="tr-TR" sz="1600" smtClean="0"/>
          </a:p>
          <a:p>
            <a:pPr eaLnBrk="1" hangingPunct="1">
              <a:lnSpc>
                <a:spcPct val="180000"/>
              </a:lnSpc>
              <a:buFont typeface="Wingdings" pitchFamily="2" charset="2"/>
              <a:buNone/>
            </a:pPr>
            <a:endParaRPr lang="tr-TR" sz="1600" smtClean="0"/>
          </a:p>
          <a:p>
            <a:pPr eaLnBrk="1" hangingPunct="1">
              <a:lnSpc>
                <a:spcPct val="180000"/>
              </a:lnSpc>
            </a:pPr>
            <a:r>
              <a:rPr lang="tr-TR" sz="1600" smtClean="0"/>
              <a:t>Kristaller ağrı ve makroskopik hematüriye neden olabilmekte</a:t>
            </a:r>
          </a:p>
          <a:p>
            <a:pPr eaLnBrk="1" hangingPunct="1">
              <a:lnSpc>
                <a:spcPct val="180000"/>
              </a:lnSpc>
              <a:buFont typeface="Wingdings" pitchFamily="2" charset="2"/>
              <a:buNone/>
            </a:pPr>
            <a:r>
              <a:rPr lang="tr-TR" sz="1600" smtClean="0"/>
              <a:t> </a:t>
            </a:r>
          </a:p>
          <a:p>
            <a:pPr eaLnBrk="1" hangingPunct="1">
              <a:lnSpc>
                <a:spcPct val="140000"/>
              </a:lnSpc>
            </a:pPr>
            <a:r>
              <a:rPr lang="tr-TR" sz="1600" i="1" smtClean="0"/>
              <a:t>Ağrı renal kolik için tipik olduğundan taş </a:t>
            </a:r>
          </a:p>
          <a:p>
            <a:pPr eaLnBrk="1" hangingPunct="1">
              <a:lnSpc>
                <a:spcPct val="180000"/>
              </a:lnSpc>
            </a:pPr>
            <a:endParaRPr lang="tr-TR" sz="1600" i="1" smtClean="0"/>
          </a:p>
          <a:p>
            <a:pPr eaLnBrk="1" hangingPunct="1">
              <a:lnSpc>
                <a:spcPct val="80000"/>
              </a:lnSpc>
            </a:pPr>
            <a:endParaRPr lang="ru-RU"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5652">
                                            <p:txEl>
                                              <p:pRg st="4" end="4"/>
                                            </p:txEl>
                                          </p:spTgt>
                                        </p:tgtEl>
                                        <p:attrNameLst>
                                          <p:attrName>style.visibility</p:attrName>
                                        </p:attrNameLst>
                                      </p:cBhvr>
                                      <p:to>
                                        <p:strVal val="visible"/>
                                      </p:to>
                                    </p:set>
                                    <p:animEffect transition="in" filter="slide(fromBottom)">
                                      <p:cBhvr>
                                        <p:cTn id="7" dur="500"/>
                                        <p:tgtEl>
                                          <p:spTgt spid="1556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6 Slayt Numarası Yer Tutucusu"/>
          <p:cNvSpPr>
            <a:spLocks noGrp="1"/>
          </p:cNvSpPr>
          <p:nvPr>
            <p:ph type="sldNum" sz="quarter" idx="12"/>
          </p:nvPr>
        </p:nvSpPr>
        <p:spPr>
          <a:noFill/>
        </p:spPr>
        <p:txBody>
          <a:bodyPr/>
          <a:lstStyle/>
          <a:p>
            <a:fld id="{5951B760-54CF-4021-A505-4DC2BC655700}" type="slidenum">
              <a:rPr lang="tr-TR" smtClean="0"/>
              <a:pPr/>
              <a:t>21</a:t>
            </a:fld>
            <a:endParaRPr lang="tr-TR" smtClean="0"/>
          </a:p>
        </p:txBody>
      </p:sp>
      <p:sp>
        <p:nvSpPr>
          <p:cNvPr id="24579" name="Rectangle 2"/>
          <p:cNvSpPr>
            <a:spLocks noGrp="1" noChangeArrowheads="1"/>
          </p:cNvSpPr>
          <p:nvPr>
            <p:ph type="title"/>
          </p:nvPr>
        </p:nvSpPr>
        <p:spPr/>
        <p:txBody>
          <a:bodyPr/>
          <a:lstStyle/>
          <a:p>
            <a:pPr eaLnBrk="1" hangingPunct="1"/>
            <a:r>
              <a:rPr lang="tr-TR" sz="4000" smtClean="0"/>
              <a:t>                  Olgu-1</a:t>
            </a:r>
          </a:p>
        </p:txBody>
      </p:sp>
      <p:sp>
        <p:nvSpPr>
          <p:cNvPr id="24580" name="Rectangle 3"/>
          <p:cNvSpPr>
            <a:spLocks noGrp="1" noChangeArrowheads="1"/>
          </p:cNvSpPr>
          <p:nvPr>
            <p:ph type="body" sz="half" idx="1"/>
          </p:nvPr>
        </p:nvSpPr>
        <p:spPr>
          <a:xfrm>
            <a:off x="539750" y="2205038"/>
            <a:ext cx="4452938" cy="4364037"/>
          </a:xfrm>
        </p:spPr>
        <p:txBody>
          <a:bodyPr/>
          <a:lstStyle/>
          <a:p>
            <a:pPr eaLnBrk="1" hangingPunct="1"/>
            <a:endParaRPr lang="tr-TR" sz="1600" smtClean="0"/>
          </a:p>
          <a:p>
            <a:pPr eaLnBrk="1" hangingPunct="1">
              <a:buFont typeface="Wingdings" pitchFamily="2" charset="2"/>
              <a:buNone/>
            </a:pPr>
            <a:endParaRPr lang="tr-TR" sz="1600" smtClean="0"/>
          </a:p>
          <a:p>
            <a:pPr eaLnBrk="1" hangingPunct="1"/>
            <a:r>
              <a:rPr lang="tr-TR" sz="1600" smtClean="0"/>
              <a:t>DÜSG; L2/L3 vertebra sağında uzanan büyük bir radyo-opak lezyon </a:t>
            </a:r>
          </a:p>
          <a:p>
            <a:pPr eaLnBrk="1" hangingPunct="1"/>
            <a:endParaRPr lang="tr-TR" sz="1600" smtClean="0"/>
          </a:p>
          <a:p>
            <a:pPr eaLnBrk="1" hangingPunct="1"/>
            <a:r>
              <a:rPr lang="tr-TR" sz="1600" smtClean="0"/>
              <a:t>USG de hiperekojenik lezyonun yukarısında sağ pelvis dilatasyonu (hidronefroz), normal kalınlık ve ekojenitede sağ böbrek </a:t>
            </a:r>
          </a:p>
          <a:p>
            <a:pPr eaLnBrk="1" hangingPunct="1"/>
            <a:endParaRPr lang="tr-TR" sz="1600" smtClean="0"/>
          </a:p>
          <a:p>
            <a:pPr eaLnBrk="1" hangingPunct="1"/>
            <a:r>
              <a:rPr lang="tr-TR" sz="1600" smtClean="0"/>
              <a:t>Görüntüleme yöntemleri ile üriner akışta blokaja neden olan taş  </a:t>
            </a:r>
          </a:p>
          <a:p>
            <a:pPr eaLnBrk="1" hangingPunct="1"/>
            <a:endParaRPr lang="tr-TR" sz="1600" smtClean="0"/>
          </a:p>
        </p:txBody>
      </p:sp>
      <p:sp>
        <p:nvSpPr>
          <p:cNvPr id="24581" name="Rectangle 4"/>
          <p:cNvSpPr>
            <a:spLocks noGrp="1" noChangeArrowheads="1"/>
          </p:cNvSpPr>
          <p:nvPr>
            <p:ph type="body" sz="half" idx="2"/>
          </p:nvPr>
        </p:nvSpPr>
        <p:spPr/>
        <p:txBody>
          <a:bodyPr/>
          <a:lstStyle/>
          <a:p>
            <a:pPr eaLnBrk="1" hangingPunct="1">
              <a:lnSpc>
                <a:spcPct val="160000"/>
              </a:lnSpc>
            </a:pPr>
            <a:r>
              <a:rPr lang="tr-TR" sz="1600" smtClean="0"/>
              <a:t>Kasık ağrısı ve hematürinin değerlendirilmesinde basit incelemelerle genellikle yeterli bilgi edinilebilir</a:t>
            </a:r>
          </a:p>
          <a:p>
            <a:pPr eaLnBrk="1" hangingPunct="1">
              <a:lnSpc>
                <a:spcPct val="160000"/>
              </a:lnSpc>
            </a:pPr>
            <a:r>
              <a:rPr lang="tr-TR" sz="1600" smtClean="0"/>
              <a:t>Renal taşların %90’ı opak olduğundan düz karın grafisi yararlıdır </a:t>
            </a:r>
          </a:p>
          <a:p>
            <a:pPr eaLnBrk="1" hangingPunct="1">
              <a:lnSpc>
                <a:spcPct val="160000"/>
              </a:lnSpc>
            </a:pPr>
            <a:r>
              <a:rPr lang="tr-TR" sz="1600" smtClean="0"/>
              <a:t>USG, renal boyut, kitle lezyonları ve dilatasyonlar hakkında bilgi verir</a:t>
            </a:r>
          </a:p>
          <a:p>
            <a:pPr eaLnBrk="1" hangingPunct="1">
              <a:lnSpc>
                <a:spcPct val="80000"/>
              </a:lnSpc>
            </a:pPr>
            <a:endParaRPr lang="ru-RU" sz="16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3" descr="2"/>
          <p:cNvPicPr>
            <a:picLocks noChangeAspect="1" noChangeArrowheads="1"/>
          </p:cNvPicPr>
          <p:nvPr/>
        </p:nvPicPr>
        <p:blipFill>
          <a:blip r:embed="rId3"/>
          <a:srcRect/>
          <a:stretch>
            <a:fillRect/>
          </a:stretch>
        </p:blipFill>
        <p:spPr bwMode="auto">
          <a:xfrm>
            <a:off x="1187450" y="1143000"/>
            <a:ext cx="3097213" cy="4752975"/>
          </a:xfrm>
          <a:prstGeom prst="rect">
            <a:avLst/>
          </a:prstGeom>
          <a:noFill/>
          <a:ln w="9525">
            <a:noFill/>
            <a:miter lim="800000"/>
            <a:headEnd/>
            <a:tailEnd/>
          </a:ln>
        </p:spPr>
      </p:pic>
      <p:pic>
        <p:nvPicPr>
          <p:cNvPr id="25603" name="Picture 4" descr="3"/>
          <p:cNvPicPr>
            <a:picLocks noChangeAspect="1" noChangeArrowheads="1"/>
          </p:cNvPicPr>
          <p:nvPr/>
        </p:nvPicPr>
        <p:blipFill>
          <a:blip r:embed="rId4"/>
          <a:srcRect/>
          <a:stretch>
            <a:fillRect/>
          </a:stretch>
        </p:blipFill>
        <p:spPr bwMode="auto">
          <a:xfrm>
            <a:off x="4395788" y="1143000"/>
            <a:ext cx="3476625" cy="2409825"/>
          </a:xfrm>
          <a:prstGeom prst="rect">
            <a:avLst/>
          </a:prstGeom>
          <a:noFill/>
          <a:ln w="9525">
            <a:noFill/>
            <a:miter lim="800000"/>
            <a:headEnd/>
            <a:tailEnd/>
          </a:ln>
        </p:spPr>
      </p:pic>
      <p:pic>
        <p:nvPicPr>
          <p:cNvPr id="25604" name="Picture 5" descr="4"/>
          <p:cNvPicPr>
            <a:picLocks noChangeAspect="1" noChangeArrowheads="1"/>
          </p:cNvPicPr>
          <p:nvPr/>
        </p:nvPicPr>
        <p:blipFill>
          <a:blip r:embed="rId5"/>
          <a:srcRect/>
          <a:stretch>
            <a:fillRect/>
          </a:stretch>
        </p:blipFill>
        <p:spPr bwMode="auto">
          <a:xfrm>
            <a:off x="4395788" y="3519488"/>
            <a:ext cx="347662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Slayt Numarası Yer Tutucusu"/>
          <p:cNvSpPr>
            <a:spLocks noGrp="1"/>
          </p:cNvSpPr>
          <p:nvPr>
            <p:ph type="sldNum" sz="quarter" idx="12"/>
          </p:nvPr>
        </p:nvSpPr>
        <p:spPr>
          <a:noFill/>
        </p:spPr>
        <p:txBody>
          <a:bodyPr/>
          <a:lstStyle/>
          <a:p>
            <a:fld id="{B2BD8FD0-0B4C-4A04-8DDB-CA018B636608}" type="slidenum">
              <a:rPr lang="tr-TR" smtClean="0"/>
              <a:pPr/>
              <a:t>23</a:t>
            </a:fld>
            <a:endParaRPr lang="tr-TR" smtClean="0"/>
          </a:p>
        </p:txBody>
      </p:sp>
      <p:sp>
        <p:nvSpPr>
          <p:cNvPr id="26627" name="Rectangle 2"/>
          <p:cNvSpPr>
            <a:spLocks noGrp="1" noChangeArrowheads="1"/>
          </p:cNvSpPr>
          <p:nvPr>
            <p:ph type="title"/>
          </p:nvPr>
        </p:nvSpPr>
        <p:spPr>
          <a:xfrm>
            <a:off x="827088" y="942975"/>
            <a:ext cx="7793037" cy="762000"/>
          </a:xfrm>
          <a:noFill/>
        </p:spPr>
        <p:txBody>
          <a:bodyPr>
            <a:spAutoFit/>
          </a:bodyPr>
          <a:lstStyle/>
          <a:p>
            <a:pPr algn="ctr" eaLnBrk="1" hangingPunct="1"/>
            <a:r>
              <a:rPr lang="tr-TR" smtClean="0"/>
              <a:t>Olgu-2</a:t>
            </a:r>
          </a:p>
        </p:txBody>
      </p:sp>
      <p:sp>
        <p:nvSpPr>
          <p:cNvPr id="26628" name="Rectangle 3"/>
          <p:cNvSpPr>
            <a:spLocks noGrp="1" noChangeArrowheads="1"/>
          </p:cNvSpPr>
          <p:nvPr>
            <p:ph type="body" idx="1"/>
          </p:nvPr>
        </p:nvSpPr>
        <p:spPr>
          <a:xfrm>
            <a:off x="914400" y="1484313"/>
            <a:ext cx="8229600" cy="3384550"/>
          </a:xfrm>
        </p:spPr>
        <p:txBody>
          <a:bodyPr/>
          <a:lstStyle/>
          <a:p>
            <a:pPr eaLnBrk="1" hangingPunct="1">
              <a:lnSpc>
                <a:spcPct val="190000"/>
              </a:lnSpc>
            </a:pPr>
            <a:r>
              <a:rPr lang="tr-TR" sz="2000" dirty="0" smtClean="0"/>
              <a:t>68 y, </a:t>
            </a:r>
            <a:r>
              <a:rPr lang="tr-TR" sz="2800" dirty="0" smtClean="0">
                <a:latin typeface="Century Gothic" pitchFamily="34" charset="0"/>
              </a:rPr>
              <a:t>♀</a:t>
            </a:r>
            <a:r>
              <a:rPr lang="tr-TR" sz="2000" dirty="0" smtClean="0"/>
              <a:t> (kontrol altında 20 yıllık HT öykü) </a:t>
            </a:r>
          </a:p>
          <a:p>
            <a:pPr eaLnBrk="1" hangingPunct="1">
              <a:lnSpc>
                <a:spcPct val="190000"/>
              </a:lnSpc>
            </a:pPr>
            <a:r>
              <a:rPr lang="tr-TR" sz="2000" dirty="0" smtClean="0"/>
              <a:t>Son 12 aydır hafif bir böğür ağrısı  </a:t>
            </a:r>
          </a:p>
          <a:p>
            <a:pPr eaLnBrk="1" hangingPunct="1">
              <a:lnSpc>
                <a:spcPct val="190000"/>
              </a:lnSpc>
            </a:pPr>
            <a:r>
              <a:rPr lang="tr-TR" sz="2000" dirty="0" smtClean="0"/>
              <a:t>Fizik muayene normal</a:t>
            </a:r>
            <a:endParaRPr lang="en-US" sz="2000" dirty="0" smtClean="0"/>
          </a:p>
          <a:p>
            <a:pPr eaLnBrk="1" hangingPunct="1">
              <a:lnSpc>
                <a:spcPct val="190000"/>
              </a:lnSpc>
            </a:pPr>
            <a:r>
              <a:rPr lang="tr-TR" sz="2000" dirty="0" smtClean="0"/>
              <a:t>İdrar </a:t>
            </a:r>
            <a:r>
              <a:rPr lang="tr-TR" sz="2000" dirty="0" err="1" smtClean="0"/>
              <a:t>mikroskopisinde</a:t>
            </a:r>
            <a:r>
              <a:rPr lang="tr-TR" sz="2000" dirty="0" smtClean="0"/>
              <a:t> bir büyük büyütme alanında bol miktarda  izomorfik eritrosit </a:t>
            </a:r>
          </a:p>
          <a:p>
            <a:pPr eaLnBrk="1" hangingPunct="1">
              <a:lnSpc>
                <a:spcPct val="190000"/>
              </a:lnSpc>
            </a:pPr>
            <a:r>
              <a:rPr lang="tr-TR" sz="2000" dirty="0" err="1" smtClean="0"/>
              <a:t>Hb</a:t>
            </a:r>
            <a:r>
              <a:rPr lang="tr-TR" sz="2000" dirty="0" smtClean="0"/>
              <a:t> 16.1 gr/</a:t>
            </a:r>
            <a:r>
              <a:rPr lang="tr-TR" sz="2000" dirty="0" err="1" smtClean="0"/>
              <a:t>dl</a:t>
            </a:r>
            <a:r>
              <a:rPr lang="tr-TR" sz="2000" dirty="0" smtClean="0"/>
              <a:t> </a:t>
            </a:r>
          </a:p>
          <a:p>
            <a:pPr eaLnBrk="1" hangingPunct="1">
              <a:lnSpc>
                <a:spcPct val="190000"/>
              </a:lnSpc>
            </a:pPr>
            <a:r>
              <a:rPr lang="tr-TR" sz="2000" dirty="0" smtClean="0"/>
              <a:t>Serum </a:t>
            </a:r>
            <a:r>
              <a:rPr lang="tr-TR" sz="2000" dirty="0" err="1" smtClean="0"/>
              <a:t>kreatinin</a:t>
            </a:r>
            <a:r>
              <a:rPr lang="tr-TR" sz="2000" dirty="0" smtClean="0"/>
              <a:t> 1.1 mg/</a:t>
            </a:r>
            <a:r>
              <a:rPr lang="tr-TR" sz="2000" dirty="0" err="1" smtClean="0"/>
              <a:t>dl</a:t>
            </a:r>
            <a:r>
              <a:rPr lang="tr-TR" sz="2000" dirty="0" smtClean="0"/>
              <a:t> </a:t>
            </a:r>
          </a:p>
          <a:p>
            <a:pPr eaLnBrk="1" hangingPunct="1">
              <a:lnSpc>
                <a:spcPct val="190000"/>
              </a:lnSpc>
            </a:pPr>
            <a:r>
              <a:rPr lang="tr-TR" sz="2000" dirty="0" err="1" smtClean="0"/>
              <a:t>Proteinüri</a:t>
            </a:r>
            <a:r>
              <a:rPr lang="tr-TR" sz="2000" dirty="0" smtClean="0"/>
              <a:t> </a:t>
            </a:r>
            <a:r>
              <a:rPr lang="tr-TR" sz="2000" dirty="0" smtClean="0"/>
              <a:t>(-), </a:t>
            </a:r>
            <a:r>
              <a:rPr lang="tr-TR" sz="2000" dirty="0" err="1" smtClean="0"/>
              <a:t>silendirüri</a:t>
            </a:r>
            <a:r>
              <a:rPr lang="tr-TR" sz="2000" dirty="0" smtClean="0"/>
              <a:t> yok</a:t>
            </a:r>
            <a:endParaRPr lang="tr-TR" sz="2000" dirty="0" smtClean="0"/>
          </a:p>
          <a:p>
            <a:pPr eaLnBrk="1" hangingPunct="1">
              <a:lnSpc>
                <a:spcPct val="190000"/>
              </a:lnSpc>
            </a:pPr>
            <a:endParaRPr lang="tr-TR"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779838" y="320675"/>
            <a:ext cx="4906962" cy="762000"/>
          </a:xfrm>
          <a:prstGeom prst="rect">
            <a:avLst/>
          </a:prstGeom>
          <a:noFill/>
          <a:ln w="9525">
            <a:noFill/>
            <a:miter lim="800000"/>
            <a:headEnd/>
            <a:tailEnd/>
          </a:ln>
        </p:spPr>
        <p:txBody>
          <a:bodyPr anchor="ctr">
            <a:spAutoFit/>
          </a:bodyPr>
          <a:lstStyle/>
          <a:p>
            <a:pPr algn="ctr"/>
            <a:r>
              <a:rPr lang="tr-TR" sz="3200" b="0">
                <a:solidFill>
                  <a:schemeClr val="tx2"/>
                </a:solidFill>
              </a:rPr>
              <a:t> </a:t>
            </a:r>
            <a:r>
              <a:rPr lang="tr-TR" sz="4400" b="0">
                <a:solidFill>
                  <a:schemeClr val="tx2"/>
                </a:solidFill>
              </a:rPr>
              <a:t>Olgu-2</a:t>
            </a:r>
          </a:p>
        </p:txBody>
      </p:sp>
      <p:sp>
        <p:nvSpPr>
          <p:cNvPr id="284675" name="Rectangle 3"/>
          <p:cNvSpPr>
            <a:spLocks noChangeArrowheads="1"/>
          </p:cNvSpPr>
          <p:nvPr/>
        </p:nvSpPr>
        <p:spPr bwMode="auto">
          <a:xfrm>
            <a:off x="4787900" y="1196975"/>
            <a:ext cx="3816350" cy="4535488"/>
          </a:xfrm>
          <a:prstGeom prst="rect">
            <a:avLst/>
          </a:prstGeom>
          <a:noFill/>
          <a:ln w="9525">
            <a:noFill/>
            <a:miter lim="800000"/>
            <a:headEnd/>
            <a:tailEnd/>
          </a:ln>
        </p:spPr>
        <p:txBody>
          <a:bodyPr/>
          <a:lstStyle/>
          <a:p>
            <a:pPr marL="342900" indent="-342900">
              <a:lnSpc>
                <a:spcPct val="230000"/>
              </a:lnSpc>
              <a:spcBef>
                <a:spcPct val="20000"/>
              </a:spcBef>
              <a:buClr>
                <a:schemeClr val="folHlink"/>
              </a:buClr>
              <a:buSzPct val="60000"/>
              <a:buFont typeface="Wingdings" pitchFamily="2" charset="2"/>
              <a:buChar char="n"/>
            </a:pPr>
            <a:r>
              <a:rPr lang="tr-TR" sz="1600" b="0"/>
              <a:t>USG’ de sol böbrek üst polde 4 cm çapında basit kist ve 17 mm çapında komplike kist </a:t>
            </a:r>
          </a:p>
          <a:p>
            <a:pPr marL="342900" indent="-342900">
              <a:lnSpc>
                <a:spcPct val="230000"/>
              </a:lnSpc>
              <a:spcBef>
                <a:spcPct val="20000"/>
              </a:spcBef>
              <a:buClr>
                <a:schemeClr val="folHlink"/>
              </a:buClr>
              <a:buSzPct val="60000"/>
              <a:buFont typeface="Wingdings" pitchFamily="2" charset="2"/>
              <a:buChar char="n"/>
            </a:pPr>
            <a:r>
              <a:rPr lang="tr-TR" sz="1600" b="0"/>
              <a:t>Mesane USG’ de normal</a:t>
            </a:r>
          </a:p>
          <a:p>
            <a:pPr marL="342900" indent="-342900">
              <a:lnSpc>
                <a:spcPct val="230000"/>
              </a:lnSpc>
              <a:spcBef>
                <a:spcPct val="20000"/>
              </a:spcBef>
              <a:buClr>
                <a:schemeClr val="folHlink"/>
              </a:buClr>
              <a:buSzPct val="60000"/>
              <a:buFont typeface="Wingdings" pitchFamily="2" charset="2"/>
              <a:buChar char="n"/>
            </a:pPr>
            <a:r>
              <a:rPr lang="tr-TR" sz="1600" b="0"/>
              <a:t>MRG’ de kontrast madde tutan bir lezyon </a:t>
            </a:r>
          </a:p>
          <a:p>
            <a:pPr marL="342900" indent="-342900">
              <a:lnSpc>
                <a:spcPct val="230000"/>
              </a:lnSpc>
              <a:spcBef>
                <a:spcPct val="20000"/>
              </a:spcBef>
              <a:buClr>
                <a:schemeClr val="folHlink"/>
              </a:buClr>
              <a:buSzPct val="60000"/>
              <a:buFont typeface="Wingdings" pitchFamily="2" charset="2"/>
              <a:buChar char="n"/>
            </a:pPr>
            <a:r>
              <a:rPr lang="tr-TR" sz="1600" b="0" i="1"/>
              <a:t>Operasyon: renal hücreli karsinoma</a:t>
            </a:r>
          </a:p>
        </p:txBody>
      </p:sp>
      <p:pic>
        <p:nvPicPr>
          <p:cNvPr id="27652" name="Picture 4" descr="Başlıksız-4"/>
          <p:cNvPicPr>
            <a:picLocks noChangeAspect="1" noChangeArrowheads="1"/>
          </p:cNvPicPr>
          <p:nvPr/>
        </p:nvPicPr>
        <p:blipFill>
          <a:blip r:embed="rId3"/>
          <a:srcRect/>
          <a:stretch>
            <a:fillRect/>
          </a:stretch>
        </p:blipFill>
        <p:spPr bwMode="auto">
          <a:xfrm>
            <a:off x="107950" y="115888"/>
            <a:ext cx="4679950" cy="437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4675">
                                            <p:txEl>
                                              <p:pRg st="3" end="3"/>
                                            </p:txEl>
                                          </p:spTgt>
                                        </p:tgtEl>
                                        <p:attrNameLst>
                                          <p:attrName>style.visibility</p:attrName>
                                        </p:attrNameLst>
                                      </p:cBhvr>
                                      <p:to>
                                        <p:strVal val="visible"/>
                                      </p:to>
                                    </p:set>
                                    <p:animEffect transition="in" filter="checkerboard(across)">
                                      <p:cBhvr>
                                        <p:cTn id="7" dur="500"/>
                                        <p:tgtEl>
                                          <p:spTgt spid="284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6 Slayt Numarası Yer Tutucusu"/>
          <p:cNvSpPr>
            <a:spLocks noGrp="1"/>
          </p:cNvSpPr>
          <p:nvPr>
            <p:ph type="sldNum" sz="quarter" idx="12"/>
          </p:nvPr>
        </p:nvSpPr>
        <p:spPr>
          <a:noFill/>
        </p:spPr>
        <p:txBody>
          <a:bodyPr/>
          <a:lstStyle/>
          <a:p>
            <a:fld id="{3A838E71-B16B-413F-9EFC-B8F5188F942B}" type="slidenum">
              <a:rPr lang="tr-TR" smtClean="0"/>
              <a:pPr/>
              <a:t>25</a:t>
            </a:fld>
            <a:endParaRPr lang="tr-TR" smtClean="0"/>
          </a:p>
        </p:txBody>
      </p:sp>
      <p:sp>
        <p:nvSpPr>
          <p:cNvPr id="28675" name="Rectangle 2"/>
          <p:cNvSpPr>
            <a:spLocks noGrp="1" noChangeArrowheads="1"/>
          </p:cNvSpPr>
          <p:nvPr>
            <p:ph type="title"/>
          </p:nvPr>
        </p:nvSpPr>
        <p:spPr>
          <a:xfrm>
            <a:off x="1150938" y="476250"/>
            <a:ext cx="7793037" cy="1200150"/>
          </a:xfrm>
          <a:noFill/>
        </p:spPr>
        <p:txBody>
          <a:bodyPr anchor="ctr"/>
          <a:lstStyle/>
          <a:p>
            <a:pPr eaLnBrk="1" hangingPunct="1"/>
            <a:r>
              <a:rPr lang="tr-TR" sz="2800" smtClean="0"/>
              <a:t>             Mikroskopik Hematüride </a:t>
            </a:r>
            <a:br>
              <a:rPr lang="tr-TR" sz="2800" smtClean="0"/>
            </a:br>
            <a:r>
              <a:rPr lang="tr-TR" sz="2800" smtClean="0"/>
              <a:t>        Üst Üriner Sistem Görüntülenmesi </a:t>
            </a:r>
          </a:p>
        </p:txBody>
      </p:sp>
      <p:sp>
        <p:nvSpPr>
          <p:cNvPr id="28676" name="Rectangle 3"/>
          <p:cNvSpPr>
            <a:spLocks noGrp="1" noChangeArrowheads="1"/>
          </p:cNvSpPr>
          <p:nvPr>
            <p:ph type="body" sz="half" idx="1"/>
          </p:nvPr>
        </p:nvSpPr>
        <p:spPr>
          <a:xfrm>
            <a:off x="1182688" y="2017713"/>
            <a:ext cx="3173412" cy="4114800"/>
          </a:xfrm>
        </p:spPr>
        <p:txBody>
          <a:bodyPr/>
          <a:lstStyle/>
          <a:p>
            <a:pPr eaLnBrk="1" hangingPunct="1">
              <a:lnSpc>
                <a:spcPct val="240000"/>
              </a:lnSpc>
            </a:pPr>
            <a:r>
              <a:rPr lang="tr-TR" sz="2000" b="1" smtClean="0"/>
              <a:t>IVP</a:t>
            </a:r>
            <a:r>
              <a:rPr lang="tr-TR" sz="2000" smtClean="0"/>
              <a:t> küçük renal kitleleri</a:t>
            </a:r>
            <a:r>
              <a:rPr lang="en-US" sz="2000" smtClean="0"/>
              <a:t> </a:t>
            </a:r>
            <a:r>
              <a:rPr lang="tr-TR" sz="2000" smtClean="0"/>
              <a:t>atlayabilir ve kistik solid ayrımı yapamayabilir</a:t>
            </a:r>
          </a:p>
        </p:txBody>
      </p:sp>
      <p:sp>
        <p:nvSpPr>
          <p:cNvPr id="28677" name="Rectangle 4"/>
          <p:cNvSpPr>
            <a:spLocks noGrp="1" noChangeArrowheads="1"/>
          </p:cNvSpPr>
          <p:nvPr>
            <p:ph type="body" sz="half" idx="2"/>
          </p:nvPr>
        </p:nvSpPr>
        <p:spPr>
          <a:xfrm>
            <a:off x="5140325" y="2017713"/>
            <a:ext cx="3814763" cy="4114800"/>
          </a:xfrm>
        </p:spPr>
        <p:txBody>
          <a:bodyPr/>
          <a:lstStyle/>
          <a:p>
            <a:pPr eaLnBrk="1" hangingPunct="1">
              <a:lnSpc>
                <a:spcPct val="250000"/>
              </a:lnSpc>
            </a:pPr>
            <a:r>
              <a:rPr lang="tr-TR" sz="2000" b="1" smtClean="0"/>
              <a:t>USG</a:t>
            </a:r>
            <a:r>
              <a:rPr lang="tr-TR" sz="2000" smtClean="0"/>
              <a:t> </a:t>
            </a:r>
            <a:r>
              <a:rPr lang="en-US" sz="2000" smtClean="0">
                <a:cs typeface="Arial" charset="0"/>
              </a:rPr>
              <a:t>&lt;</a:t>
            </a:r>
            <a:r>
              <a:rPr lang="tr-TR" sz="2000" smtClean="0"/>
              <a:t>3cm solid Tm saptanmasında sınırlı</a:t>
            </a:r>
            <a:endParaRPr lang="en-US" sz="2000" smtClean="0"/>
          </a:p>
          <a:p>
            <a:pPr eaLnBrk="1" hangingPunct="1">
              <a:lnSpc>
                <a:spcPct val="170000"/>
              </a:lnSpc>
            </a:pPr>
            <a:r>
              <a:rPr lang="en-US" sz="2000" b="1" smtClean="0"/>
              <a:t>BT</a:t>
            </a:r>
            <a:r>
              <a:rPr lang="en-US" sz="2000" smtClean="0"/>
              <a:t>, </a:t>
            </a:r>
            <a:r>
              <a:rPr lang="tr-TR" sz="2000" smtClean="0"/>
              <a:t>Sistoskopi gereksinimini azaltabilir</a:t>
            </a:r>
            <a:r>
              <a:rPr lang="en-US" sz="2000" smtClean="0"/>
              <a:t>, m</a:t>
            </a:r>
            <a:r>
              <a:rPr lang="tr-TR" sz="2000" smtClean="0"/>
              <a:t>esane neoplazmlarını saptamada </a:t>
            </a:r>
            <a:r>
              <a:rPr lang="en-US" sz="2000" smtClean="0"/>
              <a:t>BT</a:t>
            </a:r>
            <a:r>
              <a:rPr lang="tr-TR" sz="2000" smtClean="0"/>
              <a:t>’</a:t>
            </a:r>
            <a:r>
              <a:rPr lang="en-US" sz="2000" smtClean="0"/>
              <a:t>nin </a:t>
            </a:r>
            <a:r>
              <a:rPr lang="tr-TR" sz="2000" smtClean="0"/>
              <a:t>sens. %100,</a:t>
            </a:r>
          </a:p>
          <a:p>
            <a:pPr eaLnBrk="1" hangingPunct="1">
              <a:lnSpc>
                <a:spcPct val="170000"/>
              </a:lnSpc>
              <a:buFont typeface="Wingdings" pitchFamily="2" charset="2"/>
              <a:buNone/>
            </a:pPr>
            <a:r>
              <a:rPr lang="tr-TR" sz="2000" smtClean="0"/>
              <a:t>               spe. %98</a:t>
            </a:r>
            <a:r>
              <a:rPr lang="en-US" sz="2000" smtClean="0"/>
              <a:t>.</a:t>
            </a:r>
            <a:endParaRPr lang="tr-TR"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Slayt Numarası Yer Tutucusu"/>
          <p:cNvSpPr>
            <a:spLocks noGrp="1"/>
          </p:cNvSpPr>
          <p:nvPr>
            <p:ph type="sldNum" sz="quarter" idx="12"/>
          </p:nvPr>
        </p:nvSpPr>
        <p:spPr>
          <a:noFill/>
        </p:spPr>
        <p:txBody>
          <a:bodyPr/>
          <a:lstStyle/>
          <a:p>
            <a:fld id="{27D27ED0-0EF6-498B-B53F-D2C4C4F87325}" type="slidenum">
              <a:rPr lang="tr-TR" smtClean="0"/>
              <a:pPr/>
              <a:t>26</a:t>
            </a:fld>
            <a:endParaRPr lang="tr-TR" smtClean="0"/>
          </a:p>
        </p:txBody>
      </p:sp>
      <p:sp>
        <p:nvSpPr>
          <p:cNvPr id="29699" name="Rectangle 2"/>
          <p:cNvSpPr>
            <a:spLocks noGrp="1" noChangeArrowheads="1"/>
          </p:cNvSpPr>
          <p:nvPr>
            <p:ph type="title"/>
          </p:nvPr>
        </p:nvSpPr>
        <p:spPr>
          <a:xfrm>
            <a:off x="755650" y="908050"/>
            <a:ext cx="7793038" cy="762000"/>
          </a:xfrm>
          <a:noFill/>
        </p:spPr>
        <p:txBody>
          <a:bodyPr>
            <a:spAutoFit/>
          </a:bodyPr>
          <a:lstStyle/>
          <a:p>
            <a:pPr algn="ctr" eaLnBrk="1" hangingPunct="1"/>
            <a:r>
              <a:rPr lang="tr-TR" smtClean="0"/>
              <a:t>Olgu-3</a:t>
            </a:r>
          </a:p>
        </p:txBody>
      </p:sp>
      <p:sp>
        <p:nvSpPr>
          <p:cNvPr id="29700" name="Rectangle 3"/>
          <p:cNvSpPr>
            <a:spLocks noGrp="1" noChangeArrowheads="1"/>
          </p:cNvSpPr>
          <p:nvPr>
            <p:ph type="body" sz="half" idx="1"/>
          </p:nvPr>
        </p:nvSpPr>
        <p:spPr>
          <a:xfrm>
            <a:off x="468313" y="1989138"/>
            <a:ext cx="4103687" cy="4319587"/>
          </a:xfrm>
        </p:spPr>
        <p:txBody>
          <a:bodyPr/>
          <a:lstStyle/>
          <a:p>
            <a:pPr eaLnBrk="1" hangingPunct="1">
              <a:lnSpc>
                <a:spcPct val="150000"/>
              </a:lnSpc>
            </a:pPr>
            <a:r>
              <a:rPr lang="tr-TR" sz="2000" smtClean="0"/>
              <a:t>60 y,  </a:t>
            </a:r>
            <a:r>
              <a:rPr lang="tr-TR" sz="3200" smtClean="0">
                <a:latin typeface="Century Gothic" pitchFamily="34" charset="0"/>
              </a:rPr>
              <a:t>♂</a:t>
            </a:r>
            <a:r>
              <a:rPr lang="tr-TR" sz="2000" smtClean="0"/>
              <a:t> </a:t>
            </a:r>
          </a:p>
          <a:p>
            <a:pPr eaLnBrk="1" hangingPunct="1">
              <a:lnSpc>
                <a:spcPct val="150000"/>
              </a:lnSpc>
            </a:pPr>
            <a:r>
              <a:rPr lang="tr-TR" sz="2000" smtClean="0"/>
              <a:t>Sigara (-) </a:t>
            </a:r>
          </a:p>
          <a:p>
            <a:pPr eaLnBrk="1" hangingPunct="1">
              <a:lnSpc>
                <a:spcPct val="150000"/>
              </a:lnSpc>
            </a:pPr>
            <a:r>
              <a:rPr lang="tr-TR" sz="2000" smtClean="0"/>
              <a:t>Hematüri (+)</a:t>
            </a:r>
          </a:p>
          <a:p>
            <a:pPr eaLnBrk="1" hangingPunct="1">
              <a:lnSpc>
                <a:spcPct val="150000"/>
              </a:lnSpc>
            </a:pPr>
            <a:r>
              <a:rPr lang="tr-TR" sz="2000" smtClean="0"/>
              <a:t>Son 3 aydır idrar yaparken yanma ve mesaneye uyan bölgede ağrı</a:t>
            </a:r>
            <a:r>
              <a:rPr lang="en-US" sz="2000" smtClean="0"/>
              <a:t>, diz</a:t>
            </a:r>
            <a:r>
              <a:rPr lang="tr-TR" sz="2000" smtClean="0"/>
              <a:t>ü</a:t>
            </a:r>
            <a:r>
              <a:rPr lang="en-US" sz="2000" smtClean="0"/>
              <a:t>ri, pollakiuri</a:t>
            </a:r>
            <a:r>
              <a:rPr lang="tr-TR" sz="2000" smtClean="0"/>
              <a:t> </a:t>
            </a:r>
          </a:p>
          <a:p>
            <a:pPr eaLnBrk="1" hangingPunct="1">
              <a:lnSpc>
                <a:spcPct val="150000"/>
              </a:lnSpc>
            </a:pPr>
            <a:r>
              <a:rPr lang="tr-TR" sz="2000" smtClean="0"/>
              <a:t>Son zamanlarda halsizlik ve kilo kaybı (+)</a:t>
            </a:r>
          </a:p>
          <a:p>
            <a:pPr eaLnBrk="1" hangingPunct="1">
              <a:lnSpc>
                <a:spcPct val="150000"/>
              </a:lnSpc>
              <a:buFont typeface="Wingdings" pitchFamily="2" charset="2"/>
              <a:buNone/>
            </a:pPr>
            <a:endParaRPr lang="tr-TR" sz="2000" smtClean="0"/>
          </a:p>
        </p:txBody>
      </p:sp>
      <p:sp>
        <p:nvSpPr>
          <p:cNvPr id="29701" name="Rectangle 4"/>
          <p:cNvSpPr>
            <a:spLocks noGrp="1" noChangeArrowheads="1"/>
          </p:cNvSpPr>
          <p:nvPr>
            <p:ph type="body" sz="half" idx="2"/>
          </p:nvPr>
        </p:nvSpPr>
        <p:spPr>
          <a:xfrm>
            <a:off x="4500563" y="1844675"/>
            <a:ext cx="4643437" cy="4752975"/>
          </a:xfrm>
        </p:spPr>
        <p:txBody>
          <a:bodyPr/>
          <a:lstStyle/>
          <a:p>
            <a:pPr eaLnBrk="1" hangingPunct="1">
              <a:lnSpc>
                <a:spcPct val="170000"/>
              </a:lnSpc>
            </a:pPr>
            <a:r>
              <a:rPr lang="tr-TR" sz="2000" smtClean="0"/>
              <a:t>Vücut ısısı 37.3</a:t>
            </a:r>
            <a:r>
              <a:rPr lang="en-US" sz="2000" smtClean="0"/>
              <a:t>°</a:t>
            </a:r>
            <a:r>
              <a:rPr lang="tr-TR" sz="2000" smtClean="0"/>
              <a:t> C</a:t>
            </a:r>
          </a:p>
          <a:p>
            <a:pPr eaLnBrk="1" hangingPunct="1">
              <a:lnSpc>
                <a:spcPct val="170000"/>
              </a:lnSpc>
            </a:pPr>
            <a:r>
              <a:rPr lang="tr-TR" sz="2000" smtClean="0"/>
              <a:t>Mikroskopide 20-25 izomorfik RBC ve 10-15 lökosit, Proteinüri (-)</a:t>
            </a:r>
          </a:p>
          <a:p>
            <a:pPr eaLnBrk="1" hangingPunct="1">
              <a:lnSpc>
                <a:spcPct val="170000"/>
              </a:lnSpc>
            </a:pPr>
            <a:r>
              <a:rPr lang="tr-TR" sz="2000" smtClean="0"/>
              <a:t>Renal fonksiyon testleri normal </a:t>
            </a:r>
          </a:p>
          <a:p>
            <a:pPr eaLnBrk="1" hangingPunct="1">
              <a:lnSpc>
                <a:spcPct val="170000"/>
              </a:lnSpc>
            </a:pPr>
            <a:r>
              <a:rPr lang="tr-TR" sz="2000" smtClean="0"/>
              <a:t>Hb 10.8 gr/dl, sedim 92 mm/saat</a:t>
            </a:r>
          </a:p>
          <a:p>
            <a:pPr eaLnBrk="1" hangingPunct="1">
              <a:lnSpc>
                <a:spcPct val="170000"/>
              </a:lnSpc>
            </a:pPr>
            <a:r>
              <a:rPr lang="tr-TR" sz="2000" smtClean="0"/>
              <a:t>Tekrarlayan idrar kültürlerinde bakteriyel üreme(-) </a:t>
            </a:r>
          </a:p>
          <a:p>
            <a:pPr eaLnBrk="1" hangingPunct="1">
              <a:lnSpc>
                <a:spcPct val="170000"/>
              </a:lnSpc>
            </a:pPr>
            <a:r>
              <a:rPr lang="tr-TR" sz="2000" smtClean="0"/>
              <a:t>PSA normal</a:t>
            </a:r>
          </a:p>
          <a:p>
            <a:pPr eaLnBrk="1" hangingPunct="1">
              <a:lnSpc>
                <a:spcPct val="90000"/>
              </a:lnSpc>
              <a:buFont typeface="Wingdings" pitchFamily="2" charset="2"/>
              <a:buNone/>
            </a:pPr>
            <a:endParaRPr lang="ru-RU"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Slayt Numarası Yer Tutucusu"/>
          <p:cNvSpPr>
            <a:spLocks noGrp="1"/>
          </p:cNvSpPr>
          <p:nvPr>
            <p:ph type="sldNum" sz="quarter" idx="12"/>
          </p:nvPr>
        </p:nvSpPr>
        <p:spPr>
          <a:noFill/>
        </p:spPr>
        <p:txBody>
          <a:bodyPr/>
          <a:lstStyle/>
          <a:p>
            <a:fld id="{66650E9F-D812-47B5-A7B5-AF4E0FAEE4B1}" type="slidenum">
              <a:rPr lang="tr-TR" smtClean="0"/>
              <a:pPr/>
              <a:t>27</a:t>
            </a:fld>
            <a:endParaRPr lang="tr-TR" smtClean="0"/>
          </a:p>
        </p:txBody>
      </p:sp>
      <p:sp>
        <p:nvSpPr>
          <p:cNvPr id="30723" name="Rectangle 2"/>
          <p:cNvSpPr>
            <a:spLocks noGrp="1" noChangeArrowheads="1"/>
          </p:cNvSpPr>
          <p:nvPr>
            <p:ph type="title"/>
          </p:nvPr>
        </p:nvSpPr>
        <p:spPr>
          <a:xfrm>
            <a:off x="755650" y="798513"/>
            <a:ext cx="7793038" cy="762000"/>
          </a:xfrm>
          <a:noFill/>
        </p:spPr>
        <p:txBody>
          <a:bodyPr>
            <a:spAutoFit/>
          </a:bodyPr>
          <a:lstStyle/>
          <a:p>
            <a:pPr algn="ctr" eaLnBrk="1" hangingPunct="1"/>
            <a:r>
              <a:rPr lang="tr-TR" smtClean="0"/>
              <a:t>Olgu-3</a:t>
            </a:r>
          </a:p>
        </p:txBody>
      </p:sp>
      <p:sp>
        <p:nvSpPr>
          <p:cNvPr id="224259" name="Rectangle 3"/>
          <p:cNvSpPr>
            <a:spLocks noGrp="1" noChangeArrowheads="1"/>
          </p:cNvSpPr>
          <p:nvPr>
            <p:ph type="body" idx="1"/>
          </p:nvPr>
        </p:nvSpPr>
        <p:spPr/>
        <p:txBody>
          <a:bodyPr/>
          <a:lstStyle/>
          <a:p>
            <a:pPr eaLnBrk="1" hangingPunct="1">
              <a:lnSpc>
                <a:spcPct val="180000"/>
              </a:lnSpc>
            </a:pPr>
            <a:r>
              <a:rPr lang="tr-TR" sz="2000" smtClean="0"/>
              <a:t>Böbrek ve mesane USG normal</a:t>
            </a:r>
          </a:p>
          <a:p>
            <a:pPr eaLnBrk="1" hangingPunct="1">
              <a:lnSpc>
                <a:spcPct val="180000"/>
              </a:lnSpc>
            </a:pPr>
            <a:r>
              <a:rPr lang="tr-TR" sz="2000" smtClean="0"/>
              <a:t>IVP normal</a:t>
            </a:r>
          </a:p>
          <a:p>
            <a:pPr eaLnBrk="1" hangingPunct="1">
              <a:lnSpc>
                <a:spcPct val="180000"/>
              </a:lnSpc>
            </a:pPr>
            <a:r>
              <a:rPr lang="tr-TR" sz="2000" smtClean="0"/>
              <a:t>Sistoskopi: trigonum civarında mesane duvarında hiperemi (+) </a:t>
            </a:r>
          </a:p>
          <a:p>
            <a:pPr eaLnBrk="1" hangingPunct="1">
              <a:lnSpc>
                <a:spcPct val="180000"/>
              </a:lnSpc>
            </a:pPr>
            <a:r>
              <a:rPr lang="tr-TR" sz="2000" smtClean="0"/>
              <a:t>İdrarın Acid fast boyaması (-)  </a:t>
            </a:r>
          </a:p>
          <a:p>
            <a:pPr eaLnBrk="1" hangingPunct="1">
              <a:lnSpc>
                <a:spcPct val="180000"/>
              </a:lnSpc>
            </a:pPr>
            <a:r>
              <a:rPr lang="tr-TR" sz="2000" smtClean="0"/>
              <a:t>M. tüberkülozis Lowenstein besi yerinde üremesi (+)</a:t>
            </a:r>
          </a:p>
          <a:p>
            <a:pPr eaLnBrk="1" hangingPunct="1">
              <a:lnSpc>
                <a:spcPct val="180000"/>
              </a:lnSpc>
            </a:pPr>
            <a:r>
              <a:rPr lang="tr-TR" sz="2000" i="1" smtClean="0"/>
              <a:t>Tüberküloz</a:t>
            </a:r>
          </a:p>
          <a:p>
            <a:pPr eaLnBrk="1" hangingPunct="1">
              <a:lnSpc>
                <a:spcPct val="180000"/>
              </a:lnSpc>
              <a:buFont typeface="Wingdings" pitchFamily="2" charset="2"/>
              <a:buNone/>
            </a:pPr>
            <a:endParaRPr lang="tr-TR" sz="2000" smtClean="0"/>
          </a:p>
          <a:p>
            <a:pPr eaLnBrk="1" hangingPunct="1">
              <a:lnSpc>
                <a:spcPct val="180000"/>
              </a:lnSpc>
            </a:pPr>
            <a:endParaRPr lang="tr-TR" sz="2000" smtClean="0"/>
          </a:p>
          <a:p>
            <a:pPr eaLnBrk="1" hangingPunct="1">
              <a:lnSpc>
                <a:spcPct val="180000"/>
              </a:lnSpc>
            </a:pPr>
            <a:endParaRPr lang="tr-TR" sz="2000" smtClean="0"/>
          </a:p>
          <a:p>
            <a:pPr eaLnBrk="1" hangingPunct="1">
              <a:lnSpc>
                <a:spcPct val="180000"/>
              </a:lnSpc>
            </a:pPr>
            <a:endParaRPr lang="tr-TR"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4259">
                                            <p:txEl>
                                              <p:pRg st="5" end="5"/>
                                            </p:txEl>
                                          </p:spTgt>
                                        </p:tgtEl>
                                        <p:attrNameLst>
                                          <p:attrName>style.visibility</p:attrName>
                                        </p:attrNameLst>
                                      </p:cBhvr>
                                      <p:to>
                                        <p:strVal val="visible"/>
                                      </p:to>
                                    </p:set>
                                    <p:animEffect transition="in" filter="checkerboard(across)">
                                      <p:cBhvr>
                                        <p:cTn id="7" dur="500"/>
                                        <p:tgtEl>
                                          <p:spTgt spid="224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Slayt Numarası Yer Tutucusu"/>
          <p:cNvSpPr>
            <a:spLocks noGrp="1"/>
          </p:cNvSpPr>
          <p:nvPr>
            <p:ph type="sldNum" sz="quarter" idx="12"/>
          </p:nvPr>
        </p:nvSpPr>
        <p:spPr>
          <a:noFill/>
        </p:spPr>
        <p:txBody>
          <a:bodyPr/>
          <a:lstStyle/>
          <a:p>
            <a:fld id="{C9DD55BA-3279-4793-9D58-1435A73B6EB4}" type="slidenum">
              <a:rPr lang="tr-TR" smtClean="0"/>
              <a:pPr/>
              <a:t>28</a:t>
            </a:fld>
            <a:endParaRPr lang="tr-TR" smtClean="0"/>
          </a:p>
        </p:txBody>
      </p:sp>
      <p:sp>
        <p:nvSpPr>
          <p:cNvPr id="31747" name="Rectangle 2"/>
          <p:cNvSpPr>
            <a:spLocks noGrp="1" noChangeArrowheads="1"/>
          </p:cNvSpPr>
          <p:nvPr>
            <p:ph type="title"/>
          </p:nvPr>
        </p:nvSpPr>
        <p:spPr>
          <a:xfrm>
            <a:off x="1042988" y="836613"/>
            <a:ext cx="7793037" cy="641350"/>
          </a:xfrm>
          <a:noFill/>
        </p:spPr>
        <p:txBody>
          <a:bodyPr>
            <a:spAutoFit/>
          </a:bodyPr>
          <a:lstStyle/>
          <a:p>
            <a:pPr algn="ctr" eaLnBrk="1" hangingPunct="1"/>
            <a:r>
              <a:rPr lang="tr-TR" sz="3600" smtClean="0"/>
              <a:t>Renal Tüberküloz</a:t>
            </a:r>
          </a:p>
        </p:txBody>
      </p:sp>
      <p:sp>
        <p:nvSpPr>
          <p:cNvPr id="31748" name="Rectangle 3"/>
          <p:cNvSpPr>
            <a:spLocks noGrp="1" noChangeArrowheads="1"/>
          </p:cNvSpPr>
          <p:nvPr>
            <p:ph type="body" idx="1"/>
          </p:nvPr>
        </p:nvSpPr>
        <p:spPr>
          <a:xfrm>
            <a:off x="468313" y="1700213"/>
            <a:ext cx="8675687" cy="5373687"/>
          </a:xfrm>
        </p:spPr>
        <p:txBody>
          <a:bodyPr/>
          <a:lstStyle/>
          <a:p>
            <a:pPr eaLnBrk="1" hangingPunct="1">
              <a:lnSpc>
                <a:spcPct val="260000"/>
              </a:lnSpc>
            </a:pPr>
            <a:r>
              <a:rPr lang="tr-TR" sz="1800" smtClean="0"/>
              <a:t>B</a:t>
            </a:r>
            <a:r>
              <a:rPr lang="en-US" sz="1800" smtClean="0"/>
              <a:t>a</a:t>
            </a:r>
            <a:r>
              <a:rPr lang="tr-TR" sz="1800" smtClean="0"/>
              <a:t>ş</a:t>
            </a:r>
            <a:r>
              <a:rPr lang="en-US" sz="1800" smtClean="0"/>
              <a:t>vuru</a:t>
            </a:r>
            <a:r>
              <a:rPr lang="tr-TR" sz="1800" smtClean="0"/>
              <a:t>; t</a:t>
            </a:r>
            <a:r>
              <a:rPr lang="en-US" sz="1800" smtClean="0"/>
              <a:t>ekrarlayan hemat</a:t>
            </a:r>
            <a:r>
              <a:rPr lang="tr-TR" sz="1800" smtClean="0"/>
              <a:t>ü</a:t>
            </a:r>
            <a:r>
              <a:rPr lang="en-US" sz="1800" smtClean="0"/>
              <a:t>ri, </a:t>
            </a:r>
            <a:r>
              <a:rPr lang="tr-TR" sz="1800" smtClean="0"/>
              <a:t>S</a:t>
            </a:r>
            <a:r>
              <a:rPr lang="en-US" sz="1800" smtClean="0"/>
              <a:t>ubfebril ate</a:t>
            </a:r>
            <a:r>
              <a:rPr lang="tr-TR" sz="1800" smtClean="0"/>
              <a:t>ş</a:t>
            </a:r>
            <a:r>
              <a:rPr lang="en-US" sz="1800" smtClean="0"/>
              <a:t>, </a:t>
            </a:r>
            <a:r>
              <a:rPr lang="tr-TR" sz="1800" smtClean="0"/>
              <a:t>Kü</a:t>
            </a:r>
            <a:r>
              <a:rPr lang="en-US" sz="1800" smtClean="0"/>
              <a:t>nt b</a:t>
            </a:r>
            <a:r>
              <a:rPr lang="tr-TR" sz="1800" smtClean="0"/>
              <a:t>ö</a:t>
            </a:r>
            <a:r>
              <a:rPr lang="en-US" sz="1800" smtClean="0"/>
              <a:t>brek a</a:t>
            </a:r>
            <a:r>
              <a:rPr lang="tr-TR" sz="1800" smtClean="0"/>
              <a:t>ğrısı</a:t>
            </a:r>
            <a:r>
              <a:rPr lang="en-US" sz="1800" smtClean="0"/>
              <a:t>, </a:t>
            </a:r>
            <a:r>
              <a:rPr lang="tr-TR" sz="1800" smtClean="0"/>
              <a:t>s</a:t>
            </a:r>
            <a:r>
              <a:rPr lang="en-US" sz="1800" smtClean="0"/>
              <a:t>istit belirtileri </a:t>
            </a:r>
          </a:p>
          <a:p>
            <a:pPr eaLnBrk="1" hangingPunct="1">
              <a:lnSpc>
                <a:spcPct val="260000"/>
              </a:lnSpc>
            </a:pPr>
            <a:r>
              <a:rPr lang="tr-TR" sz="1800" smtClean="0"/>
              <a:t>İ</a:t>
            </a:r>
            <a:r>
              <a:rPr lang="en-US" sz="1800" smtClean="0"/>
              <a:t>nfekte idrar </a:t>
            </a:r>
            <a:r>
              <a:rPr lang="tr-TR" sz="1800" smtClean="0"/>
              <a:t>ü</a:t>
            </a:r>
            <a:r>
              <a:rPr lang="en-US" sz="1800" smtClean="0"/>
              <a:t>reter alt ucunu ve mesaneyi irite eder</a:t>
            </a:r>
            <a:r>
              <a:rPr lang="tr-TR" sz="1800" smtClean="0"/>
              <a:t>ek</a:t>
            </a:r>
            <a:r>
              <a:rPr lang="en-US" sz="1800" smtClean="0"/>
              <a:t> sistit ba</a:t>
            </a:r>
            <a:r>
              <a:rPr lang="tr-TR" sz="1800" smtClean="0"/>
              <a:t>ş</a:t>
            </a:r>
            <a:r>
              <a:rPr lang="en-US" sz="1800" smtClean="0"/>
              <a:t>la</a:t>
            </a:r>
            <a:r>
              <a:rPr lang="tr-TR" sz="1800" smtClean="0"/>
              <a:t>tır</a:t>
            </a:r>
            <a:endParaRPr lang="en-US" sz="1800" smtClean="0"/>
          </a:p>
          <a:p>
            <a:pPr eaLnBrk="1" hangingPunct="1">
              <a:lnSpc>
                <a:spcPct val="260000"/>
              </a:lnSpc>
            </a:pPr>
            <a:r>
              <a:rPr lang="tr-TR" sz="1800" smtClean="0"/>
              <a:t>Ü</a:t>
            </a:r>
            <a:r>
              <a:rPr lang="en-US" sz="1800" smtClean="0"/>
              <a:t>reterlerin mesane a</a:t>
            </a:r>
            <a:r>
              <a:rPr lang="tr-TR" sz="1800" smtClean="0"/>
              <a:t>ğzı</a:t>
            </a:r>
            <a:r>
              <a:rPr lang="en-US" sz="1800" smtClean="0"/>
              <a:t> </a:t>
            </a:r>
            <a:r>
              <a:rPr lang="tr-TR" sz="1800" smtClean="0"/>
              <a:t>şiş</a:t>
            </a:r>
            <a:r>
              <a:rPr lang="en-US" sz="1800" smtClean="0"/>
              <a:t>, k</a:t>
            </a:r>
            <a:r>
              <a:rPr lang="tr-TR" sz="1800" smtClean="0"/>
              <a:t>ırmızı</a:t>
            </a:r>
            <a:endParaRPr lang="en-US" sz="1800" smtClean="0"/>
          </a:p>
          <a:p>
            <a:pPr eaLnBrk="1" hangingPunct="1">
              <a:lnSpc>
                <a:spcPct val="260000"/>
              </a:lnSpc>
            </a:pPr>
            <a:r>
              <a:rPr lang="tr-TR" sz="1800" smtClean="0"/>
              <a:t>Kültürlerde üreme olmaksızın piyüri </a:t>
            </a:r>
          </a:p>
          <a:p>
            <a:pPr eaLnBrk="1" hangingPunct="1">
              <a:lnSpc>
                <a:spcPct val="260000"/>
              </a:lnSpc>
            </a:pPr>
            <a:r>
              <a:rPr lang="tr-TR" sz="1800" smtClean="0"/>
              <a:t>Üriner Tbc’nin erken tanı ve tedavisi irreversibl sekel oluşumunu önlemek için oldukça önemlidir </a:t>
            </a:r>
          </a:p>
          <a:p>
            <a:pPr eaLnBrk="1" hangingPunct="1">
              <a:lnSpc>
                <a:spcPct val="260000"/>
              </a:lnSpc>
            </a:pPr>
            <a:endParaRPr lang="tr-TR" sz="1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6 Slayt Numarası Yer Tutucusu"/>
          <p:cNvSpPr>
            <a:spLocks noGrp="1"/>
          </p:cNvSpPr>
          <p:nvPr>
            <p:ph type="sldNum" sz="quarter" idx="12"/>
          </p:nvPr>
        </p:nvSpPr>
        <p:spPr>
          <a:noFill/>
        </p:spPr>
        <p:txBody>
          <a:bodyPr/>
          <a:lstStyle/>
          <a:p>
            <a:fld id="{6C5B1F66-632E-4F4F-AF36-B29363C137C4}" type="slidenum">
              <a:rPr lang="tr-TR" smtClean="0"/>
              <a:pPr/>
              <a:t>29</a:t>
            </a:fld>
            <a:endParaRPr lang="tr-TR" smtClean="0"/>
          </a:p>
        </p:txBody>
      </p:sp>
      <p:sp>
        <p:nvSpPr>
          <p:cNvPr id="32771" name="Rectangle 3"/>
          <p:cNvSpPr>
            <a:spLocks noGrp="1" noChangeArrowheads="1"/>
          </p:cNvSpPr>
          <p:nvPr>
            <p:ph type="title"/>
          </p:nvPr>
        </p:nvSpPr>
        <p:spPr>
          <a:noFill/>
          <a:ln>
            <a:solidFill>
              <a:schemeClr val="bg1"/>
            </a:solidFill>
          </a:ln>
        </p:spPr>
        <p:txBody>
          <a:bodyPr anchor="ctr"/>
          <a:lstStyle/>
          <a:p>
            <a:pPr eaLnBrk="1" hangingPunct="1"/>
            <a:r>
              <a:rPr lang="tr-TR" smtClean="0"/>
              <a:t>               Olgu-4</a:t>
            </a:r>
          </a:p>
        </p:txBody>
      </p:sp>
      <p:sp>
        <p:nvSpPr>
          <p:cNvPr id="32772" name="Rectangle 2"/>
          <p:cNvSpPr>
            <a:spLocks noGrp="1" noChangeArrowheads="1"/>
          </p:cNvSpPr>
          <p:nvPr>
            <p:ph type="body" sz="half" idx="1"/>
          </p:nvPr>
        </p:nvSpPr>
        <p:spPr>
          <a:xfrm>
            <a:off x="0" y="1916113"/>
            <a:ext cx="5003800" cy="4941887"/>
          </a:xfrm>
        </p:spPr>
        <p:txBody>
          <a:bodyPr/>
          <a:lstStyle/>
          <a:p>
            <a:pPr eaLnBrk="1" hangingPunct="1">
              <a:lnSpc>
                <a:spcPct val="170000"/>
              </a:lnSpc>
            </a:pPr>
            <a:r>
              <a:rPr lang="tr-TR" sz="1600" dirty="0" smtClean="0"/>
              <a:t>22 y, </a:t>
            </a:r>
            <a:r>
              <a:rPr lang="tr-TR" sz="1600" dirty="0" smtClean="0">
                <a:latin typeface="Century Gothic" pitchFamily="34" charset="0"/>
              </a:rPr>
              <a:t>♂</a:t>
            </a:r>
            <a:r>
              <a:rPr lang="tr-TR" sz="1600" dirty="0" smtClean="0"/>
              <a:t> </a:t>
            </a:r>
          </a:p>
          <a:p>
            <a:pPr eaLnBrk="1" hangingPunct="1">
              <a:lnSpc>
                <a:spcPct val="170000"/>
              </a:lnSpc>
            </a:pPr>
            <a:r>
              <a:rPr lang="tr-TR" sz="1600" dirty="0" smtClean="0"/>
              <a:t>Baş ağrısı ve koyu renkli idrar yakınması (+)</a:t>
            </a:r>
          </a:p>
          <a:p>
            <a:pPr eaLnBrk="1" hangingPunct="1">
              <a:lnSpc>
                <a:spcPct val="170000"/>
              </a:lnSpc>
            </a:pPr>
            <a:r>
              <a:rPr lang="tr-TR" sz="1600" dirty="0" err="1" smtClean="0"/>
              <a:t>Oligüri</a:t>
            </a:r>
            <a:endParaRPr lang="tr-TR" sz="1600" dirty="0" smtClean="0"/>
          </a:p>
          <a:p>
            <a:pPr eaLnBrk="1" hangingPunct="1">
              <a:lnSpc>
                <a:spcPct val="170000"/>
              </a:lnSpc>
            </a:pPr>
            <a:r>
              <a:rPr lang="tr-TR" sz="1600" dirty="0" smtClean="0"/>
              <a:t>Sık boğaz ağrısı ve cilt enfeksiyonları öyküsü (+)</a:t>
            </a:r>
          </a:p>
          <a:p>
            <a:pPr eaLnBrk="1" hangingPunct="1">
              <a:lnSpc>
                <a:spcPct val="170000"/>
              </a:lnSpc>
            </a:pPr>
            <a:r>
              <a:rPr lang="tr-TR" sz="1600" dirty="0" smtClean="0"/>
              <a:t>2 hafta önce boğaz ağrısı öyküsü (+)</a:t>
            </a:r>
          </a:p>
          <a:p>
            <a:pPr eaLnBrk="1" hangingPunct="1">
              <a:lnSpc>
                <a:spcPct val="170000"/>
              </a:lnSpc>
              <a:buFont typeface="Wingdings" pitchFamily="2" charset="2"/>
              <a:buNone/>
            </a:pPr>
            <a:endParaRPr lang="tr-TR" sz="1600" dirty="0" smtClean="0"/>
          </a:p>
          <a:p>
            <a:pPr eaLnBrk="1" hangingPunct="1">
              <a:lnSpc>
                <a:spcPct val="80000"/>
              </a:lnSpc>
            </a:pPr>
            <a:r>
              <a:rPr lang="tr-TR" sz="1600" dirty="0" err="1" smtClean="0"/>
              <a:t>Periorbital</a:t>
            </a:r>
            <a:r>
              <a:rPr lang="tr-TR" sz="1600" dirty="0" smtClean="0"/>
              <a:t> ödem (+), boyun </a:t>
            </a:r>
            <a:r>
              <a:rPr lang="tr-TR" sz="1600" dirty="0" err="1" smtClean="0"/>
              <a:t>venöz</a:t>
            </a:r>
            <a:endParaRPr lang="tr-TR" sz="1600" dirty="0" smtClean="0"/>
          </a:p>
          <a:p>
            <a:pPr eaLnBrk="1" hangingPunct="1">
              <a:lnSpc>
                <a:spcPct val="80000"/>
              </a:lnSpc>
              <a:buFont typeface="Wingdings" pitchFamily="2" charset="2"/>
              <a:buNone/>
            </a:pPr>
            <a:endParaRPr lang="tr-TR" sz="1600" dirty="0" smtClean="0"/>
          </a:p>
          <a:p>
            <a:pPr eaLnBrk="1" hangingPunct="1">
              <a:lnSpc>
                <a:spcPct val="80000"/>
              </a:lnSpc>
              <a:buFont typeface="Wingdings" pitchFamily="2" charset="2"/>
              <a:buNone/>
            </a:pPr>
            <a:r>
              <a:rPr lang="tr-TR" sz="1600" dirty="0" smtClean="0"/>
              <a:t>     dolgunluğu (+) , KB 165/105 </a:t>
            </a:r>
            <a:r>
              <a:rPr lang="tr-TR" sz="1600" dirty="0" err="1" smtClean="0"/>
              <a:t>mmHg</a:t>
            </a:r>
            <a:r>
              <a:rPr lang="tr-TR" sz="1600" dirty="0" smtClean="0"/>
              <a:t>,</a:t>
            </a:r>
          </a:p>
          <a:p>
            <a:pPr eaLnBrk="1" hangingPunct="1">
              <a:lnSpc>
                <a:spcPct val="80000"/>
              </a:lnSpc>
              <a:buFont typeface="Wingdings" pitchFamily="2" charset="2"/>
              <a:buNone/>
            </a:pPr>
            <a:endParaRPr lang="tr-TR" sz="1600" dirty="0" smtClean="0"/>
          </a:p>
          <a:p>
            <a:pPr eaLnBrk="1" hangingPunct="1">
              <a:lnSpc>
                <a:spcPct val="80000"/>
              </a:lnSpc>
              <a:buFont typeface="Wingdings" pitchFamily="2" charset="2"/>
              <a:buNone/>
            </a:pPr>
            <a:r>
              <a:rPr lang="tr-TR" sz="1600" dirty="0" smtClean="0"/>
              <a:t>     Akciğerde </a:t>
            </a:r>
            <a:r>
              <a:rPr lang="tr-TR" sz="1600" dirty="0" err="1" smtClean="0"/>
              <a:t>ralleri</a:t>
            </a:r>
            <a:r>
              <a:rPr lang="tr-TR" sz="1600" dirty="0" smtClean="0"/>
              <a:t> (+), </a:t>
            </a:r>
            <a:r>
              <a:rPr lang="tr-TR" sz="1600" dirty="0" err="1" smtClean="0"/>
              <a:t>tonsillerde</a:t>
            </a:r>
            <a:r>
              <a:rPr lang="tr-TR" sz="1600" dirty="0" smtClean="0"/>
              <a:t>  </a:t>
            </a:r>
            <a:r>
              <a:rPr lang="tr-TR" sz="1600" dirty="0" err="1" smtClean="0"/>
              <a:t>eksuda</a:t>
            </a:r>
            <a:r>
              <a:rPr lang="tr-TR" sz="1600" dirty="0" smtClean="0"/>
              <a:t> (+)</a:t>
            </a:r>
          </a:p>
          <a:p>
            <a:pPr eaLnBrk="1" hangingPunct="1">
              <a:lnSpc>
                <a:spcPct val="80000"/>
              </a:lnSpc>
              <a:buFont typeface="Wingdings" pitchFamily="2" charset="2"/>
              <a:buNone/>
            </a:pPr>
            <a:endParaRPr lang="tr-TR" sz="1600" dirty="0" smtClean="0"/>
          </a:p>
          <a:p>
            <a:pPr eaLnBrk="1" hangingPunct="1">
              <a:lnSpc>
                <a:spcPct val="80000"/>
              </a:lnSpc>
            </a:pPr>
            <a:r>
              <a:rPr lang="tr-TR" sz="1600" dirty="0" smtClean="0"/>
              <a:t> ASO</a:t>
            </a:r>
            <a:r>
              <a:rPr lang="en-US" sz="1600" dirty="0" smtClean="0"/>
              <a:t> </a:t>
            </a:r>
            <a:r>
              <a:rPr lang="tr-TR" sz="1600" dirty="0" smtClean="0"/>
              <a:t> yüksek ve C3 düzeyi düşük</a:t>
            </a:r>
          </a:p>
          <a:p>
            <a:pPr eaLnBrk="1" hangingPunct="1">
              <a:lnSpc>
                <a:spcPct val="170000"/>
              </a:lnSpc>
            </a:pPr>
            <a:endParaRPr lang="tr-TR" sz="1600" dirty="0" smtClean="0"/>
          </a:p>
        </p:txBody>
      </p:sp>
      <p:sp>
        <p:nvSpPr>
          <p:cNvPr id="176133" name="Rectangle 5"/>
          <p:cNvSpPr>
            <a:spLocks noGrp="1" noChangeArrowheads="1"/>
          </p:cNvSpPr>
          <p:nvPr>
            <p:ph type="body" sz="half" idx="2"/>
          </p:nvPr>
        </p:nvSpPr>
        <p:spPr>
          <a:xfrm>
            <a:off x="4572000" y="1700213"/>
            <a:ext cx="4572000" cy="5157787"/>
          </a:xfrm>
          <a:noFill/>
        </p:spPr>
        <p:txBody>
          <a:bodyPr/>
          <a:lstStyle/>
          <a:p>
            <a:pPr eaLnBrk="1" hangingPunct="1">
              <a:lnSpc>
                <a:spcPct val="80000"/>
              </a:lnSpc>
              <a:buFont typeface="Wingdings" pitchFamily="2" charset="2"/>
              <a:buNone/>
            </a:pPr>
            <a:endParaRPr lang="tr-TR" sz="1800" dirty="0" smtClean="0"/>
          </a:p>
          <a:p>
            <a:pPr eaLnBrk="1" hangingPunct="1">
              <a:lnSpc>
                <a:spcPct val="80000"/>
              </a:lnSpc>
            </a:pPr>
            <a:r>
              <a:rPr lang="tr-TR" sz="1600" dirty="0" err="1" smtClean="0"/>
              <a:t>Dipstick</a:t>
            </a:r>
            <a:r>
              <a:rPr lang="tr-TR" sz="1600" dirty="0" smtClean="0"/>
              <a:t> testi kan ( +++), protein ( +)</a:t>
            </a:r>
          </a:p>
          <a:p>
            <a:pPr eaLnBrk="1" hangingPunct="1">
              <a:lnSpc>
                <a:spcPct val="80000"/>
              </a:lnSpc>
              <a:buFont typeface="Wingdings" pitchFamily="2" charset="2"/>
              <a:buNone/>
            </a:pPr>
            <a:endParaRPr lang="tr-TR" sz="1600" dirty="0" smtClean="0"/>
          </a:p>
          <a:p>
            <a:pPr eaLnBrk="1" hangingPunct="1">
              <a:lnSpc>
                <a:spcPct val="80000"/>
              </a:lnSpc>
              <a:buFont typeface="Wingdings" pitchFamily="2" charset="2"/>
              <a:buNone/>
            </a:pPr>
            <a:endParaRPr lang="tr-TR" sz="1600" dirty="0" smtClean="0"/>
          </a:p>
          <a:p>
            <a:pPr eaLnBrk="1" hangingPunct="1">
              <a:lnSpc>
                <a:spcPct val="80000"/>
              </a:lnSpc>
            </a:pPr>
            <a:r>
              <a:rPr lang="tr-TR" sz="1600" dirty="0" err="1" smtClean="0"/>
              <a:t>Mikroskopide</a:t>
            </a:r>
            <a:r>
              <a:rPr lang="tr-TR" sz="1600" dirty="0" smtClean="0"/>
              <a:t>, bol eritrosit, orta</a:t>
            </a:r>
          </a:p>
          <a:p>
            <a:pPr eaLnBrk="1" hangingPunct="1">
              <a:lnSpc>
                <a:spcPct val="80000"/>
              </a:lnSpc>
            </a:pPr>
            <a:endParaRPr lang="tr-TR" sz="1600" dirty="0" smtClean="0"/>
          </a:p>
          <a:p>
            <a:pPr eaLnBrk="1" hangingPunct="1">
              <a:lnSpc>
                <a:spcPct val="80000"/>
              </a:lnSpc>
              <a:buFont typeface="Wingdings" pitchFamily="2" charset="2"/>
              <a:buNone/>
            </a:pPr>
            <a:r>
              <a:rPr lang="tr-TR" sz="1600" dirty="0" smtClean="0"/>
              <a:t>      derecede  lökosit ve eritrosit </a:t>
            </a:r>
            <a:r>
              <a:rPr lang="tr-TR" sz="1600" dirty="0" err="1" smtClean="0"/>
              <a:t>silendirleri</a:t>
            </a:r>
            <a:r>
              <a:rPr lang="tr-TR" sz="1600" dirty="0" smtClean="0"/>
              <a:t> (+)</a:t>
            </a:r>
          </a:p>
          <a:p>
            <a:pPr eaLnBrk="1" hangingPunct="1">
              <a:lnSpc>
                <a:spcPct val="80000"/>
              </a:lnSpc>
              <a:buFont typeface="Wingdings" pitchFamily="2" charset="2"/>
              <a:buNone/>
            </a:pPr>
            <a:endParaRPr lang="tr-TR" sz="1600" dirty="0" smtClean="0"/>
          </a:p>
          <a:p>
            <a:pPr eaLnBrk="1" hangingPunct="1">
              <a:lnSpc>
                <a:spcPct val="80000"/>
              </a:lnSpc>
            </a:pPr>
            <a:r>
              <a:rPr lang="tr-TR" sz="1600" dirty="0" smtClean="0"/>
              <a:t>Serum </a:t>
            </a:r>
            <a:r>
              <a:rPr lang="tr-TR" sz="1600" dirty="0" err="1" smtClean="0"/>
              <a:t>kreatinin</a:t>
            </a:r>
            <a:r>
              <a:rPr lang="tr-TR" sz="1600" dirty="0" smtClean="0"/>
              <a:t> 2 </a:t>
            </a:r>
            <a:r>
              <a:rPr lang="tr-TR" sz="1600" dirty="0" smtClean="0"/>
              <a:t>.0mg/</a:t>
            </a:r>
            <a:r>
              <a:rPr lang="tr-TR" sz="1600" dirty="0" err="1" smtClean="0"/>
              <a:t>dl</a:t>
            </a:r>
            <a:endParaRPr lang="tr-TR" sz="1600" dirty="0" smtClean="0"/>
          </a:p>
          <a:p>
            <a:pPr eaLnBrk="1" hangingPunct="1">
              <a:lnSpc>
                <a:spcPct val="80000"/>
              </a:lnSpc>
              <a:buFont typeface="Wingdings" pitchFamily="2" charset="2"/>
              <a:buNone/>
            </a:pPr>
            <a:endParaRPr lang="tr-TR" sz="1600" dirty="0" smtClean="0"/>
          </a:p>
          <a:p>
            <a:pPr eaLnBrk="1" hangingPunct="1">
              <a:lnSpc>
                <a:spcPct val="80000"/>
              </a:lnSpc>
              <a:buFont typeface="Wingdings" pitchFamily="2" charset="2"/>
              <a:buNone/>
            </a:pPr>
            <a:endParaRPr lang="tr-TR" sz="1600" dirty="0" smtClean="0"/>
          </a:p>
          <a:p>
            <a:pPr eaLnBrk="1" hangingPunct="1">
              <a:lnSpc>
                <a:spcPct val="80000"/>
              </a:lnSpc>
              <a:buFont typeface="Wingdings" pitchFamily="2" charset="2"/>
              <a:buNone/>
            </a:pPr>
            <a:endParaRPr lang="tr-TR" sz="2000" i="1" dirty="0" smtClean="0"/>
          </a:p>
          <a:p>
            <a:pPr eaLnBrk="1" hangingPunct="1">
              <a:lnSpc>
                <a:spcPct val="80000"/>
              </a:lnSpc>
            </a:pPr>
            <a:endParaRPr lang="tr-TR" sz="2000" i="1" dirty="0" smtClean="0"/>
          </a:p>
          <a:p>
            <a:pPr eaLnBrk="1" hangingPunct="1">
              <a:lnSpc>
                <a:spcPct val="80000"/>
              </a:lnSpc>
            </a:pPr>
            <a:r>
              <a:rPr lang="tr-TR" sz="2000" i="1" dirty="0" smtClean="0"/>
              <a:t> </a:t>
            </a:r>
            <a:r>
              <a:rPr lang="tr-TR" sz="1600" dirty="0" err="1" smtClean="0"/>
              <a:t>Nefrolojiye</a:t>
            </a:r>
            <a:r>
              <a:rPr lang="tr-TR" sz="1600" dirty="0" smtClean="0"/>
              <a:t> sevk</a:t>
            </a:r>
            <a:r>
              <a:rPr lang="en-US" sz="1600" dirty="0" smtClean="0"/>
              <a:t>, </a:t>
            </a:r>
            <a:r>
              <a:rPr lang="tr-TR" sz="1600" dirty="0" err="1" smtClean="0"/>
              <a:t>Renal</a:t>
            </a:r>
            <a:r>
              <a:rPr lang="tr-TR" sz="1600" dirty="0" smtClean="0"/>
              <a:t> biyopsi ?</a:t>
            </a:r>
          </a:p>
          <a:p>
            <a:pPr eaLnBrk="1" hangingPunct="1">
              <a:lnSpc>
                <a:spcPct val="200000"/>
              </a:lnSpc>
            </a:pPr>
            <a:r>
              <a:rPr lang="tr-TR" sz="1600" dirty="0" err="1" smtClean="0"/>
              <a:t>Glomerüller</a:t>
            </a:r>
            <a:r>
              <a:rPr lang="tr-TR" sz="1600" dirty="0" smtClean="0"/>
              <a:t> </a:t>
            </a:r>
            <a:r>
              <a:rPr lang="tr-TR" sz="1600" dirty="0" err="1" smtClean="0"/>
              <a:t>nötrofillerle</a:t>
            </a:r>
            <a:r>
              <a:rPr lang="tr-TR" sz="1600" dirty="0" smtClean="0"/>
              <a:t> </a:t>
            </a:r>
            <a:r>
              <a:rPr lang="tr-TR" sz="1600" dirty="0" err="1" smtClean="0"/>
              <a:t>infiltre</a:t>
            </a:r>
            <a:r>
              <a:rPr lang="tr-TR" sz="1600" dirty="0" smtClean="0"/>
              <a:t>, </a:t>
            </a:r>
            <a:r>
              <a:rPr lang="tr-TR" sz="1600" dirty="0" err="1" smtClean="0"/>
              <a:t>mezangial</a:t>
            </a:r>
            <a:r>
              <a:rPr lang="tr-TR" sz="1600" dirty="0" smtClean="0"/>
              <a:t> ve </a:t>
            </a:r>
            <a:r>
              <a:rPr lang="tr-TR" sz="1600" dirty="0" err="1" smtClean="0"/>
              <a:t>endotel</a:t>
            </a:r>
            <a:r>
              <a:rPr lang="tr-TR" sz="1600" dirty="0" smtClean="0"/>
              <a:t> hücrelerinde </a:t>
            </a:r>
            <a:r>
              <a:rPr lang="tr-TR" sz="1600" dirty="0" err="1" smtClean="0"/>
              <a:t>proliferasyon</a:t>
            </a:r>
            <a:r>
              <a:rPr lang="tr-TR" sz="1600" dirty="0" smtClean="0"/>
              <a:t> </a:t>
            </a:r>
            <a:endParaRPr lang="tr-TR" sz="2000" i="1" dirty="0" smtClean="0"/>
          </a:p>
          <a:p>
            <a:pPr eaLnBrk="1" hangingPunct="1">
              <a:lnSpc>
                <a:spcPct val="120000"/>
              </a:lnSpc>
            </a:pPr>
            <a:endParaRPr lang="tr-TR"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6133">
                                            <p:txEl>
                                              <p:pRg st="13" end="13"/>
                                            </p:txEl>
                                          </p:spTgt>
                                        </p:tgtEl>
                                        <p:attrNameLst>
                                          <p:attrName>style.visibility</p:attrName>
                                        </p:attrNameLst>
                                      </p:cBhvr>
                                      <p:to>
                                        <p:strVal val="visible"/>
                                      </p:to>
                                    </p:set>
                                    <p:animEffect transition="in" filter="checkerboard(across)">
                                      <p:cBhvr>
                                        <p:cTn id="7" dur="500"/>
                                        <p:tgtEl>
                                          <p:spTgt spid="176133">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6133">
                                            <p:txEl>
                                              <p:pRg st="14" end="14"/>
                                            </p:txEl>
                                          </p:spTgt>
                                        </p:tgtEl>
                                        <p:attrNameLst>
                                          <p:attrName>style.visibility</p:attrName>
                                        </p:attrNameLst>
                                      </p:cBhvr>
                                      <p:to>
                                        <p:strVal val="visible"/>
                                      </p:to>
                                    </p:set>
                                    <p:animEffect transition="in" filter="checkerboard(across)">
                                      <p:cBhvr>
                                        <p:cTn id="12" dur="500"/>
                                        <p:tgtEl>
                                          <p:spTgt spid="17613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smtClean="0"/>
              <a:t>              Hematüri</a:t>
            </a:r>
          </a:p>
        </p:txBody>
      </p:sp>
      <p:sp>
        <p:nvSpPr>
          <p:cNvPr id="6147" name="Rectangle 3"/>
          <p:cNvSpPr>
            <a:spLocks noGrp="1" noChangeArrowheads="1"/>
          </p:cNvSpPr>
          <p:nvPr>
            <p:ph type="body" idx="1"/>
          </p:nvPr>
        </p:nvSpPr>
        <p:spPr>
          <a:xfrm>
            <a:off x="900113" y="2409825"/>
            <a:ext cx="7772400" cy="4114800"/>
          </a:xfrm>
        </p:spPr>
        <p:txBody>
          <a:bodyPr/>
          <a:lstStyle/>
          <a:p>
            <a:pPr eaLnBrk="1" hangingPunct="1">
              <a:lnSpc>
                <a:spcPct val="250000"/>
              </a:lnSpc>
            </a:pPr>
            <a:r>
              <a:rPr lang="tr-TR" sz="2400" smtClean="0"/>
              <a:t>İdrarda anormal miktarlarda eritrosit varlığı olarak tanımlanır.</a:t>
            </a:r>
          </a:p>
        </p:txBody>
      </p:sp>
      <p:grpSp>
        <p:nvGrpSpPr>
          <p:cNvPr id="6148" name="Group 4"/>
          <p:cNvGrpSpPr>
            <a:grpSpLocks/>
          </p:cNvGrpSpPr>
          <p:nvPr/>
        </p:nvGrpSpPr>
        <p:grpSpPr bwMode="auto">
          <a:xfrm>
            <a:off x="468313" y="476250"/>
            <a:ext cx="1873250" cy="1439863"/>
            <a:chOff x="599" y="1237"/>
            <a:chExt cx="715" cy="691"/>
          </a:xfrm>
        </p:grpSpPr>
        <p:sp>
          <p:nvSpPr>
            <p:cNvPr id="6149" name="Freeform 5"/>
            <p:cNvSpPr>
              <a:spLocks/>
            </p:cNvSpPr>
            <p:nvPr/>
          </p:nvSpPr>
          <p:spPr bwMode="auto">
            <a:xfrm>
              <a:off x="599" y="1237"/>
              <a:ext cx="715" cy="691"/>
            </a:xfrm>
            <a:custGeom>
              <a:avLst/>
              <a:gdLst>
                <a:gd name="T0" fmla="*/ 375 w 286"/>
                <a:gd name="T1" fmla="*/ 184 h 259"/>
                <a:gd name="T2" fmla="*/ 112 w 286"/>
                <a:gd name="T3" fmla="*/ 982 h 259"/>
                <a:gd name="T4" fmla="*/ 912 w 286"/>
                <a:gd name="T5" fmla="*/ 1715 h 259"/>
                <a:gd name="T6" fmla="*/ 1592 w 286"/>
                <a:gd name="T7" fmla="*/ 1409 h 259"/>
                <a:gd name="T8" fmla="*/ 375 w 286"/>
                <a:gd name="T9" fmla="*/ 184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w="9525">
              <a:noFill/>
              <a:round/>
              <a:headEnd/>
              <a:tailEnd/>
            </a:ln>
          </p:spPr>
          <p:txBody>
            <a:bodyPr/>
            <a:lstStyle/>
            <a:p>
              <a:endParaRPr lang="tr-TR"/>
            </a:p>
          </p:txBody>
        </p:sp>
        <p:sp>
          <p:nvSpPr>
            <p:cNvPr id="6150" name="Freeform 6"/>
            <p:cNvSpPr>
              <a:spLocks/>
            </p:cNvSpPr>
            <p:nvPr/>
          </p:nvSpPr>
          <p:spPr bwMode="auto">
            <a:xfrm>
              <a:off x="771" y="1264"/>
              <a:ext cx="533" cy="621"/>
            </a:xfrm>
            <a:custGeom>
              <a:avLst/>
              <a:gdLst>
                <a:gd name="T0" fmla="*/ 0 w 213"/>
                <a:gd name="T1" fmla="*/ 128 h 233"/>
                <a:gd name="T2" fmla="*/ 1101 w 213"/>
                <a:gd name="T3" fmla="*/ 1327 h 233"/>
                <a:gd name="T4" fmla="*/ 776 w 213"/>
                <a:gd name="T5" fmla="*/ 1655 h 233"/>
                <a:gd name="T6" fmla="*/ 1146 w 213"/>
                <a:gd name="T7" fmla="*/ 1322 h 233"/>
                <a:gd name="T8" fmla="*/ 0 w 213"/>
                <a:gd name="T9" fmla="*/ 128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w="9525">
              <a:noFill/>
              <a:round/>
              <a:headEnd/>
              <a:tailEnd/>
            </a:ln>
          </p:spPr>
          <p:txBody>
            <a:bodyPr/>
            <a:lstStyle/>
            <a:p>
              <a:endParaRPr lang="tr-TR"/>
            </a:p>
          </p:txBody>
        </p:sp>
        <p:sp>
          <p:nvSpPr>
            <p:cNvPr id="6151" name="Freeform 7"/>
            <p:cNvSpPr>
              <a:spLocks/>
            </p:cNvSpPr>
            <p:nvPr/>
          </p:nvSpPr>
          <p:spPr bwMode="auto">
            <a:xfrm>
              <a:off x="621" y="1339"/>
              <a:ext cx="340" cy="525"/>
            </a:xfrm>
            <a:custGeom>
              <a:avLst/>
              <a:gdLst>
                <a:gd name="T0" fmla="*/ 850 w 136"/>
                <a:gd name="T1" fmla="*/ 1399 h 197"/>
                <a:gd name="T2" fmla="*/ 150 w 136"/>
                <a:gd name="T3" fmla="*/ 669 h 197"/>
                <a:gd name="T4" fmla="*/ 242 w 136"/>
                <a:gd name="T5" fmla="*/ 0 h 197"/>
                <a:gd name="T6" fmla="*/ 92 w 136"/>
                <a:gd name="T7" fmla="*/ 709 h 197"/>
                <a:gd name="T8" fmla="*/ 850 w 136"/>
                <a:gd name="T9" fmla="*/ 1399 h 197"/>
                <a:gd name="T10" fmla="*/ 850 w 136"/>
                <a:gd name="T11" fmla="*/ 1399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w="9525">
              <a:noFill/>
              <a:round/>
              <a:headEnd/>
              <a:tailEnd/>
            </a:ln>
          </p:spPr>
          <p:txBody>
            <a:bodyPr/>
            <a:lstStyle/>
            <a:p>
              <a:endParaRPr lang="tr-TR"/>
            </a:p>
          </p:txBody>
        </p:sp>
        <p:sp>
          <p:nvSpPr>
            <p:cNvPr id="6152" name="Freeform 8"/>
            <p:cNvSpPr>
              <a:spLocks/>
            </p:cNvSpPr>
            <p:nvPr/>
          </p:nvSpPr>
          <p:spPr bwMode="auto">
            <a:xfrm>
              <a:off x="726" y="1392"/>
              <a:ext cx="448" cy="405"/>
            </a:xfrm>
            <a:custGeom>
              <a:avLst/>
              <a:gdLst>
                <a:gd name="T0" fmla="*/ 976 w 179"/>
                <a:gd name="T1" fmla="*/ 810 h 152"/>
                <a:gd name="T2" fmla="*/ 213 w 179"/>
                <a:gd name="T3" fmla="*/ 610 h 152"/>
                <a:gd name="T4" fmla="*/ 263 w 179"/>
                <a:gd name="T5" fmla="*/ 29 h 152"/>
                <a:gd name="T6" fmla="*/ 976 w 179"/>
                <a:gd name="T7" fmla="*/ 810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w="9525">
              <a:noFill/>
              <a:round/>
              <a:headEnd/>
              <a:tailEnd/>
            </a:ln>
          </p:spPr>
          <p:txBody>
            <a:bodyPr/>
            <a:lstStyle/>
            <a:p>
              <a:endParaRPr lang="tr-TR"/>
            </a:p>
          </p:txBody>
        </p:sp>
        <p:sp>
          <p:nvSpPr>
            <p:cNvPr id="6153" name="Freeform 9"/>
            <p:cNvSpPr>
              <a:spLocks/>
            </p:cNvSpPr>
            <p:nvPr/>
          </p:nvSpPr>
          <p:spPr bwMode="auto">
            <a:xfrm>
              <a:off x="734" y="1421"/>
              <a:ext cx="385" cy="376"/>
            </a:xfrm>
            <a:custGeom>
              <a:avLst/>
              <a:gdLst>
                <a:gd name="T0" fmla="*/ 242 w 154"/>
                <a:gd name="T1" fmla="*/ 461 h 141"/>
                <a:gd name="T2" fmla="*/ 112 w 154"/>
                <a:gd name="T3" fmla="*/ 0 h 141"/>
                <a:gd name="T4" fmla="*/ 193 w 154"/>
                <a:gd name="T5" fmla="*/ 533 h 141"/>
                <a:gd name="T6" fmla="*/ 957 w 154"/>
                <a:gd name="T7" fmla="*/ 733 h 141"/>
                <a:gd name="T8" fmla="*/ 962 w 154"/>
                <a:gd name="T9" fmla="*/ 725 h 141"/>
                <a:gd name="T10" fmla="*/ 242 w 154"/>
                <a:gd name="T11" fmla="*/ 461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w="9525">
              <a:noFill/>
              <a:round/>
              <a:headEnd/>
              <a:tailEnd/>
            </a:ln>
          </p:spPr>
          <p:txBody>
            <a:bodyPr/>
            <a:lstStyle/>
            <a:p>
              <a:endParaRPr lang="tr-TR"/>
            </a:p>
          </p:txBody>
        </p:sp>
        <p:sp>
          <p:nvSpPr>
            <p:cNvPr id="6154" name="Freeform 10"/>
            <p:cNvSpPr>
              <a:spLocks/>
            </p:cNvSpPr>
            <p:nvPr/>
          </p:nvSpPr>
          <p:spPr bwMode="auto">
            <a:xfrm>
              <a:off x="911" y="1416"/>
              <a:ext cx="213" cy="235"/>
            </a:xfrm>
            <a:custGeom>
              <a:avLst/>
              <a:gdLst>
                <a:gd name="T0" fmla="*/ 0 w 85"/>
                <a:gd name="T1" fmla="*/ 0 h 88"/>
                <a:gd name="T2" fmla="*/ 534 w 85"/>
                <a:gd name="T3" fmla="*/ 628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w="9525">
              <a:noFill/>
              <a:round/>
              <a:headEnd/>
              <a:tailEnd/>
            </a:ln>
          </p:spPr>
          <p:txBody>
            <a:bodyPr/>
            <a:lstStyle/>
            <a:p>
              <a:endParaRPr lang="tr-TR"/>
            </a:p>
          </p:txBody>
        </p:sp>
        <p:sp>
          <p:nvSpPr>
            <p:cNvPr id="6155" name="Freeform 11"/>
            <p:cNvSpPr>
              <a:spLocks/>
            </p:cNvSpPr>
            <p:nvPr/>
          </p:nvSpPr>
          <p:spPr bwMode="auto">
            <a:xfrm>
              <a:off x="961" y="1435"/>
              <a:ext cx="180" cy="224"/>
            </a:xfrm>
            <a:custGeom>
              <a:avLst/>
              <a:gdLst>
                <a:gd name="T0" fmla="*/ 0 w 72"/>
                <a:gd name="T1" fmla="*/ 0 h 84"/>
                <a:gd name="T2" fmla="*/ 432 w 72"/>
                <a:gd name="T3" fmla="*/ 597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w="9525">
              <a:noFill/>
              <a:round/>
              <a:headEnd/>
              <a:tailEnd/>
            </a:ln>
          </p:spPr>
          <p:txBody>
            <a:bodyPr/>
            <a:lstStyle/>
            <a:p>
              <a:endParaRPr lang="tr-TR"/>
            </a:p>
          </p:txBody>
        </p:sp>
        <p:sp>
          <p:nvSpPr>
            <p:cNvPr id="6156" name="Freeform 12"/>
            <p:cNvSpPr>
              <a:spLocks/>
            </p:cNvSpPr>
            <p:nvPr/>
          </p:nvSpPr>
          <p:spPr bwMode="auto">
            <a:xfrm>
              <a:off x="771" y="1579"/>
              <a:ext cx="255" cy="181"/>
            </a:xfrm>
            <a:custGeom>
              <a:avLst/>
              <a:gdLst>
                <a:gd name="T0" fmla="*/ 0 w 102"/>
                <a:gd name="T1" fmla="*/ 0 h 68"/>
                <a:gd name="T2" fmla="*/ 637 w 102"/>
                <a:gd name="T3" fmla="*/ 468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w="9525">
              <a:noFill/>
              <a:round/>
              <a:headEnd/>
              <a:tailEnd/>
            </a:ln>
          </p:spPr>
          <p:txBody>
            <a:bodyPr/>
            <a:lstStyle/>
            <a:p>
              <a:endParaRPr lang="tr-TR"/>
            </a:p>
          </p:txBody>
        </p:sp>
        <p:sp>
          <p:nvSpPr>
            <p:cNvPr id="6157" name="Freeform 13"/>
            <p:cNvSpPr>
              <a:spLocks/>
            </p:cNvSpPr>
            <p:nvPr/>
          </p:nvSpPr>
          <p:spPr bwMode="auto">
            <a:xfrm>
              <a:off x="599" y="1237"/>
              <a:ext cx="715" cy="691"/>
            </a:xfrm>
            <a:custGeom>
              <a:avLst/>
              <a:gdLst>
                <a:gd name="T0" fmla="*/ 375 w 286"/>
                <a:gd name="T1" fmla="*/ 184 h 259"/>
                <a:gd name="T2" fmla="*/ 112 w 286"/>
                <a:gd name="T3" fmla="*/ 982 h 259"/>
                <a:gd name="T4" fmla="*/ 912 w 286"/>
                <a:gd name="T5" fmla="*/ 1715 h 259"/>
                <a:gd name="T6" fmla="*/ 1592 w 286"/>
                <a:gd name="T7" fmla="*/ 1409 h 259"/>
                <a:gd name="T8" fmla="*/ 375 w 286"/>
                <a:gd name="T9" fmla="*/ 184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p:spPr>
          <p:txBody>
            <a:bodyPr/>
            <a:lstStyle/>
            <a:p>
              <a:endParaRPr lang="tr-TR"/>
            </a:p>
          </p:txBody>
        </p:sp>
        <p:sp>
          <p:nvSpPr>
            <p:cNvPr id="6158" name="Freeform 14"/>
            <p:cNvSpPr>
              <a:spLocks/>
            </p:cNvSpPr>
            <p:nvPr/>
          </p:nvSpPr>
          <p:spPr bwMode="auto">
            <a:xfrm>
              <a:off x="739" y="1403"/>
              <a:ext cx="377" cy="349"/>
            </a:xfrm>
            <a:custGeom>
              <a:avLst/>
              <a:gdLst>
                <a:gd name="T0" fmla="*/ 42 w 151"/>
                <a:gd name="T1" fmla="*/ 128 h 131"/>
                <a:gd name="T2" fmla="*/ 175 w 151"/>
                <a:gd name="T3" fmla="*/ 581 h 131"/>
                <a:gd name="T4" fmla="*/ 749 w 151"/>
                <a:gd name="T5" fmla="*/ 916 h 131"/>
                <a:gd name="T6" fmla="*/ 941 w 151"/>
                <a:gd name="T7" fmla="*/ 781 h 131"/>
                <a:gd name="T8" fmla="*/ 941 w 151"/>
                <a:gd name="T9" fmla="*/ 781 h 131"/>
                <a:gd name="T10" fmla="*/ 749 w 151"/>
                <a:gd name="T11" fmla="*/ 900 h 131"/>
                <a:gd name="T12" fmla="*/ 180 w 151"/>
                <a:gd name="T13" fmla="*/ 575 h 131"/>
                <a:gd name="T14" fmla="*/ 55 w 151"/>
                <a:gd name="T15" fmla="*/ 128 h 131"/>
                <a:gd name="T16" fmla="*/ 230 w 151"/>
                <a:gd name="T17" fmla="*/ 0 h 131"/>
                <a:gd name="T18" fmla="*/ 230 w 151"/>
                <a:gd name="T19" fmla="*/ 0 h 131"/>
                <a:gd name="T20" fmla="*/ 42 w 151"/>
                <a:gd name="T21" fmla="*/ 128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w="9525">
              <a:noFill/>
              <a:round/>
              <a:headEnd/>
              <a:tailEnd/>
            </a:ln>
          </p:spPr>
          <p:txBody>
            <a:bodyPr/>
            <a:lstStyle/>
            <a:p>
              <a:endParaRPr lang="tr-T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18_01a"/>
          <p:cNvPicPr>
            <a:picLocks noChangeAspect="1" noChangeArrowheads="1"/>
          </p:cNvPicPr>
          <p:nvPr/>
        </p:nvPicPr>
        <p:blipFill>
          <a:blip r:embed="rId2"/>
          <a:srcRect/>
          <a:stretch>
            <a:fillRect/>
          </a:stretch>
        </p:blipFill>
        <p:spPr bwMode="auto">
          <a:xfrm>
            <a:off x="912813" y="765175"/>
            <a:ext cx="7620000" cy="5324475"/>
          </a:xfrm>
          <a:prstGeom prst="rect">
            <a:avLst/>
          </a:prstGeom>
          <a:noFill/>
          <a:ln w="9525">
            <a:noFill/>
            <a:miter lim="800000"/>
            <a:headEnd/>
            <a:tailEnd/>
          </a:ln>
        </p:spPr>
      </p:pic>
      <p:sp>
        <p:nvSpPr>
          <p:cNvPr id="33795" name="Text Box 3"/>
          <p:cNvSpPr txBox="1">
            <a:spLocks noChangeArrowheads="1"/>
          </p:cNvSpPr>
          <p:nvPr/>
        </p:nvSpPr>
        <p:spPr bwMode="auto">
          <a:xfrm>
            <a:off x="3616325" y="5651500"/>
            <a:ext cx="2327275" cy="396875"/>
          </a:xfrm>
          <a:prstGeom prst="rect">
            <a:avLst/>
          </a:prstGeom>
          <a:solidFill>
            <a:srgbClr val="6699FF"/>
          </a:solidFill>
          <a:ln w="9525">
            <a:noFill/>
            <a:miter lim="800000"/>
            <a:headEnd/>
            <a:tailEnd/>
          </a:ln>
        </p:spPr>
        <p:txBody>
          <a:bodyPr wrap="none">
            <a:spAutoFit/>
          </a:bodyPr>
          <a:lstStyle/>
          <a:p>
            <a:r>
              <a:rPr lang="en-US"/>
              <a:t>Normal glomerul</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descr="18_01d"/>
          <p:cNvPicPr>
            <a:picLocks noChangeAspect="1" noChangeArrowheads="1"/>
          </p:cNvPicPr>
          <p:nvPr/>
        </p:nvPicPr>
        <p:blipFill>
          <a:blip r:embed="rId2"/>
          <a:srcRect/>
          <a:stretch>
            <a:fillRect/>
          </a:stretch>
        </p:blipFill>
        <p:spPr bwMode="auto">
          <a:xfrm>
            <a:off x="1238250" y="1047750"/>
            <a:ext cx="6667500" cy="4762500"/>
          </a:xfrm>
          <a:prstGeom prst="rect">
            <a:avLst/>
          </a:prstGeom>
          <a:noFill/>
          <a:ln w="9525">
            <a:noFill/>
            <a:miter lim="800000"/>
            <a:headEnd/>
            <a:tailEnd/>
          </a:ln>
        </p:spPr>
      </p:pic>
      <p:sp>
        <p:nvSpPr>
          <p:cNvPr id="34819" name="Text Box 7"/>
          <p:cNvSpPr txBox="1">
            <a:spLocks noChangeArrowheads="1"/>
          </p:cNvSpPr>
          <p:nvPr/>
        </p:nvSpPr>
        <p:spPr bwMode="auto">
          <a:xfrm>
            <a:off x="1731963" y="5435600"/>
            <a:ext cx="5648325" cy="406400"/>
          </a:xfrm>
          <a:prstGeom prst="rect">
            <a:avLst/>
          </a:prstGeom>
          <a:solidFill>
            <a:srgbClr val="6699FF"/>
          </a:solidFill>
          <a:ln w="9525">
            <a:solidFill>
              <a:schemeClr val="tx1"/>
            </a:solidFill>
            <a:miter lim="800000"/>
            <a:headEnd/>
            <a:tailEnd/>
          </a:ln>
        </p:spPr>
        <p:txBody>
          <a:bodyPr wrap="none">
            <a:spAutoFit/>
          </a:bodyPr>
          <a:lstStyle/>
          <a:p>
            <a:r>
              <a:rPr lang="en-US"/>
              <a:t>Diffuz endokapiller hipersellularite, APSGN</a:t>
            </a: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Slayt Numarası Yer Tutucusu"/>
          <p:cNvSpPr>
            <a:spLocks noGrp="1"/>
          </p:cNvSpPr>
          <p:nvPr>
            <p:ph type="sldNum" sz="quarter" idx="12"/>
          </p:nvPr>
        </p:nvSpPr>
        <p:spPr>
          <a:noFill/>
        </p:spPr>
        <p:txBody>
          <a:bodyPr/>
          <a:lstStyle/>
          <a:p>
            <a:fld id="{1F7C08DE-F397-4839-920F-0ECF48054E23}" type="slidenum">
              <a:rPr lang="tr-TR" smtClean="0"/>
              <a:pPr/>
              <a:t>32</a:t>
            </a:fld>
            <a:endParaRPr lang="tr-TR" smtClean="0"/>
          </a:p>
        </p:txBody>
      </p:sp>
      <p:sp>
        <p:nvSpPr>
          <p:cNvPr id="35843" name="Rectangle 2"/>
          <p:cNvSpPr>
            <a:spLocks noGrp="1" noChangeArrowheads="1"/>
          </p:cNvSpPr>
          <p:nvPr>
            <p:ph type="title"/>
          </p:nvPr>
        </p:nvSpPr>
        <p:spPr/>
        <p:txBody>
          <a:bodyPr/>
          <a:lstStyle/>
          <a:p>
            <a:pPr eaLnBrk="1" hangingPunct="1"/>
            <a:r>
              <a:rPr lang="en-US" sz="3200" smtClean="0"/>
              <a:t>              </a:t>
            </a:r>
            <a:r>
              <a:rPr lang="tr-TR" sz="3200" smtClean="0"/>
              <a:t> </a:t>
            </a:r>
            <a:r>
              <a:rPr lang="en-US" sz="3200" smtClean="0"/>
              <a:t>Akut G</a:t>
            </a:r>
            <a:r>
              <a:rPr lang="tr-TR" sz="3200" smtClean="0"/>
              <a:t>lomerülonefrit</a:t>
            </a:r>
            <a:endParaRPr lang="ru-RU" sz="3200" smtClean="0"/>
          </a:p>
        </p:txBody>
      </p:sp>
      <p:sp>
        <p:nvSpPr>
          <p:cNvPr id="35844" name="Rectangle 3"/>
          <p:cNvSpPr>
            <a:spLocks noGrp="1" noChangeArrowheads="1"/>
          </p:cNvSpPr>
          <p:nvPr>
            <p:ph type="body" idx="1"/>
          </p:nvPr>
        </p:nvSpPr>
        <p:spPr/>
        <p:txBody>
          <a:bodyPr/>
          <a:lstStyle/>
          <a:p>
            <a:pPr eaLnBrk="1" hangingPunct="1">
              <a:lnSpc>
                <a:spcPct val="190000"/>
              </a:lnSpc>
            </a:pPr>
            <a:r>
              <a:rPr lang="en-US" sz="2400" smtClean="0"/>
              <a:t>Ani ba</a:t>
            </a:r>
            <a:r>
              <a:rPr lang="tr-TR" sz="2400" smtClean="0"/>
              <a:t>ş</a:t>
            </a:r>
            <a:r>
              <a:rPr lang="en-US" sz="2400" smtClean="0"/>
              <a:t>lang</a:t>
            </a:r>
            <a:r>
              <a:rPr lang="tr-TR" sz="2400" smtClean="0"/>
              <a:t>ıç</a:t>
            </a:r>
            <a:endParaRPr lang="en-US" sz="2400" smtClean="0"/>
          </a:p>
          <a:p>
            <a:pPr eaLnBrk="1" hangingPunct="1">
              <a:lnSpc>
                <a:spcPct val="190000"/>
              </a:lnSpc>
            </a:pPr>
            <a:r>
              <a:rPr lang="en-US" sz="2400" smtClean="0"/>
              <a:t>Kirli-k</a:t>
            </a:r>
            <a:r>
              <a:rPr lang="tr-TR" sz="2400" smtClean="0"/>
              <a:t>ı</a:t>
            </a:r>
            <a:r>
              <a:rPr lang="en-US" sz="2400" smtClean="0"/>
              <a:t>rm</a:t>
            </a:r>
            <a:r>
              <a:rPr lang="tr-TR" sz="2400" smtClean="0"/>
              <a:t>ı</a:t>
            </a:r>
            <a:r>
              <a:rPr lang="en-US" sz="2400" smtClean="0"/>
              <a:t>z</a:t>
            </a:r>
            <a:r>
              <a:rPr lang="tr-TR" sz="2400" smtClean="0"/>
              <a:t>ı</a:t>
            </a:r>
            <a:r>
              <a:rPr lang="en-US" sz="2400" smtClean="0"/>
              <a:t>mtrak kahverengli idrar (et y</a:t>
            </a:r>
            <a:r>
              <a:rPr lang="tr-TR" sz="2400" smtClean="0"/>
              <a:t>ı</a:t>
            </a:r>
            <a:r>
              <a:rPr lang="en-US" sz="2400" smtClean="0"/>
              <a:t>kant</a:t>
            </a:r>
            <a:r>
              <a:rPr lang="tr-TR" sz="2400" smtClean="0"/>
              <a:t>ı</a:t>
            </a:r>
            <a:r>
              <a:rPr lang="en-US" sz="2400" smtClean="0"/>
              <a:t> suyu)</a:t>
            </a:r>
          </a:p>
          <a:p>
            <a:pPr eaLnBrk="1" hangingPunct="1">
              <a:lnSpc>
                <a:spcPct val="190000"/>
              </a:lnSpc>
            </a:pPr>
            <a:r>
              <a:rPr lang="tr-TR" sz="2400" smtClean="0"/>
              <a:t>Ç</a:t>
            </a:r>
            <a:r>
              <a:rPr lang="en-US" sz="2400" smtClean="0"/>
              <a:t>ocuk ve gen</a:t>
            </a:r>
            <a:r>
              <a:rPr lang="tr-TR" sz="2400" smtClean="0"/>
              <a:t>ç</a:t>
            </a:r>
            <a:r>
              <a:rPr lang="en-US" sz="2400" smtClean="0"/>
              <a:t>lerde</a:t>
            </a:r>
          </a:p>
          <a:p>
            <a:pPr eaLnBrk="1" hangingPunct="1">
              <a:lnSpc>
                <a:spcPct val="190000"/>
              </a:lnSpc>
            </a:pPr>
            <a:r>
              <a:rPr lang="en-US" sz="2400" smtClean="0"/>
              <a:t>Hafif lomber a</a:t>
            </a:r>
            <a:r>
              <a:rPr lang="tr-TR" sz="2400" smtClean="0"/>
              <a:t>ğ</a:t>
            </a:r>
            <a:r>
              <a:rPr lang="en-US" sz="2400" smtClean="0"/>
              <a:t>r</a:t>
            </a:r>
            <a:r>
              <a:rPr lang="tr-TR" sz="2400" smtClean="0"/>
              <a:t>ı</a:t>
            </a:r>
            <a:endParaRPr lang="en-US" sz="2400" smtClean="0"/>
          </a:p>
          <a:p>
            <a:pPr eaLnBrk="1" hangingPunct="1">
              <a:lnSpc>
                <a:spcPct val="190000"/>
              </a:lnSpc>
            </a:pPr>
            <a:r>
              <a:rPr lang="tr-TR" sz="2400" smtClean="0"/>
              <a:t>Ö</a:t>
            </a:r>
            <a:r>
              <a:rPr lang="en-US" sz="2400" smtClean="0"/>
              <a:t>dem, oliguri, protein</a:t>
            </a:r>
            <a:r>
              <a:rPr lang="tr-TR" sz="2400" smtClean="0"/>
              <a:t>ü</a:t>
            </a:r>
            <a:r>
              <a:rPr lang="en-US" sz="2400" smtClean="0"/>
              <a:t>ri, silendir</a:t>
            </a:r>
            <a:r>
              <a:rPr lang="tr-TR" sz="2400" smtClean="0"/>
              <a:t>ü</a:t>
            </a:r>
            <a:r>
              <a:rPr lang="en-US" sz="2400" smtClean="0"/>
              <a:t>ri</a:t>
            </a:r>
            <a:endParaRPr lang="ru-RU"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Slayt Numarası Yer Tutucusu"/>
          <p:cNvSpPr>
            <a:spLocks noGrp="1"/>
          </p:cNvSpPr>
          <p:nvPr>
            <p:ph type="sldNum" sz="quarter" idx="12"/>
          </p:nvPr>
        </p:nvSpPr>
        <p:spPr>
          <a:noFill/>
        </p:spPr>
        <p:txBody>
          <a:bodyPr/>
          <a:lstStyle/>
          <a:p>
            <a:fld id="{E218D83B-3058-43D9-8665-225351BEFD7A}" type="slidenum">
              <a:rPr lang="tr-TR" smtClean="0"/>
              <a:pPr/>
              <a:t>33</a:t>
            </a:fld>
            <a:endParaRPr lang="tr-TR" smtClean="0"/>
          </a:p>
        </p:txBody>
      </p:sp>
      <p:sp>
        <p:nvSpPr>
          <p:cNvPr id="36867" name="Rectangle 2"/>
          <p:cNvSpPr>
            <a:spLocks noGrp="1" noChangeArrowheads="1"/>
          </p:cNvSpPr>
          <p:nvPr>
            <p:ph type="title"/>
          </p:nvPr>
        </p:nvSpPr>
        <p:spPr/>
        <p:txBody>
          <a:bodyPr/>
          <a:lstStyle/>
          <a:p>
            <a:pPr eaLnBrk="1" hangingPunct="1"/>
            <a:r>
              <a:rPr lang="tr-TR" smtClean="0"/>
              <a:t>       Nefritik Sendrom</a:t>
            </a:r>
          </a:p>
        </p:txBody>
      </p:sp>
      <p:sp>
        <p:nvSpPr>
          <p:cNvPr id="36868" name="Rectangle 3"/>
          <p:cNvSpPr>
            <a:spLocks noGrp="1" noChangeArrowheads="1"/>
          </p:cNvSpPr>
          <p:nvPr>
            <p:ph type="body" idx="1"/>
          </p:nvPr>
        </p:nvSpPr>
        <p:spPr/>
        <p:txBody>
          <a:bodyPr/>
          <a:lstStyle/>
          <a:p>
            <a:pPr eaLnBrk="1" hangingPunct="1">
              <a:lnSpc>
                <a:spcPct val="180000"/>
              </a:lnSpc>
            </a:pPr>
            <a:r>
              <a:rPr lang="tr-TR" sz="2400" smtClean="0"/>
              <a:t>Hematüri</a:t>
            </a:r>
          </a:p>
          <a:p>
            <a:pPr eaLnBrk="1" hangingPunct="1">
              <a:lnSpc>
                <a:spcPct val="180000"/>
              </a:lnSpc>
            </a:pPr>
            <a:r>
              <a:rPr lang="tr-TR" sz="2400" smtClean="0"/>
              <a:t>Hipertansiyon</a:t>
            </a:r>
          </a:p>
          <a:p>
            <a:pPr eaLnBrk="1" hangingPunct="1">
              <a:lnSpc>
                <a:spcPct val="180000"/>
              </a:lnSpc>
            </a:pPr>
            <a:r>
              <a:rPr lang="tr-TR" sz="2400" smtClean="0"/>
              <a:t>Renal fonksiyon bozukluğu,                           (azalmış GFR  serum kre      )</a:t>
            </a:r>
          </a:p>
          <a:p>
            <a:pPr eaLnBrk="1" hangingPunct="1">
              <a:lnSpc>
                <a:spcPct val="180000"/>
              </a:lnSpc>
            </a:pPr>
            <a:r>
              <a:rPr lang="tr-TR" sz="2400" smtClean="0"/>
              <a:t>Oligüri </a:t>
            </a:r>
          </a:p>
        </p:txBody>
      </p:sp>
      <p:sp>
        <p:nvSpPr>
          <p:cNvPr id="36869" name="AutoShape 4"/>
          <p:cNvSpPr>
            <a:spLocks noChangeArrowheads="1"/>
          </p:cNvSpPr>
          <p:nvPr/>
        </p:nvSpPr>
        <p:spPr bwMode="auto">
          <a:xfrm>
            <a:off x="5021263" y="4292600"/>
            <a:ext cx="342900" cy="576263"/>
          </a:xfrm>
          <a:prstGeom prst="upArrow">
            <a:avLst>
              <a:gd name="adj1" fmla="val 50000"/>
              <a:gd name="adj2" fmla="val 42014"/>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Slayt Numarası Yer Tutucusu"/>
          <p:cNvSpPr>
            <a:spLocks noGrp="1"/>
          </p:cNvSpPr>
          <p:nvPr>
            <p:ph type="sldNum" sz="quarter" idx="12"/>
          </p:nvPr>
        </p:nvSpPr>
        <p:spPr>
          <a:noFill/>
        </p:spPr>
        <p:txBody>
          <a:bodyPr/>
          <a:lstStyle/>
          <a:p>
            <a:fld id="{AE346B6C-EF70-4288-963F-B2BC487B09F4}" type="slidenum">
              <a:rPr lang="tr-TR" smtClean="0"/>
              <a:pPr/>
              <a:t>34</a:t>
            </a:fld>
            <a:endParaRPr lang="tr-TR" smtClean="0"/>
          </a:p>
        </p:txBody>
      </p:sp>
      <p:graphicFrame>
        <p:nvGraphicFramePr>
          <p:cNvPr id="183298" name="Group 2"/>
          <p:cNvGraphicFramePr>
            <a:graphicFrameLocks noGrp="1"/>
          </p:cNvGraphicFramePr>
          <p:nvPr/>
        </p:nvGraphicFramePr>
        <p:xfrm>
          <a:off x="0" y="836613"/>
          <a:ext cx="9144000" cy="6111621"/>
        </p:xfrm>
        <a:graphic>
          <a:graphicData uri="http://schemas.openxmlformats.org/drawingml/2006/table">
            <a:tbl>
              <a:tblPr/>
              <a:tblGrid>
                <a:gridCol w="3048000"/>
                <a:gridCol w="3048000"/>
                <a:gridCol w="3048000"/>
              </a:tblGrid>
              <a:tr h="1476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800" b="1" i="0" u="none" strike="noStrike" cap="none" normalizeH="0" baseline="0" smtClean="0">
                          <a:ln>
                            <a:noFill/>
                          </a:ln>
                          <a:solidFill>
                            <a:schemeClr val="tx1"/>
                          </a:solidFill>
                          <a:effectLst/>
                          <a:latin typeface="Tahoma" pitchFamily="34" charset="0"/>
                        </a:rPr>
                        <a:t>Prezentasyon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800" b="1" i="0" u="none" strike="noStrike" cap="none" normalizeH="0" baseline="0" smtClean="0">
                          <a:ln>
                            <a:noFill/>
                          </a:ln>
                          <a:solidFill>
                            <a:schemeClr val="tx1"/>
                          </a:solidFill>
                          <a:effectLst/>
                          <a:latin typeface="Tahoma" pitchFamily="34" charset="0"/>
                        </a:rPr>
                        <a:t>Primer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5C9"/>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800" b="1" i="0" u="none" strike="noStrike" cap="none" normalizeH="0" baseline="0" smtClean="0">
                          <a:ln>
                            <a:noFill/>
                          </a:ln>
                          <a:solidFill>
                            <a:schemeClr val="tx1"/>
                          </a:solidFill>
                          <a:effectLst/>
                          <a:latin typeface="Tahoma" pitchFamily="34" charset="0"/>
                        </a:rPr>
                        <a:t>Sekonder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5C9"/>
                    </a:solidFill>
                  </a:tcPr>
                </a:tc>
              </a:tr>
              <a:tr h="14779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800" b="1" i="0" u="none" strike="noStrike" cap="none" normalizeH="0" baseline="0" smtClean="0">
                          <a:ln>
                            <a:noFill/>
                          </a:ln>
                          <a:solidFill>
                            <a:schemeClr val="tx1"/>
                          </a:solidFill>
                          <a:effectLst/>
                          <a:latin typeface="Tahoma" pitchFamily="34" charset="0"/>
                        </a:rPr>
                        <a:t>Nefrotik Sendrom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Minimal değişiklik hastalığı</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8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Membranöz nefropati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Fokal sklerozan GN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Mezangiokapiller 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DM</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Amiloid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SLE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800" b="1" i="0" u="none" strike="noStrike" cap="none" normalizeH="0" baseline="0" smtClean="0">
                          <a:ln>
                            <a:noFill/>
                          </a:ln>
                          <a:solidFill>
                            <a:schemeClr val="tx1"/>
                          </a:solidFill>
                          <a:effectLst/>
                          <a:latin typeface="Tahoma" pitchFamily="34" charset="0"/>
                        </a:rPr>
                        <a:t>Akut Nefritik Sendrom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Postinfeksiyöz GN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Post-streptokokal GN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IgAN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Mezangiokapiller 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SLE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800" b="1" i="0" u="none" strike="noStrike" cap="none" normalizeH="0" baseline="0" smtClean="0">
                          <a:ln>
                            <a:noFill/>
                          </a:ln>
                          <a:solidFill>
                            <a:schemeClr val="tx1"/>
                          </a:solidFill>
                          <a:effectLst/>
                          <a:latin typeface="Tahoma" pitchFamily="34" charset="0"/>
                        </a:rPr>
                        <a:t>Hızlı ilerleyen 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Krezentik 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Mikroskopik polianjiitis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Wegener Granülomatozis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Tahoma" pitchFamily="34" charset="0"/>
                        </a:rPr>
                        <a:t>Goodpasture sendromu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3" name="Text Box 24"/>
          <p:cNvSpPr txBox="1">
            <a:spLocks noChangeArrowheads="1"/>
          </p:cNvSpPr>
          <p:nvPr/>
        </p:nvSpPr>
        <p:spPr bwMode="auto">
          <a:xfrm>
            <a:off x="2757488" y="276225"/>
            <a:ext cx="3543300" cy="376238"/>
          </a:xfrm>
          <a:prstGeom prst="rect">
            <a:avLst/>
          </a:prstGeom>
          <a:solidFill>
            <a:schemeClr val="hlink"/>
          </a:solidFill>
          <a:ln w="9525">
            <a:solidFill>
              <a:schemeClr val="tx2"/>
            </a:solidFill>
            <a:miter lim="800000"/>
            <a:headEnd/>
            <a:tailEnd/>
          </a:ln>
        </p:spPr>
        <p:txBody>
          <a:bodyPr wrap="none">
            <a:spAutoFit/>
          </a:bodyPr>
          <a:lstStyle/>
          <a:p>
            <a:r>
              <a:rPr lang="tr-TR" sz="1800">
                <a:solidFill>
                  <a:schemeClr val="bg1"/>
                </a:solidFill>
              </a:rPr>
              <a:t>GLOMERÜLONEFRİT TİPLERİ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3565" name="Group 29"/>
          <p:cNvGraphicFramePr>
            <a:graphicFrameLocks noGrp="1"/>
          </p:cNvGraphicFramePr>
          <p:nvPr/>
        </p:nvGraphicFramePr>
        <p:xfrm>
          <a:off x="0" y="2168525"/>
          <a:ext cx="9144000" cy="4575176"/>
        </p:xfrm>
        <a:graphic>
          <a:graphicData uri="http://schemas.openxmlformats.org/drawingml/2006/table">
            <a:tbl>
              <a:tblPr/>
              <a:tblGrid>
                <a:gridCol w="4572000"/>
                <a:gridCol w="4572000"/>
              </a:tblGrid>
              <a:tr h="865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Tanı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23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Düşük serum kompleman C3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Poststreptokokal GN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Mezangiokapiller 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Düşük C3 ve C4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SLE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ANA, anti-ds DNA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SLE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ANCA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Mikroskopik polianjiitis,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Wegener granülomatozis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Anti-GBM antikor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Goodpasture sendromu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ASOT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Arial" charset="0"/>
                        </a:rPr>
                        <a:t>Poststreptokokal 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40" name="Text Box 28"/>
          <p:cNvSpPr txBox="1">
            <a:spLocks noChangeArrowheads="1"/>
          </p:cNvSpPr>
          <p:nvPr/>
        </p:nvSpPr>
        <p:spPr bwMode="auto">
          <a:xfrm>
            <a:off x="1908175" y="1262063"/>
            <a:ext cx="5727700" cy="366712"/>
          </a:xfrm>
          <a:prstGeom prst="rect">
            <a:avLst/>
          </a:prstGeom>
          <a:solidFill>
            <a:schemeClr val="hlink"/>
          </a:solidFill>
          <a:ln w="9525">
            <a:noFill/>
            <a:miter lim="800000"/>
            <a:headEnd/>
            <a:tailEnd/>
          </a:ln>
        </p:spPr>
        <p:txBody>
          <a:bodyPr wrap="none">
            <a:spAutoFit/>
          </a:bodyPr>
          <a:lstStyle/>
          <a:p>
            <a:r>
              <a:rPr lang="tr-TR" sz="1800">
                <a:solidFill>
                  <a:schemeClr val="bg1"/>
                </a:solidFill>
              </a:rPr>
              <a:t>Glomerülonefrit için önemli bazı serolojik testler</a:t>
            </a:r>
          </a:p>
        </p:txBody>
      </p:sp>
      <p:grpSp>
        <p:nvGrpSpPr>
          <p:cNvPr id="38941" name="Group 31"/>
          <p:cNvGrpSpPr>
            <a:grpSpLocks/>
          </p:cNvGrpSpPr>
          <p:nvPr/>
        </p:nvGrpSpPr>
        <p:grpSpPr bwMode="auto">
          <a:xfrm>
            <a:off x="468313" y="188913"/>
            <a:ext cx="495300" cy="1655762"/>
            <a:chOff x="1539" y="1440"/>
            <a:chExt cx="222" cy="1467"/>
          </a:xfrm>
        </p:grpSpPr>
        <p:sp>
          <p:nvSpPr>
            <p:cNvPr id="38942" name="Freeform 32"/>
            <p:cNvSpPr>
              <a:spLocks/>
            </p:cNvSpPr>
            <p:nvPr/>
          </p:nvSpPr>
          <p:spPr bwMode="auto">
            <a:xfrm>
              <a:off x="1539" y="1456"/>
              <a:ext cx="222" cy="1451"/>
            </a:xfrm>
            <a:custGeom>
              <a:avLst/>
              <a:gdLst>
                <a:gd name="T0" fmla="*/ 0 w 89"/>
                <a:gd name="T1" fmla="*/ 3515 h 544"/>
                <a:gd name="T2" fmla="*/ 279 w 89"/>
                <a:gd name="T3" fmla="*/ 3870 h 544"/>
                <a:gd name="T4" fmla="*/ 554 w 89"/>
                <a:gd name="T5" fmla="*/ 3515 h 544"/>
                <a:gd name="T6" fmla="*/ 554 w 89"/>
                <a:gd name="T7" fmla="*/ 0 h 544"/>
                <a:gd name="T8" fmla="*/ 279 w 89"/>
                <a:gd name="T9" fmla="*/ 51 h 544"/>
                <a:gd name="T10" fmla="*/ 0 w 89"/>
                <a:gd name="T11" fmla="*/ 0 h 544"/>
                <a:gd name="T12" fmla="*/ 0 w 89"/>
                <a:gd name="T13" fmla="*/ 3515 h 544"/>
                <a:gd name="T14" fmla="*/ 0 60000 65536"/>
                <a:gd name="T15" fmla="*/ 0 60000 65536"/>
                <a:gd name="T16" fmla="*/ 0 60000 65536"/>
                <a:gd name="T17" fmla="*/ 0 60000 65536"/>
                <a:gd name="T18" fmla="*/ 0 60000 65536"/>
                <a:gd name="T19" fmla="*/ 0 60000 65536"/>
                <a:gd name="T20" fmla="*/ 0 60000 65536"/>
                <a:gd name="T21" fmla="*/ 0 w 89"/>
                <a:gd name="T22" fmla="*/ 0 h 544"/>
                <a:gd name="T23" fmla="*/ 89 w 89"/>
                <a:gd name="T24" fmla="*/ 544 h 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44">
                  <a:moveTo>
                    <a:pt x="0" y="494"/>
                  </a:moveTo>
                  <a:cubicBezTo>
                    <a:pt x="0" y="504"/>
                    <a:pt x="1" y="544"/>
                    <a:pt x="45" y="544"/>
                  </a:cubicBezTo>
                  <a:cubicBezTo>
                    <a:pt x="89" y="544"/>
                    <a:pt x="89" y="503"/>
                    <a:pt x="89" y="494"/>
                  </a:cubicBezTo>
                  <a:cubicBezTo>
                    <a:pt x="89" y="0"/>
                    <a:pt x="89" y="0"/>
                    <a:pt x="89" y="0"/>
                  </a:cubicBezTo>
                  <a:cubicBezTo>
                    <a:pt x="89" y="4"/>
                    <a:pt x="69" y="7"/>
                    <a:pt x="45" y="7"/>
                  </a:cubicBezTo>
                  <a:cubicBezTo>
                    <a:pt x="20" y="7"/>
                    <a:pt x="0" y="4"/>
                    <a:pt x="0" y="0"/>
                  </a:cubicBezTo>
                  <a:lnTo>
                    <a:pt x="0" y="494"/>
                  </a:lnTo>
                  <a:close/>
                </a:path>
              </a:pathLst>
            </a:custGeom>
            <a:solidFill>
              <a:srgbClr val="D9F1F7"/>
            </a:solidFill>
            <a:ln w="9525">
              <a:noFill/>
              <a:round/>
              <a:headEnd/>
              <a:tailEnd/>
            </a:ln>
          </p:spPr>
          <p:txBody>
            <a:bodyPr/>
            <a:lstStyle/>
            <a:p>
              <a:endParaRPr lang="tr-TR"/>
            </a:p>
          </p:txBody>
        </p:sp>
        <p:sp>
          <p:nvSpPr>
            <p:cNvPr id="38943" name="Freeform 33"/>
            <p:cNvSpPr>
              <a:spLocks/>
            </p:cNvSpPr>
            <p:nvPr/>
          </p:nvSpPr>
          <p:spPr bwMode="auto">
            <a:xfrm>
              <a:off x="1539" y="2003"/>
              <a:ext cx="222" cy="904"/>
            </a:xfrm>
            <a:custGeom>
              <a:avLst/>
              <a:gdLst>
                <a:gd name="T0" fmla="*/ 279 w 89"/>
                <a:gd name="T1" fmla="*/ 2411 h 339"/>
                <a:gd name="T2" fmla="*/ 554 w 89"/>
                <a:gd name="T3" fmla="*/ 2056 h 339"/>
                <a:gd name="T4" fmla="*/ 554 w 89"/>
                <a:gd name="T5" fmla="*/ 0 h 339"/>
                <a:gd name="T6" fmla="*/ 0 w 89"/>
                <a:gd name="T7" fmla="*/ 0 h 339"/>
                <a:gd name="T8" fmla="*/ 0 w 89"/>
                <a:gd name="T9" fmla="*/ 2056 h 339"/>
                <a:gd name="T10" fmla="*/ 279 w 89"/>
                <a:gd name="T11" fmla="*/ 2411 h 339"/>
                <a:gd name="T12" fmla="*/ 0 60000 65536"/>
                <a:gd name="T13" fmla="*/ 0 60000 65536"/>
                <a:gd name="T14" fmla="*/ 0 60000 65536"/>
                <a:gd name="T15" fmla="*/ 0 60000 65536"/>
                <a:gd name="T16" fmla="*/ 0 60000 65536"/>
                <a:gd name="T17" fmla="*/ 0 60000 65536"/>
                <a:gd name="T18" fmla="*/ 0 w 89"/>
                <a:gd name="T19" fmla="*/ 0 h 339"/>
                <a:gd name="T20" fmla="*/ 89 w 89"/>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89" h="339">
                  <a:moveTo>
                    <a:pt x="45" y="339"/>
                  </a:moveTo>
                  <a:cubicBezTo>
                    <a:pt x="89" y="339"/>
                    <a:pt x="89" y="298"/>
                    <a:pt x="89" y="289"/>
                  </a:cubicBezTo>
                  <a:cubicBezTo>
                    <a:pt x="89" y="0"/>
                    <a:pt x="89" y="0"/>
                    <a:pt x="89" y="0"/>
                  </a:cubicBezTo>
                  <a:cubicBezTo>
                    <a:pt x="0" y="0"/>
                    <a:pt x="0" y="0"/>
                    <a:pt x="0" y="0"/>
                  </a:cubicBezTo>
                  <a:cubicBezTo>
                    <a:pt x="0" y="289"/>
                    <a:pt x="0" y="289"/>
                    <a:pt x="0" y="289"/>
                  </a:cubicBezTo>
                  <a:cubicBezTo>
                    <a:pt x="0" y="299"/>
                    <a:pt x="1" y="339"/>
                    <a:pt x="45" y="339"/>
                  </a:cubicBezTo>
                  <a:close/>
                </a:path>
              </a:pathLst>
            </a:custGeom>
            <a:solidFill>
              <a:srgbClr val="F685A6"/>
            </a:solidFill>
            <a:ln w="9525">
              <a:noFill/>
              <a:round/>
              <a:headEnd/>
              <a:tailEnd/>
            </a:ln>
          </p:spPr>
          <p:txBody>
            <a:bodyPr/>
            <a:lstStyle/>
            <a:p>
              <a:endParaRPr lang="tr-TR"/>
            </a:p>
          </p:txBody>
        </p:sp>
        <p:sp>
          <p:nvSpPr>
            <p:cNvPr id="38944" name="Oval 34"/>
            <p:cNvSpPr>
              <a:spLocks noChangeArrowheads="1"/>
            </p:cNvSpPr>
            <p:nvPr/>
          </p:nvSpPr>
          <p:spPr bwMode="auto">
            <a:xfrm>
              <a:off x="1539" y="1987"/>
              <a:ext cx="222" cy="34"/>
            </a:xfrm>
            <a:prstGeom prst="ellipse">
              <a:avLst/>
            </a:prstGeom>
            <a:solidFill>
              <a:srgbClr val="F9B4C6"/>
            </a:solidFill>
            <a:ln w="9525">
              <a:noFill/>
              <a:round/>
              <a:headEnd/>
              <a:tailEnd/>
            </a:ln>
          </p:spPr>
          <p:txBody>
            <a:bodyPr/>
            <a:lstStyle/>
            <a:p>
              <a:endParaRPr lang="tr-TR"/>
            </a:p>
          </p:txBody>
        </p:sp>
        <p:sp>
          <p:nvSpPr>
            <p:cNvPr id="38945" name="Oval 35"/>
            <p:cNvSpPr>
              <a:spLocks noChangeArrowheads="1"/>
            </p:cNvSpPr>
            <p:nvPr/>
          </p:nvSpPr>
          <p:spPr bwMode="auto">
            <a:xfrm>
              <a:off x="1539" y="1987"/>
              <a:ext cx="222" cy="34"/>
            </a:xfrm>
            <a:prstGeom prst="ellipse">
              <a:avLst/>
            </a:prstGeom>
            <a:noFill/>
            <a:ln w="11113" cap="rnd">
              <a:solidFill>
                <a:srgbClr val="FFFFFF"/>
              </a:solidFill>
              <a:round/>
              <a:headEnd/>
              <a:tailEnd/>
            </a:ln>
          </p:spPr>
          <p:txBody>
            <a:bodyPr/>
            <a:lstStyle/>
            <a:p>
              <a:endParaRPr lang="tr-TR"/>
            </a:p>
          </p:txBody>
        </p:sp>
        <p:sp>
          <p:nvSpPr>
            <p:cNvPr id="38946" name="Oval 36"/>
            <p:cNvSpPr>
              <a:spLocks noChangeArrowheads="1"/>
            </p:cNvSpPr>
            <p:nvPr/>
          </p:nvSpPr>
          <p:spPr bwMode="auto">
            <a:xfrm>
              <a:off x="1539" y="1440"/>
              <a:ext cx="222" cy="35"/>
            </a:xfrm>
            <a:prstGeom prst="ellipse">
              <a:avLst/>
            </a:prstGeom>
            <a:solidFill>
              <a:srgbClr val="EFF9FB"/>
            </a:solidFill>
            <a:ln w="9525">
              <a:noFill/>
              <a:round/>
              <a:headEnd/>
              <a:tailEnd/>
            </a:ln>
          </p:spPr>
          <p:txBody>
            <a:bodyPr/>
            <a:lstStyle/>
            <a:p>
              <a:endParaRPr lang="tr-TR"/>
            </a:p>
          </p:txBody>
        </p:sp>
        <p:sp>
          <p:nvSpPr>
            <p:cNvPr id="38947" name="Freeform 37"/>
            <p:cNvSpPr>
              <a:spLocks/>
            </p:cNvSpPr>
            <p:nvPr/>
          </p:nvSpPr>
          <p:spPr bwMode="auto">
            <a:xfrm>
              <a:off x="1551" y="1445"/>
              <a:ext cx="198" cy="22"/>
            </a:xfrm>
            <a:custGeom>
              <a:avLst/>
              <a:gdLst>
                <a:gd name="T0" fmla="*/ 20 w 79"/>
                <a:gd name="T1" fmla="*/ 22 h 8"/>
                <a:gd name="T2" fmla="*/ 251 w 79"/>
                <a:gd name="T3" fmla="*/ 0 h 8"/>
                <a:gd name="T4" fmla="*/ 484 w 79"/>
                <a:gd name="T5" fmla="*/ 22 h 8"/>
                <a:gd name="T6" fmla="*/ 484 w 79"/>
                <a:gd name="T7" fmla="*/ 38 h 8"/>
                <a:gd name="T8" fmla="*/ 251 w 79"/>
                <a:gd name="T9" fmla="*/ 60 h 8"/>
                <a:gd name="T10" fmla="*/ 20 w 79"/>
                <a:gd name="T11" fmla="*/ 38 h 8"/>
                <a:gd name="T12" fmla="*/ 20 w 79"/>
                <a:gd name="T13" fmla="*/ 22 h 8"/>
                <a:gd name="T14" fmla="*/ 0 60000 65536"/>
                <a:gd name="T15" fmla="*/ 0 60000 65536"/>
                <a:gd name="T16" fmla="*/ 0 60000 65536"/>
                <a:gd name="T17" fmla="*/ 0 60000 65536"/>
                <a:gd name="T18" fmla="*/ 0 60000 65536"/>
                <a:gd name="T19" fmla="*/ 0 60000 65536"/>
                <a:gd name="T20" fmla="*/ 0 60000 65536"/>
                <a:gd name="T21" fmla="*/ 0 w 79"/>
                <a:gd name="T22" fmla="*/ 0 h 8"/>
                <a:gd name="T23" fmla="*/ 79 w 7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8">
                  <a:moveTo>
                    <a:pt x="3" y="3"/>
                  </a:moveTo>
                  <a:cubicBezTo>
                    <a:pt x="9" y="2"/>
                    <a:pt x="21" y="0"/>
                    <a:pt x="40" y="0"/>
                  </a:cubicBezTo>
                  <a:cubicBezTo>
                    <a:pt x="59" y="0"/>
                    <a:pt x="71" y="2"/>
                    <a:pt x="77" y="3"/>
                  </a:cubicBezTo>
                  <a:cubicBezTo>
                    <a:pt x="79" y="4"/>
                    <a:pt x="79" y="5"/>
                    <a:pt x="77" y="5"/>
                  </a:cubicBezTo>
                  <a:cubicBezTo>
                    <a:pt x="71" y="7"/>
                    <a:pt x="59" y="8"/>
                    <a:pt x="40" y="8"/>
                  </a:cubicBezTo>
                  <a:cubicBezTo>
                    <a:pt x="21" y="8"/>
                    <a:pt x="9" y="7"/>
                    <a:pt x="3" y="5"/>
                  </a:cubicBezTo>
                  <a:cubicBezTo>
                    <a:pt x="0" y="4"/>
                    <a:pt x="1" y="4"/>
                    <a:pt x="3" y="3"/>
                  </a:cubicBezTo>
                  <a:close/>
                </a:path>
              </a:pathLst>
            </a:custGeom>
            <a:solidFill>
              <a:srgbClr val="48BAD6"/>
            </a:solidFill>
            <a:ln w="9525">
              <a:noFill/>
              <a:round/>
              <a:headEnd/>
              <a:tailEnd/>
            </a:ln>
          </p:spPr>
          <p:txBody>
            <a:bodyPr/>
            <a:lstStyle/>
            <a:p>
              <a:endParaRPr lang="tr-TR"/>
            </a:p>
          </p:txBody>
        </p:sp>
        <p:sp>
          <p:nvSpPr>
            <p:cNvPr id="38948" name="Freeform 38"/>
            <p:cNvSpPr>
              <a:spLocks/>
            </p:cNvSpPr>
            <p:nvPr/>
          </p:nvSpPr>
          <p:spPr bwMode="auto">
            <a:xfrm>
              <a:off x="1551" y="1445"/>
              <a:ext cx="198" cy="16"/>
            </a:xfrm>
            <a:custGeom>
              <a:avLst/>
              <a:gdLst>
                <a:gd name="T0" fmla="*/ 20 w 79"/>
                <a:gd name="T1" fmla="*/ 35 h 6"/>
                <a:gd name="T2" fmla="*/ 45 w 79"/>
                <a:gd name="T3" fmla="*/ 43 h 6"/>
                <a:gd name="T4" fmla="*/ 251 w 79"/>
                <a:gd name="T5" fmla="*/ 29 h 6"/>
                <a:gd name="T6" fmla="*/ 451 w 79"/>
                <a:gd name="T7" fmla="*/ 43 h 6"/>
                <a:gd name="T8" fmla="*/ 484 w 79"/>
                <a:gd name="T9" fmla="*/ 35 h 6"/>
                <a:gd name="T10" fmla="*/ 484 w 79"/>
                <a:gd name="T11" fmla="*/ 21 h 6"/>
                <a:gd name="T12" fmla="*/ 251 w 79"/>
                <a:gd name="T13" fmla="*/ 0 h 6"/>
                <a:gd name="T14" fmla="*/ 20 w 79"/>
                <a:gd name="T15" fmla="*/ 21 h 6"/>
                <a:gd name="T16" fmla="*/ 20 w 79"/>
                <a:gd name="T17" fmla="*/ 3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6"/>
                <a:gd name="T29" fmla="*/ 79 w 7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6">
                  <a:moveTo>
                    <a:pt x="3" y="5"/>
                  </a:moveTo>
                  <a:cubicBezTo>
                    <a:pt x="4" y="6"/>
                    <a:pt x="5" y="6"/>
                    <a:pt x="7" y="6"/>
                  </a:cubicBezTo>
                  <a:cubicBezTo>
                    <a:pt x="14" y="5"/>
                    <a:pt x="25" y="4"/>
                    <a:pt x="40" y="4"/>
                  </a:cubicBezTo>
                  <a:cubicBezTo>
                    <a:pt x="55" y="4"/>
                    <a:pt x="66" y="5"/>
                    <a:pt x="72" y="6"/>
                  </a:cubicBezTo>
                  <a:cubicBezTo>
                    <a:pt x="74" y="6"/>
                    <a:pt x="76" y="5"/>
                    <a:pt x="77" y="5"/>
                  </a:cubicBezTo>
                  <a:cubicBezTo>
                    <a:pt x="79" y="5"/>
                    <a:pt x="79" y="4"/>
                    <a:pt x="77" y="3"/>
                  </a:cubicBezTo>
                  <a:cubicBezTo>
                    <a:pt x="71" y="2"/>
                    <a:pt x="59" y="0"/>
                    <a:pt x="40" y="0"/>
                  </a:cubicBezTo>
                  <a:cubicBezTo>
                    <a:pt x="21" y="0"/>
                    <a:pt x="9" y="2"/>
                    <a:pt x="3" y="3"/>
                  </a:cubicBezTo>
                  <a:cubicBezTo>
                    <a:pt x="1" y="4"/>
                    <a:pt x="0" y="4"/>
                    <a:pt x="3" y="5"/>
                  </a:cubicBezTo>
                  <a:close/>
                </a:path>
              </a:pathLst>
            </a:custGeom>
            <a:solidFill>
              <a:srgbClr val="ADE0ED"/>
            </a:solidFill>
            <a:ln w="9525">
              <a:noFill/>
              <a:round/>
              <a:headEnd/>
              <a:tailEnd/>
            </a:ln>
          </p:spPr>
          <p:txBody>
            <a:bodyPr/>
            <a:lstStyle/>
            <a:p>
              <a:endParaRPr lang="tr-TR"/>
            </a:p>
          </p:txBody>
        </p:sp>
        <p:sp>
          <p:nvSpPr>
            <p:cNvPr id="38949" name="Freeform 39"/>
            <p:cNvSpPr>
              <a:spLocks/>
            </p:cNvSpPr>
            <p:nvPr/>
          </p:nvSpPr>
          <p:spPr bwMode="auto">
            <a:xfrm>
              <a:off x="1559" y="1485"/>
              <a:ext cx="10" cy="510"/>
            </a:xfrm>
            <a:custGeom>
              <a:avLst/>
              <a:gdLst>
                <a:gd name="T0" fmla="*/ 25 w 4"/>
                <a:gd name="T1" fmla="*/ 1354 h 191"/>
                <a:gd name="T2" fmla="*/ 0 w 4"/>
                <a:gd name="T3" fmla="*/ 0 h 191"/>
                <a:gd name="T4" fmla="*/ 0 w 4"/>
                <a:gd name="T5" fmla="*/ 1362 h 191"/>
                <a:gd name="T6" fmla="*/ 25 w 4"/>
                <a:gd name="T7" fmla="*/ 1354 h 191"/>
                <a:gd name="T8" fmla="*/ 0 60000 65536"/>
                <a:gd name="T9" fmla="*/ 0 60000 65536"/>
                <a:gd name="T10" fmla="*/ 0 60000 65536"/>
                <a:gd name="T11" fmla="*/ 0 60000 65536"/>
                <a:gd name="T12" fmla="*/ 0 w 4"/>
                <a:gd name="T13" fmla="*/ 0 h 191"/>
                <a:gd name="T14" fmla="*/ 4 w 4"/>
                <a:gd name="T15" fmla="*/ 191 h 191"/>
              </a:gdLst>
              <a:ahLst/>
              <a:cxnLst>
                <a:cxn ang="T8">
                  <a:pos x="T0" y="T1"/>
                </a:cxn>
                <a:cxn ang="T9">
                  <a:pos x="T2" y="T3"/>
                </a:cxn>
                <a:cxn ang="T10">
                  <a:pos x="T4" y="T5"/>
                </a:cxn>
                <a:cxn ang="T11">
                  <a:pos x="T6" y="T7"/>
                </a:cxn>
              </a:cxnLst>
              <a:rect l="T12" t="T13" r="T14" b="T15"/>
              <a:pathLst>
                <a:path w="4" h="191">
                  <a:moveTo>
                    <a:pt x="4" y="190"/>
                  </a:moveTo>
                  <a:cubicBezTo>
                    <a:pt x="2" y="90"/>
                    <a:pt x="0" y="0"/>
                    <a:pt x="0" y="0"/>
                  </a:cubicBezTo>
                  <a:cubicBezTo>
                    <a:pt x="0" y="14"/>
                    <a:pt x="0" y="97"/>
                    <a:pt x="0" y="191"/>
                  </a:cubicBezTo>
                  <a:cubicBezTo>
                    <a:pt x="1" y="190"/>
                    <a:pt x="3" y="190"/>
                    <a:pt x="4" y="190"/>
                  </a:cubicBezTo>
                  <a:close/>
                </a:path>
              </a:pathLst>
            </a:custGeom>
            <a:solidFill>
              <a:srgbClr val="FFFFFF"/>
            </a:solidFill>
            <a:ln w="9525">
              <a:noFill/>
              <a:round/>
              <a:headEnd/>
              <a:tailEnd/>
            </a:ln>
          </p:spPr>
          <p:txBody>
            <a:bodyPr/>
            <a:lstStyle/>
            <a:p>
              <a:endParaRPr lang="tr-TR"/>
            </a:p>
          </p:txBody>
        </p:sp>
        <p:sp>
          <p:nvSpPr>
            <p:cNvPr id="38950" name="Freeform 40"/>
            <p:cNvSpPr>
              <a:spLocks/>
            </p:cNvSpPr>
            <p:nvPr/>
          </p:nvSpPr>
          <p:spPr bwMode="auto">
            <a:xfrm>
              <a:off x="1556" y="1485"/>
              <a:ext cx="3" cy="534"/>
            </a:xfrm>
            <a:custGeom>
              <a:avLst/>
              <a:gdLst>
                <a:gd name="T0" fmla="*/ 9 w 1"/>
                <a:gd name="T1" fmla="*/ 1391 h 200"/>
                <a:gd name="T2" fmla="*/ 9 w 1"/>
                <a:gd name="T3" fmla="*/ 0 h 200"/>
                <a:gd name="T4" fmla="*/ 0 w 1"/>
                <a:gd name="T5" fmla="*/ 1396 h 200"/>
                <a:gd name="T6" fmla="*/ 9 w 1"/>
                <a:gd name="T7" fmla="*/ 1391 h 200"/>
                <a:gd name="T8" fmla="*/ 0 60000 65536"/>
                <a:gd name="T9" fmla="*/ 0 60000 65536"/>
                <a:gd name="T10" fmla="*/ 0 60000 65536"/>
                <a:gd name="T11" fmla="*/ 0 60000 65536"/>
                <a:gd name="T12" fmla="*/ 0 w 1"/>
                <a:gd name="T13" fmla="*/ 0 h 200"/>
                <a:gd name="T14" fmla="*/ 1 w 1"/>
                <a:gd name="T15" fmla="*/ 200 h 200"/>
              </a:gdLst>
              <a:ahLst/>
              <a:cxnLst>
                <a:cxn ang="T8">
                  <a:pos x="T0" y="T1"/>
                </a:cxn>
                <a:cxn ang="T9">
                  <a:pos x="T2" y="T3"/>
                </a:cxn>
                <a:cxn ang="T10">
                  <a:pos x="T4" y="T5"/>
                </a:cxn>
                <a:cxn ang="T11">
                  <a:pos x="T6" y="T7"/>
                </a:cxn>
              </a:cxnLst>
              <a:rect l="T12" t="T13" r="T14" b="T15"/>
              <a:pathLst>
                <a:path w="1" h="200">
                  <a:moveTo>
                    <a:pt x="1" y="195"/>
                  </a:moveTo>
                  <a:cubicBezTo>
                    <a:pt x="1" y="0"/>
                    <a:pt x="1" y="0"/>
                    <a:pt x="1" y="0"/>
                  </a:cubicBezTo>
                  <a:cubicBezTo>
                    <a:pt x="0" y="196"/>
                    <a:pt x="0" y="196"/>
                    <a:pt x="0" y="196"/>
                  </a:cubicBezTo>
                  <a:cubicBezTo>
                    <a:pt x="0" y="195"/>
                    <a:pt x="1" y="200"/>
                    <a:pt x="1" y="195"/>
                  </a:cubicBezTo>
                  <a:close/>
                </a:path>
              </a:pathLst>
            </a:custGeom>
            <a:solidFill>
              <a:srgbClr val="79CDE1"/>
            </a:solidFill>
            <a:ln w="9525">
              <a:noFill/>
              <a:round/>
              <a:headEnd/>
              <a:tailEnd/>
            </a:ln>
          </p:spPr>
          <p:txBody>
            <a:bodyPr/>
            <a:lstStyle/>
            <a:p>
              <a:endParaRPr lang="tr-TR"/>
            </a:p>
          </p:txBody>
        </p:sp>
        <p:sp>
          <p:nvSpPr>
            <p:cNvPr id="38951" name="Freeform 41"/>
            <p:cNvSpPr>
              <a:spLocks/>
            </p:cNvSpPr>
            <p:nvPr/>
          </p:nvSpPr>
          <p:spPr bwMode="auto">
            <a:xfrm>
              <a:off x="1731" y="1485"/>
              <a:ext cx="10" cy="523"/>
            </a:xfrm>
            <a:custGeom>
              <a:avLst/>
              <a:gdLst>
                <a:gd name="T0" fmla="*/ 25 w 4"/>
                <a:gd name="T1" fmla="*/ 1396 h 196"/>
                <a:gd name="T2" fmla="*/ 25 w 4"/>
                <a:gd name="T3" fmla="*/ 0 h 196"/>
                <a:gd name="T4" fmla="*/ 0 w 4"/>
                <a:gd name="T5" fmla="*/ 1396 h 196"/>
                <a:gd name="T6" fmla="*/ 25 w 4"/>
                <a:gd name="T7" fmla="*/ 1396 h 196"/>
                <a:gd name="T8" fmla="*/ 0 60000 65536"/>
                <a:gd name="T9" fmla="*/ 0 60000 65536"/>
                <a:gd name="T10" fmla="*/ 0 60000 65536"/>
                <a:gd name="T11" fmla="*/ 0 60000 65536"/>
                <a:gd name="T12" fmla="*/ 0 w 4"/>
                <a:gd name="T13" fmla="*/ 0 h 196"/>
                <a:gd name="T14" fmla="*/ 4 w 4"/>
                <a:gd name="T15" fmla="*/ 196 h 196"/>
              </a:gdLst>
              <a:ahLst/>
              <a:cxnLst>
                <a:cxn ang="T8">
                  <a:pos x="T0" y="T1"/>
                </a:cxn>
                <a:cxn ang="T9">
                  <a:pos x="T2" y="T3"/>
                </a:cxn>
                <a:cxn ang="T10">
                  <a:pos x="T4" y="T5"/>
                </a:cxn>
                <a:cxn ang="T11">
                  <a:pos x="T6" y="T7"/>
                </a:cxn>
              </a:cxnLst>
              <a:rect l="T12" t="T13" r="T14" b="T15"/>
              <a:pathLst>
                <a:path w="4" h="196">
                  <a:moveTo>
                    <a:pt x="4" y="196"/>
                  </a:moveTo>
                  <a:cubicBezTo>
                    <a:pt x="4" y="103"/>
                    <a:pt x="4" y="14"/>
                    <a:pt x="4" y="0"/>
                  </a:cubicBezTo>
                  <a:cubicBezTo>
                    <a:pt x="4" y="0"/>
                    <a:pt x="2" y="96"/>
                    <a:pt x="0" y="196"/>
                  </a:cubicBezTo>
                  <a:cubicBezTo>
                    <a:pt x="1" y="196"/>
                    <a:pt x="3" y="196"/>
                    <a:pt x="4" y="196"/>
                  </a:cubicBezTo>
                  <a:close/>
                </a:path>
              </a:pathLst>
            </a:custGeom>
            <a:solidFill>
              <a:srgbClr val="A8DFEC"/>
            </a:solidFill>
            <a:ln w="9525">
              <a:noFill/>
              <a:round/>
              <a:headEnd/>
              <a:tailEnd/>
            </a:ln>
          </p:spPr>
          <p:txBody>
            <a:bodyPr/>
            <a:lstStyle/>
            <a:p>
              <a:endParaRPr lang="tr-TR"/>
            </a:p>
          </p:txBody>
        </p:sp>
        <p:sp>
          <p:nvSpPr>
            <p:cNvPr id="38952" name="Freeform 42"/>
            <p:cNvSpPr>
              <a:spLocks/>
            </p:cNvSpPr>
            <p:nvPr/>
          </p:nvSpPr>
          <p:spPr bwMode="auto">
            <a:xfrm>
              <a:off x="1706" y="2189"/>
              <a:ext cx="35" cy="675"/>
            </a:xfrm>
            <a:custGeom>
              <a:avLst/>
              <a:gdLst>
                <a:gd name="T0" fmla="*/ 70 w 14"/>
                <a:gd name="T1" fmla="*/ 726 h 253"/>
                <a:gd name="T2" fmla="*/ 63 w 14"/>
                <a:gd name="T3" fmla="*/ 1473 h 253"/>
                <a:gd name="T4" fmla="*/ 0 w 14"/>
                <a:gd name="T5" fmla="*/ 1801 h 253"/>
                <a:gd name="T6" fmla="*/ 45 w 14"/>
                <a:gd name="T7" fmla="*/ 1750 h 253"/>
                <a:gd name="T8" fmla="*/ 88 w 14"/>
                <a:gd name="T9" fmla="*/ 1489 h 253"/>
                <a:gd name="T10" fmla="*/ 88 w 14"/>
                <a:gd name="T11" fmla="*/ 0 h 253"/>
                <a:gd name="T12" fmla="*/ 83 w 14"/>
                <a:gd name="T13" fmla="*/ 77 h 253"/>
                <a:gd name="T14" fmla="*/ 70 w 14"/>
                <a:gd name="T15" fmla="*/ 726 h 2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53"/>
                <a:gd name="T26" fmla="*/ 14 w 14"/>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53">
                  <a:moveTo>
                    <a:pt x="11" y="102"/>
                  </a:moveTo>
                  <a:cubicBezTo>
                    <a:pt x="10" y="207"/>
                    <a:pt x="10" y="207"/>
                    <a:pt x="10" y="207"/>
                  </a:cubicBezTo>
                  <a:cubicBezTo>
                    <a:pt x="10" y="222"/>
                    <a:pt x="7" y="244"/>
                    <a:pt x="0" y="253"/>
                  </a:cubicBezTo>
                  <a:cubicBezTo>
                    <a:pt x="7" y="246"/>
                    <a:pt x="7" y="246"/>
                    <a:pt x="7" y="246"/>
                  </a:cubicBezTo>
                  <a:cubicBezTo>
                    <a:pt x="12" y="237"/>
                    <a:pt x="14" y="225"/>
                    <a:pt x="14" y="209"/>
                  </a:cubicBezTo>
                  <a:cubicBezTo>
                    <a:pt x="14" y="0"/>
                    <a:pt x="14" y="0"/>
                    <a:pt x="14" y="0"/>
                  </a:cubicBezTo>
                  <a:cubicBezTo>
                    <a:pt x="13" y="11"/>
                    <a:pt x="13" y="11"/>
                    <a:pt x="13" y="11"/>
                  </a:cubicBezTo>
                  <a:lnTo>
                    <a:pt x="11" y="102"/>
                  </a:lnTo>
                  <a:close/>
                </a:path>
              </a:pathLst>
            </a:custGeom>
            <a:solidFill>
              <a:srgbClr val="79CDE1"/>
            </a:solidFill>
            <a:ln w="9525">
              <a:noFill/>
              <a:round/>
              <a:headEnd/>
              <a:tailEnd/>
            </a:ln>
          </p:spPr>
          <p:txBody>
            <a:bodyPr/>
            <a:lstStyle/>
            <a:p>
              <a:endParaRPr lang="tr-TR"/>
            </a:p>
          </p:txBody>
        </p:sp>
        <p:sp>
          <p:nvSpPr>
            <p:cNvPr id="38953" name="Freeform 43"/>
            <p:cNvSpPr>
              <a:spLocks/>
            </p:cNvSpPr>
            <p:nvPr/>
          </p:nvSpPr>
          <p:spPr bwMode="auto">
            <a:xfrm>
              <a:off x="1689" y="1963"/>
              <a:ext cx="57" cy="914"/>
            </a:xfrm>
            <a:custGeom>
              <a:avLst/>
              <a:gdLst>
                <a:gd name="T0" fmla="*/ 129 w 23"/>
                <a:gd name="T1" fmla="*/ 0 h 343"/>
                <a:gd name="T2" fmla="*/ 124 w 23"/>
                <a:gd name="T3" fmla="*/ 2086 h 343"/>
                <a:gd name="T4" fmla="*/ 0 w 23"/>
                <a:gd name="T5" fmla="*/ 2436 h 343"/>
                <a:gd name="T6" fmla="*/ 0 w 23"/>
                <a:gd name="T7" fmla="*/ 2436 h 343"/>
                <a:gd name="T8" fmla="*/ 141 w 23"/>
                <a:gd name="T9" fmla="*/ 2086 h 343"/>
                <a:gd name="T10" fmla="*/ 129 w 23"/>
                <a:gd name="T11" fmla="*/ 0 h 343"/>
                <a:gd name="T12" fmla="*/ 0 60000 65536"/>
                <a:gd name="T13" fmla="*/ 0 60000 65536"/>
                <a:gd name="T14" fmla="*/ 0 60000 65536"/>
                <a:gd name="T15" fmla="*/ 0 60000 65536"/>
                <a:gd name="T16" fmla="*/ 0 60000 65536"/>
                <a:gd name="T17" fmla="*/ 0 60000 65536"/>
                <a:gd name="T18" fmla="*/ 0 w 23"/>
                <a:gd name="T19" fmla="*/ 0 h 343"/>
                <a:gd name="T20" fmla="*/ 23 w 23"/>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23" h="343">
                  <a:moveTo>
                    <a:pt x="21" y="0"/>
                  </a:moveTo>
                  <a:cubicBezTo>
                    <a:pt x="20" y="294"/>
                    <a:pt x="20" y="294"/>
                    <a:pt x="20" y="294"/>
                  </a:cubicBezTo>
                  <a:cubicBezTo>
                    <a:pt x="20" y="319"/>
                    <a:pt x="13" y="337"/>
                    <a:pt x="0" y="343"/>
                  </a:cubicBezTo>
                  <a:cubicBezTo>
                    <a:pt x="0" y="343"/>
                    <a:pt x="0" y="343"/>
                    <a:pt x="0" y="343"/>
                  </a:cubicBezTo>
                  <a:cubicBezTo>
                    <a:pt x="15" y="336"/>
                    <a:pt x="23" y="320"/>
                    <a:pt x="23" y="294"/>
                  </a:cubicBezTo>
                  <a:cubicBezTo>
                    <a:pt x="21" y="0"/>
                    <a:pt x="21" y="0"/>
                    <a:pt x="21" y="0"/>
                  </a:cubicBezTo>
                  <a:close/>
                </a:path>
              </a:pathLst>
            </a:custGeom>
            <a:solidFill>
              <a:srgbClr val="FFFFFF"/>
            </a:solidFill>
            <a:ln w="9525">
              <a:noFill/>
              <a:round/>
              <a:headEnd/>
              <a:tailEnd/>
            </a:ln>
          </p:spPr>
          <p:txBody>
            <a:bodyPr/>
            <a:lstStyle/>
            <a:p>
              <a:endParaRPr lang="tr-TR"/>
            </a:p>
          </p:txBody>
        </p:sp>
        <p:sp>
          <p:nvSpPr>
            <p:cNvPr id="38954" name="Freeform 44"/>
            <p:cNvSpPr>
              <a:spLocks/>
            </p:cNvSpPr>
            <p:nvPr/>
          </p:nvSpPr>
          <p:spPr bwMode="auto">
            <a:xfrm>
              <a:off x="1564" y="1480"/>
              <a:ext cx="177" cy="27"/>
            </a:xfrm>
            <a:custGeom>
              <a:avLst/>
              <a:gdLst>
                <a:gd name="T0" fmla="*/ 0 w 71"/>
                <a:gd name="T1" fmla="*/ 0 h 10"/>
                <a:gd name="T2" fmla="*/ 441 w 71"/>
                <a:gd name="T3" fmla="*/ 0 h 10"/>
                <a:gd name="T4" fmla="*/ 0 w 71"/>
                <a:gd name="T5" fmla="*/ 0 h 10"/>
                <a:gd name="T6" fmla="*/ 0 60000 65536"/>
                <a:gd name="T7" fmla="*/ 0 60000 65536"/>
                <a:gd name="T8" fmla="*/ 0 60000 65536"/>
                <a:gd name="T9" fmla="*/ 0 w 71"/>
                <a:gd name="T10" fmla="*/ 0 h 10"/>
                <a:gd name="T11" fmla="*/ 71 w 71"/>
                <a:gd name="T12" fmla="*/ 10 h 10"/>
              </a:gdLst>
              <a:ahLst/>
              <a:cxnLst>
                <a:cxn ang="T6">
                  <a:pos x="T0" y="T1"/>
                </a:cxn>
                <a:cxn ang="T7">
                  <a:pos x="T2" y="T3"/>
                </a:cxn>
                <a:cxn ang="T8">
                  <a:pos x="T4" y="T5"/>
                </a:cxn>
              </a:cxnLst>
              <a:rect l="T9" t="T10" r="T11" b="T12"/>
              <a:pathLst>
                <a:path w="71" h="10">
                  <a:moveTo>
                    <a:pt x="0" y="0"/>
                  </a:moveTo>
                  <a:cubicBezTo>
                    <a:pt x="6" y="3"/>
                    <a:pt x="53" y="6"/>
                    <a:pt x="71" y="0"/>
                  </a:cubicBezTo>
                  <a:cubicBezTo>
                    <a:pt x="60" y="4"/>
                    <a:pt x="21" y="10"/>
                    <a:pt x="0" y="0"/>
                  </a:cubicBezTo>
                  <a:close/>
                </a:path>
              </a:pathLst>
            </a:custGeom>
            <a:solidFill>
              <a:srgbClr val="FFFFFF"/>
            </a:solidFill>
            <a:ln w="9525">
              <a:noFill/>
              <a:round/>
              <a:headEnd/>
              <a:tailEnd/>
            </a:ln>
          </p:spPr>
          <p:txBody>
            <a:bodyPr/>
            <a:lstStyle/>
            <a:p>
              <a:endParaRPr lang="tr-TR"/>
            </a:p>
          </p:txBody>
        </p:sp>
        <p:sp>
          <p:nvSpPr>
            <p:cNvPr id="38955" name="Freeform 45"/>
            <p:cNvSpPr>
              <a:spLocks/>
            </p:cNvSpPr>
            <p:nvPr/>
          </p:nvSpPr>
          <p:spPr bwMode="auto">
            <a:xfrm>
              <a:off x="1559" y="1992"/>
              <a:ext cx="40" cy="877"/>
            </a:xfrm>
            <a:custGeom>
              <a:avLst/>
              <a:gdLst>
                <a:gd name="T0" fmla="*/ 0 w 16"/>
                <a:gd name="T1" fmla="*/ 2010 h 329"/>
                <a:gd name="T2" fmla="*/ 100 w 16"/>
                <a:gd name="T3" fmla="*/ 2338 h 329"/>
                <a:gd name="T4" fmla="*/ 55 w 16"/>
                <a:gd name="T5" fmla="*/ 1797 h 329"/>
                <a:gd name="T6" fmla="*/ 25 w 16"/>
                <a:gd name="T7" fmla="*/ 0 h 329"/>
                <a:gd name="T8" fmla="*/ 0 w 16"/>
                <a:gd name="T9" fmla="*/ 8 h 329"/>
                <a:gd name="T10" fmla="*/ 0 w 16"/>
                <a:gd name="T11" fmla="*/ 2010 h 329"/>
                <a:gd name="T12" fmla="*/ 0 60000 65536"/>
                <a:gd name="T13" fmla="*/ 0 60000 65536"/>
                <a:gd name="T14" fmla="*/ 0 60000 65536"/>
                <a:gd name="T15" fmla="*/ 0 60000 65536"/>
                <a:gd name="T16" fmla="*/ 0 60000 65536"/>
                <a:gd name="T17" fmla="*/ 0 60000 65536"/>
                <a:gd name="T18" fmla="*/ 0 w 16"/>
                <a:gd name="T19" fmla="*/ 0 h 329"/>
                <a:gd name="T20" fmla="*/ 16 w 16"/>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16" h="329">
                  <a:moveTo>
                    <a:pt x="0" y="283"/>
                  </a:moveTo>
                  <a:cubicBezTo>
                    <a:pt x="0" y="306"/>
                    <a:pt x="6" y="321"/>
                    <a:pt x="16" y="329"/>
                  </a:cubicBezTo>
                  <a:cubicBezTo>
                    <a:pt x="4" y="303"/>
                    <a:pt x="9" y="284"/>
                    <a:pt x="9" y="253"/>
                  </a:cubicBezTo>
                  <a:cubicBezTo>
                    <a:pt x="9" y="222"/>
                    <a:pt x="7" y="105"/>
                    <a:pt x="4" y="0"/>
                  </a:cubicBezTo>
                  <a:cubicBezTo>
                    <a:pt x="3" y="0"/>
                    <a:pt x="1" y="0"/>
                    <a:pt x="0" y="1"/>
                  </a:cubicBezTo>
                  <a:lnTo>
                    <a:pt x="0" y="283"/>
                  </a:lnTo>
                  <a:close/>
                </a:path>
              </a:pathLst>
            </a:custGeom>
            <a:solidFill>
              <a:srgbClr val="FFFFFF"/>
            </a:solidFill>
            <a:ln w="9525">
              <a:noFill/>
              <a:round/>
              <a:headEnd/>
              <a:tailEnd/>
            </a:ln>
          </p:spPr>
          <p:txBody>
            <a:bodyPr/>
            <a:lstStyle/>
            <a:p>
              <a:endParaRPr lang="tr-TR"/>
            </a:p>
          </p:txBody>
        </p:sp>
        <p:sp>
          <p:nvSpPr>
            <p:cNvPr id="38956" name="Freeform 46"/>
            <p:cNvSpPr>
              <a:spLocks/>
            </p:cNvSpPr>
            <p:nvPr/>
          </p:nvSpPr>
          <p:spPr bwMode="auto">
            <a:xfrm>
              <a:off x="1554" y="2019"/>
              <a:ext cx="27" cy="832"/>
            </a:xfrm>
            <a:custGeom>
              <a:avLst/>
              <a:gdLst>
                <a:gd name="T0" fmla="*/ 0 w 11"/>
                <a:gd name="T1" fmla="*/ 1941 h 312"/>
                <a:gd name="T2" fmla="*/ 66 w 11"/>
                <a:gd name="T3" fmla="*/ 2219 h 312"/>
                <a:gd name="T4" fmla="*/ 17 w 11"/>
                <a:gd name="T5" fmla="*/ 1941 h 312"/>
                <a:gd name="T6" fmla="*/ 12 w 11"/>
                <a:gd name="T7" fmla="*/ 0 h 312"/>
                <a:gd name="T8" fmla="*/ 5 w 11"/>
                <a:gd name="T9" fmla="*/ 0 h 312"/>
                <a:gd name="T10" fmla="*/ 0 w 11"/>
                <a:gd name="T11" fmla="*/ 1941 h 312"/>
                <a:gd name="T12" fmla="*/ 0 60000 65536"/>
                <a:gd name="T13" fmla="*/ 0 60000 65536"/>
                <a:gd name="T14" fmla="*/ 0 60000 65536"/>
                <a:gd name="T15" fmla="*/ 0 60000 65536"/>
                <a:gd name="T16" fmla="*/ 0 60000 65536"/>
                <a:gd name="T17" fmla="*/ 0 60000 65536"/>
                <a:gd name="T18" fmla="*/ 0 w 11"/>
                <a:gd name="T19" fmla="*/ 0 h 312"/>
                <a:gd name="T20" fmla="*/ 11 w 11"/>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1" h="312">
                  <a:moveTo>
                    <a:pt x="0" y="273"/>
                  </a:moveTo>
                  <a:cubicBezTo>
                    <a:pt x="0" y="290"/>
                    <a:pt x="5" y="303"/>
                    <a:pt x="11" y="312"/>
                  </a:cubicBezTo>
                  <a:cubicBezTo>
                    <a:pt x="5" y="303"/>
                    <a:pt x="3" y="290"/>
                    <a:pt x="3" y="273"/>
                  </a:cubicBezTo>
                  <a:cubicBezTo>
                    <a:pt x="2" y="0"/>
                    <a:pt x="2" y="0"/>
                    <a:pt x="2" y="0"/>
                  </a:cubicBezTo>
                  <a:cubicBezTo>
                    <a:pt x="2" y="0"/>
                    <a:pt x="1" y="0"/>
                    <a:pt x="1" y="0"/>
                  </a:cubicBezTo>
                  <a:lnTo>
                    <a:pt x="0" y="273"/>
                  </a:lnTo>
                  <a:close/>
                </a:path>
              </a:pathLst>
            </a:custGeom>
            <a:solidFill>
              <a:srgbClr val="F2457E"/>
            </a:solidFill>
            <a:ln w="9525">
              <a:noFill/>
              <a:round/>
              <a:headEnd/>
              <a:tailEnd/>
            </a:ln>
          </p:spPr>
          <p:txBody>
            <a:bodyPr/>
            <a:lstStyle/>
            <a:p>
              <a:endParaRPr lang="tr-TR"/>
            </a:p>
          </p:txBody>
        </p:sp>
        <p:sp>
          <p:nvSpPr>
            <p:cNvPr id="38957" name="Freeform 47"/>
            <p:cNvSpPr>
              <a:spLocks/>
            </p:cNvSpPr>
            <p:nvPr/>
          </p:nvSpPr>
          <p:spPr bwMode="auto">
            <a:xfrm>
              <a:off x="1654" y="2016"/>
              <a:ext cx="87" cy="867"/>
            </a:xfrm>
            <a:custGeom>
              <a:avLst/>
              <a:gdLst>
                <a:gd name="T0" fmla="*/ 216 w 35"/>
                <a:gd name="T1" fmla="*/ 0 h 325"/>
                <a:gd name="T2" fmla="*/ 191 w 35"/>
                <a:gd name="T3" fmla="*/ 13 h 325"/>
                <a:gd name="T4" fmla="*/ 162 w 35"/>
                <a:gd name="T5" fmla="*/ 1737 h 325"/>
                <a:gd name="T6" fmla="*/ 0 w 35"/>
                <a:gd name="T7" fmla="*/ 2313 h 325"/>
                <a:gd name="T8" fmla="*/ 216 w 35"/>
                <a:gd name="T9" fmla="*/ 1950 h 325"/>
                <a:gd name="T10" fmla="*/ 216 w 35"/>
                <a:gd name="T11" fmla="*/ 0 h 325"/>
                <a:gd name="T12" fmla="*/ 0 60000 65536"/>
                <a:gd name="T13" fmla="*/ 0 60000 65536"/>
                <a:gd name="T14" fmla="*/ 0 60000 65536"/>
                <a:gd name="T15" fmla="*/ 0 60000 65536"/>
                <a:gd name="T16" fmla="*/ 0 60000 65536"/>
                <a:gd name="T17" fmla="*/ 0 60000 65536"/>
                <a:gd name="T18" fmla="*/ 0 w 35"/>
                <a:gd name="T19" fmla="*/ 0 h 325"/>
                <a:gd name="T20" fmla="*/ 35 w 35"/>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35" h="325">
                  <a:moveTo>
                    <a:pt x="35" y="0"/>
                  </a:moveTo>
                  <a:cubicBezTo>
                    <a:pt x="34" y="0"/>
                    <a:pt x="32" y="2"/>
                    <a:pt x="31" y="2"/>
                  </a:cubicBezTo>
                  <a:cubicBezTo>
                    <a:pt x="28" y="107"/>
                    <a:pt x="26" y="213"/>
                    <a:pt x="26" y="244"/>
                  </a:cubicBezTo>
                  <a:cubicBezTo>
                    <a:pt x="26" y="305"/>
                    <a:pt x="15" y="317"/>
                    <a:pt x="0" y="325"/>
                  </a:cubicBezTo>
                  <a:cubicBezTo>
                    <a:pt x="23" y="325"/>
                    <a:pt x="35" y="308"/>
                    <a:pt x="35" y="274"/>
                  </a:cubicBezTo>
                  <a:lnTo>
                    <a:pt x="35" y="0"/>
                  </a:lnTo>
                  <a:close/>
                </a:path>
              </a:pathLst>
            </a:custGeom>
            <a:solidFill>
              <a:srgbClr val="F2457E"/>
            </a:solidFill>
            <a:ln w="9525">
              <a:noFill/>
              <a:round/>
              <a:headEnd/>
              <a:tailEnd/>
            </a:ln>
          </p:spPr>
          <p:txBody>
            <a:bodyPr/>
            <a:lstStyle/>
            <a:p>
              <a:endParaRPr lang="tr-TR"/>
            </a:p>
          </p:txBody>
        </p:sp>
        <p:sp>
          <p:nvSpPr>
            <p:cNvPr id="38958" name="Freeform 48"/>
            <p:cNvSpPr>
              <a:spLocks/>
            </p:cNvSpPr>
            <p:nvPr/>
          </p:nvSpPr>
          <p:spPr bwMode="auto">
            <a:xfrm>
              <a:off x="1706" y="2189"/>
              <a:ext cx="35" cy="675"/>
            </a:xfrm>
            <a:custGeom>
              <a:avLst/>
              <a:gdLst>
                <a:gd name="T0" fmla="*/ 70 w 14"/>
                <a:gd name="T1" fmla="*/ 726 h 253"/>
                <a:gd name="T2" fmla="*/ 63 w 14"/>
                <a:gd name="T3" fmla="*/ 1473 h 253"/>
                <a:gd name="T4" fmla="*/ 0 w 14"/>
                <a:gd name="T5" fmla="*/ 1801 h 253"/>
                <a:gd name="T6" fmla="*/ 45 w 14"/>
                <a:gd name="T7" fmla="*/ 1750 h 253"/>
                <a:gd name="T8" fmla="*/ 88 w 14"/>
                <a:gd name="T9" fmla="*/ 1489 h 253"/>
                <a:gd name="T10" fmla="*/ 88 w 14"/>
                <a:gd name="T11" fmla="*/ 0 h 253"/>
                <a:gd name="T12" fmla="*/ 83 w 14"/>
                <a:gd name="T13" fmla="*/ 77 h 253"/>
                <a:gd name="T14" fmla="*/ 70 w 14"/>
                <a:gd name="T15" fmla="*/ 726 h 25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53"/>
                <a:gd name="T26" fmla="*/ 14 w 14"/>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53">
                  <a:moveTo>
                    <a:pt x="11" y="102"/>
                  </a:moveTo>
                  <a:cubicBezTo>
                    <a:pt x="10" y="207"/>
                    <a:pt x="10" y="207"/>
                    <a:pt x="10" y="207"/>
                  </a:cubicBezTo>
                  <a:cubicBezTo>
                    <a:pt x="10" y="222"/>
                    <a:pt x="7" y="244"/>
                    <a:pt x="0" y="253"/>
                  </a:cubicBezTo>
                  <a:cubicBezTo>
                    <a:pt x="7" y="246"/>
                    <a:pt x="7" y="246"/>
                    <a:pt x="7" y="246"/>
                  </a:cubicBezTo>
                  <a:cubicBezTo>
                    <a:pt x="12" y="237"/>
                    <a:pt x="14" y="225"/>
                    <a:pt x="14" y="209"/>
                  </a:cubicBezTo>
                  <a:cubicBezTo>
                    <a:pt x="14" y="0"/>
                    <a:pt x="14" y="0"/>
                    <a:pt x="14" y="0"/>
                  </a:cubicBezTo>
                  <a:cubicBezTo>
                    <a:pt x="13" y="11"/>
                    <a:pt x="13" y="11"/>
                    <a:pt x="13" y="11"/>
                  </a:cubicBezTo>
                  <a:lnTo>
                    <a:pt x="11" y="102"/>
                  </a:lnTo>
                  <a:close/>
                </a:path>
              </a:pathLst>
            </a:custGeom>
            <a:solidFill>
              <a:srgbClr val="EE015C"/>
            </a:solidFill>
            <a:ln w="9525">
              <a:noFill/>
              <a:round/>
              <a:headEnd/>
              <a:tailEnd/>
            </a:ln>
          </p:spPr>
          <p:txBody>
            <a:bodyPr/>
            <a:lstStyle/>
            <a:p>
              <a:endParaRPr lang="tr-TR"/>
            </a:p>
          </p:txBody>
        </p:sp>
        <p:sp>
          <p:nvSpPr>
            <p:cNvPr id="38959" name="Freeform 49"/>
            <p:cNvSpPr>
              <a:spLocks/>
            </p:cNvSpPr>
            <p:nvPr/>
          </p:nvSpPr>
          <p:spPr bwMode="auto">
            <a:xfrm>
              <a:off x="1689" y="1963"/>
              <a:ext cx="57" cy="914"/>
            </a:xfrm>
            <a:custGeom>
              <a:avLst/>
              <a:gdLst>
                <a:gd name="T0" fmla="*/ 129 w 23"/>
                <a:gd name="T1" fmla="*/ 0 h 343"/>
                <a:gd name="T2" fmla="*/ 124 w 23"/>
                <a:gd name="T3" fmla="*/ 2086 h 343"/>
                <a:gd name="T4" fmla="*/ 0 w 23"/>
                <a:gd name="T5" fmla="*/ 2436 h 343"/>
                <a:gd name="T6" fmla="*/ 0 w 23"/>
                <a:gd name="T7" fmla="*/ 2436 h 343"/>
                <a:gd name="T8" fmla="*/ 141 w 23"/>
                <a:gd name="T9" fmla="*/ 2086 h 343"/>
                <a:gd name="T10" fmla="*/ 129 w 23"/>
                <a:gd name="T11" fmla="*/ 0 h 343"/>
                <a:gd name="T12" fmla="*/ 0 60000 65536"/>
                <a:gd name="T13" fmla="*/ 0 60000 65536"/>
                <a:gd name="T14" fmla="*/ 0 60000 65536"/>
                <a:gd name="T15" fmla="*/ 0 60000 65536"/>
                <a:gd name="T16" fmla="*/ 0 60000 65536"/>
                <a:gd name="T17" fmla="*/ 0 60000 65536"/>
                <a:gd name="T18" fmla="*/ 0 w 23"/>
                <a:gd name="T19" fmla="*/ 0 h 343"/>
                <a:gd name="T20" fmla="*/ 23 w 23"/>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23" h="343">
                  <a:moveTo>
                    <a:pt x="21" y="0"/>
                  </a:moveTo>
                  <a:cubicBezTo>
                    <a:pt x="20" y="294"/>
                    <a:pt x="20" y="294"/>
                    <a:pt x="20" y="294"/>
                  </a:cubicBezTo>
                  <a:cubicBezTo>
                    <a:pt x="20" y="319"/>
                    <a:pt x="13" y="337"/>
                    <a:pt x="0" y="343"/>
                  </a:cubicBezTo>
                  <a:cubicBezTo>
                    <a:pt x="0" y="343"/>
                    <a:pt x="0" y="343"/>
                    <a:pt x="0" y="343"/>
                  </a:cubicBezTo>
                  <a:cubicBezTo>
                    <a:pt x="15" y="336"/>
                    <a:pt x="23" y="320"/>
                    <a:pt x="23" y="294"/>
                  </a:cubicBezTo>
                  <a:cubicBezTo>
                    <a:pt x="21" y="0"/>
                    <a:pt x="21" y="0"/>
                    <a:pt x="21" y="0"/>
                  </a:cubicBezTo>
                  <a:close/>
                </a:path>
              </a:pathLst>
            </a:custGeom>
            <a:solidFill>
              <a:srgbClr val="FFFFFF"/>
            </a:solidFill>
            <a:ln w="9525">
              <a:noFill/>
              <a:round/>
              <a:headEnd/>
              <a:tailEnd/>
            </a:ln>
          </p:spPr>
          <p:txBody>
            <a:bodyPr/>
            <a:lstStyle/>
            <a:p>
              <a:endParaRPr lang="tr-TR"/>
            </a:p>
          </p:txBody>
        </p:sp>
        <p:sp>
          <p:nvSpPr>
            <p:cNvPr id="38960" name="Oval 50"/>
            <p:cNvSpPr>
              <a:spLocks noChangeArrowheads="1"/>
            </p:cNvSpPr>
            <p:nvPr/>
          </p:nvSpPr>
          <p:spPr bwMode="auto">
            <a:xfrm>
              <a:off x="1539" y="1440"/>
              <a:ext cx="222" cy="35"/>
            </a:xfrm>
            <a:prstGeom prst="ellipse">
              <a:avLst/>
            </a:prstGeom>
            <a:noFill/>
            <a:ln w="7938" cap="rnd">
              <a:solidFill>
                <a:srgbClr val="333333"/>
              </a:solidFill>
              <a:round/>
              <a:headEnd/>
              <a:tailEnd/>
            </a:ln>
          </p:spPr>
          <p:txBody>
            <a:bodyPr/>
            <a:lstStyle/>
            <a:p>
              <a:endParaRPr lang="tr-TR"/>
            </a:p>
          </p:txBody>
        </p:sp>
        <p:sp>
          <p:nvSpPr>
            <p:cNvPr id="38961" name="Freeform 51"/>
            <p:cNvSpPr>
              <a:spLocks/>
            </p:cNvSpPr>
            <p:nvPr/>
          </p:nvSpPr>
          <p:spPr bwMode="auto">
            <a:xfrm>
              <a:off x="1551" y="1445"/>
              <a:ext cx="198" cy="22"/>
            </a:xfrm>
            <a:custGeom>
              <a:avLst/>
              <a:gdLst>
                <a:gd name="T0" fmla="*/ 20 w 79"/>
                <a:gd name="T1" fmla="*/ 22 h 8"/>
                <a:gd name="T2" fmla="*/ 251 w 79"/>
                <a:gd name="T3" fmla="*/ 0 h 8"/>
                <a:gd name="T4" fmla="*/ 484 w 79"/>
                <a:gd name="T5" fmla="*/ 22 h 8"/>
                <a:gd name="T6" fmla="*/ 484 w 79"/>
                <a:gd name="T7" fmla="*/ 38 h 8"/>
                <a:gd name="T8" fmla="*/ 251 w 79"/>
                <a:gd name="T9" fmla="*/ 60 h 8"/>
                <a:gd name="T10" fmla="*/ 20 w 79"/>
                <a:gd name="T11" fmla="*/ 38 h 8"/>
                <a:gd name="T12" fmla="*/ 20 w 79"/>
                <a:gd name="T13" fmla="*/ 22 h 8"/>
                <a:gd name="T14" fmla="*/ 0 60000 65536"/>
                <a:gd name="T15" fmla="*/ 0 60000 65536"/>
                <a:gd name="T16" fmla="*/ 0 60000 65536"/>
                <a:gd name="T17" fmla="*/ 0 60000 65536"/>
                <a:gd name="T18" fmla="*/ 0 60000 65536"/>
                <a:gd name="T19" fmla="*/ 0 60000 65536"/>
                <a:gd name="T20" fmla="*/ 0 60000 65536"/>
                <a:gd name="T21" fmla="*/ 0 w 79"/>
                <a:gd name="T22" fmla="*/ 0 h 8"/>
                <a:gd name="T23" fmla="*/ 79 w 7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8">
                  <a:moveTo>
                    <a:pt x="3" y="3"/>
                  </a:moveTo>
                  <a:cubicBezTo>
                    <a:pt x="9" y="2"/>
                    <a:pt x="21" y="0"/>
                    <a:pt x="40" y="0"/>
                  </a:cubicBezTo>
                  <a:cubicBezTo>
                    <a:pt x="59" y="0"/>
                    <a:pt x="71" y="2"/>
                    <a:pt x="77" y="3"/>
                  </a:cubicBezTo>
                  <a:cubicBezTo>
                    <a:pt x="79" y="4"/>
                    <a:pt x="79" y="5"/>
                    <a:pt x="77" y="5"/>
                  </a:cubicBezTo>
                  <a:cubicBezTo>
                    <a:pt x="71" y="7"/>
                    <a:pt x="59" y="8"/>
                    <a:pt x="40" y="8"/>
                  </a:cubicBezTo>
                  <a:cubicBezTo>
                    <a:pt x="21" y="8"/>
                    <a:pt x="9" y="7"/>
                    <a:pt x="3" y="5"/>
                  </a:cubicBezTo>
                  <a:cubicBezTo>
                    <a:pt x="0" y="4"/>
                    <a:pt x="1" y="4"/>
                    <a:pt x="3" y="3"/>
                  </a:cubicBezTo>
                  <a:close/>
                </a:path>
              </a:pathLst>
            </a:custGeom>
            <a:noFill/>
            <a:ln w="3175" cap="rnd">
              <a:solidFill>
                <a:srgbClr val="333333"/>
              </a:solidFill>
              <a:prstDash val="solid"/>
              <a:round/>
              <a:headEnd/>
              <a:tailEnd/>
            </a:ln>
          </p:spPr>
          <p:txBody>
            <a:bodyPr/>
            <a:lstStyle/>
            <a:p>
              <a:endParaRPr lang="tr-TR"/>
            </a:p>
          </p:txBody>
        </p:sp>
        <p:sp>
          <p:nvSpPr>
            <p:cNvPr id="38962" name="Freeform 52"/>
            <p:cNvSpPr>
              <a:spLocks/>
            </p:cNvSpPr>
            <p:nvPr/>
          </p:nvSpPr>
          <p:spPr bwMode="auto">
            <a:xfrm>
              <a:off x="1539" y="1456"/>
              <a:ext cx="222" cy="1451"/>
            </a:xfrm>
            <a:custGeom>
              <a:avLst/>
              <a:gdLst>
                <a:gd name="T0" fmla="*/ 0 w 89"/>
                <a:gd name="T1" fmla="*/ 3515 h 544"/>
                <a:gd name="T2" fmla="*/ 279 w 89"/>
                <a:gd name="T3" fmla="*/ 3870 h 544"/>
                <a:gd name="T4" fmla="*/ 554 w 89"/>
                <a:gd name="T5" fmla="*/ 3515 h 544"/>
                <a:gd name="T6" fmla="*/ 554 w 89"/>
                <a:gd name="T7" fmla="*/ 0 h 544"/>
                <a:gd name="T8" fmla="*/ 279 w 89"/>
                <a:gd name="T9" fmla="*/ 51 h 544"/>
                <a:gd name="T10" fmla="*/ 0 w 89"/>
                <a:gd name="T11" fmla="*/ 0 h 544"/>
                <a:gd name="T12" fmla="*/ 0 w 89"/>
                <a:gd name="T13" fmla="*/ 3515 h 544"/>
                <a:gd name="T14" fmla="*/ 0 60000 65536"/>
                <a:gd name="T15" fmla="*/ 0 60000 65536"/>
                <a:gd name="T16" fmla="*/ 0 60000 65536"/>
                <a:gd name="T17" fmla="*/ 0 60000 65536"/>
                <a:gd name="T18" fmla="*/ 0 60000 65536"/>
                <a:gd name="T19" fmla="*/ 0 60000 65536"/>
                <a:gd name="T20" fmla="*/ 0 60000 65536"/>
                <a:gd name="T21" fmla="*/ 0 w 89"/>
                <a:gd name="T22" fmla="*/ 0 h 544"/>
                <a:gd name="T23" fmla="*/ 89 w 89"/>
                <a:gd name="T24" fmla="*/ 544 h 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44">
                  <a:moveTo>
                    <a:pt x="0" y="494"/>
                  </a:moveTo>
                  <a:cubicBezTo>
                    <a:pt x="0" y="504"/>
                    <a:pt x="1" y="544"/>
                    <a:pt x="45" y="544"/>
                  </a:cubicBezTo>
                  <a:cubicBezTo>
                    <a:pt x="89" y="544"/>
                    <a:pt x="89" y="503"/>
                    <a:pt x="89" y="494"/>
                  </a:cubicBezTo>
                  <a:cubicBezTo>
                    <a:pt x="89" y="0"/>
                    <a:pt x="89" y="0"/>
                    <a:pt x="89" y="0"/>
                  </a:cubicBezTo>
                  <a:cubicBezTo>
                    <a:pt x="89" y="4"/>
                    <a:pt x="69" y="7"/>
                    <a:pt x="45" y="7"/>
                  </a:cubicBezTo>
                  <a:cubicBezTo>
                    <a:pt x="20" y="7"/>
                    <a:pt x="0" y="4"/>
                    <a:pt x="0" y="0"/>
                  </a:cubicBezTo>
                  <a:lnTo>
                    <a:pt x="0" y="494"/>
                  </a:lnTo>
                  <a:close/>
                </a:path>
              </a:pathLst>
            </a:custGeom>
            <a:noFill/>
            <a:ln w="7938" cap="rnd">
              <a:solidFill>
                <a:srgbClr val="333333"/>
              </a:solidFill>
              <a:prstDash val="solid"/>
              <a:round/>
              <a:headEnd/>
              <a:tailEnd/>
            </a:ln>
          </p:spPr>
          <p:txBody>
            <a:bodyPr/>
            <a:lstStyle/>
            <a:p>
              <a:endParaRPr lang="tr-TR"/>
            </a:p>
          </p:txBody>
        </p:sp>
        <p:sp>
          <p:nvSpPr>
            <p:cNvPr id="38963" name="Oval 53"/>
            <p:cNvSpPr>
              <a:spLocks noChangeArrowheads="1"/>
            </p:cNvSpPr>
            <p:nvPr/>
          </p:nvSpPr>
          <p:spPr bwMode="auto">
            <a:xfrm>
              <a:off x="1619" y="2003"/>
              <a:ext cx="35" cy="37"/>
            </a:xfrm>
            <a:prstGeom prst="ellipse">
              <a:avLst/>
            </a:prstGeom>
            <a:solidFill>
              <a:srgbClr val="FFFFFF"/>
            </a:solidFill>
            <a:ln w="9525">
              <a:noFill/>
              <a:round/>
              <a:headEnd/>
              <a:tailEnd/>
            </a:ln>
          </p:spPr>
          <p:txBody>
            <a:bodyPr/>
            <a:lstStyle/>
            <a:p>
              <a:endParaRPr lang="tr-TR"/>
            </a:p>
          </p:txBody>
        </p:sp>
        <p:sp>
          <p:nvSpPr>
            <p:cNvPr id="38964" name="Oval 54"/>
            <p:cNvSpPr>
              <a:spLocks noChangeArrowheads="1"/>
            </p:cNvSpPr>
            <p:nvPr/>
          </p:nvSpPr>
          <p:spPr bwMode="auto">
            <a:xfrm>
              <a:off x="1659" y="2011"/>
              <a:ext cx="22" cy="24"/>
            </a:xfrm>
            <a:prstGeom prst="ellipse">
              <a:avLst/>
            </a:prstGeom>
            <a:solidFill>
              <a:srgbClr val="FFFFFF"/>
            </a:solidFill>
            <a:ln w="9525">
              <a:noFill/>
              <a:round/>
              <a:headEnd/>
              <a:tailEnd/>
            </a:ln>
          </p:spPr>
          <p:txBody>
            <a:bodyPr/>
            <a:lstStyle/>
            <a:p>
              <a:endParaRPr lang="tr-TR"/>
            </a:p>
          </p:txBody>
        </p:sp>
        <p:sp>
          <p:nvSpPr>
            <p:cNvPr id="38965" name="Oval 55"/>
            <p:cNvSpPr>
              <a:spLocks noChangeArrowheads="1"/>
            </p:cNvSpPr>
            <p:nvPr/>
          </p:nvSpPr>
          <p:spPr bwMode="auto">
            <a:xfrm>
              <a:off x="1586" y="2008"/>
              <a:ext cx="23" cy="24"/>
            </a:xfrm>
            <a:prstGeom prst="ellipse">
              <a:avLst/>
            </a:prstGeom>
            <a:solidFill>
              <a:srgbClr val="FFFFFF"/>
            </a:solidFill>
            <a:ln w="9525">
              <a:noFill/>
              <a:round/>
              <a:headEnd/>
              <a:tailEnd/>
            </a:ln>
          </p:spPr>
          <p:txBody>
            <a:bodyPr/>
            <a:lstStyle/>
            <a:p>
              <a:endParaRPr lang="tr-T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6 Slayt Numarası Yer Tutucusu"/>
          <p:cNvSpPr>
            <a:spLocks noGrp="1"/>
          </p:cNvSpPr>
          <p:nvPr>
            <p:ph type="sldNum" sz="quarter" idx="12"/>
          </p:nvPr>
        </p:nvSpPr>
        <p:spPr>
          <a:noFill/>
        </p:spPr>
        <p:txBody>
          <a:bodyPr/>
          <a:lstStyle/>
          <a:p>
            <a:fld id="{3A9E645A-7D00-411B-98CD-706A39269B48}" type="slidenum">
              <a:rPr lang="tr-TR" smtClean="0"/>
              <a:pPr/>
              <a:t>36</a:t>
            </a:fld>
            <a:endParaRPr lang="tr-TR" smtClean="0"/>
          </a:p>
        </p:txBody>
      </p:sp>
      <p:sp>
        <p:nvSpPr>
          <p:cNvPr id="39939" name="Rectangle 2"/>
          <p:cNvSpPr>
            <a:spLocks noGrp="1" noChangeArrowheads="1"/>
          </p:cNvSpPr>
          <p:nvPr>
            <p:ph type="title"/>
          </p:nvPr>
        </p:nvSpPr>
        <p:spPr/>
        <p:txBody>
          <a:bodyPr/>
          <a:lstStyle/>
          <a:p>
            <a:pPr eaLnBrk="1" hangingPunct="1"/>
            <a:r>
              <a:rPr lang="tr-TR" smtClean="0"/>
              <a:t>               Olgu-5</a:t>
            </a:r>
          </a:p>
        </p:txBody>
      </p:sp>
      <p:sp>
        <p:nvSpPr>
          <p:cNvPr id="39940" name="Rectangle 3"/>
          <p:cNvSpPr>
            <a:spLocks noGrp="1" noChangeArrowheads="1"/>
          </p:cNvSpPr>
          <p:nvPr>
            <p:ph type="body" sz="half" idx="1"/>
          </p:nvPr>
        </p:nvSpPr>
        <p:spPr/>
        <p:txBody>
          <a:bodyPr/>
          <a:lstStyle/>
          <a:p>
            <a:pPr eaLnBrk="1" hangingPunct="1">
              <a:lnSpc>
                <a:spcPct val="220000"/>
              </a:lnSpc>
            </a:pPr>
            <a:r>
              <a:rPr lang="tr-TR" sz="2400" smtClean="0"/>
              <a:t>18 y, </a:t>
            </a:r>
            <a:r>
              <a:rPr lang="tr-TR" sz="2400" smtClean="0">
                <a:latin typeface="Century Gothic" pitchFamily="34" charset="0"/>
              </a:rPr>
              <a:t>♂</a:t>
            </a:r>
            <a:r>
              <a:rPr lang="tr-TR" sz="2400" smtClean="0"/>
              <a:t> </a:t>
            </a:r>
          </a:p>
          <a:p>
            <a:pPr eaLnBrk="1" hangingPunct="1">
              <a:lnSpc>
                <a:spcPct val="220000"/>
              </a:lnSpc>
            </a:pPr>
            <a:r>
              <a:rPr lang="tr-TR" sz="2400" smtClean="0"/>
              <a:t>makroskopik hematüri </a:t>
            </a:r>
          </a:p>
          <a:p>
            <a:pPr eaLnBrk="1" hangingPunct="1">
              <a:lnSpc>
                <a:spcPct val="220000"/>
              </a:lnSpc>
            </a:pPr>
            <a:r>
              <a:rPr lang="tr-TR" sz="2400" smtClean="0"/>
              <a:t>3 gün önce boğaz ağrısı </a:t>
            </a:r>
          </a:p>
          <a:p>
            <a:pPr eaLnBrk="1" hangingPunct="1">
              <a:lnSpc>
                <a:spcPct val="220000"/>
              </a:lnSpc>
            </a:pPr>
            <a:r>
              <a:rPr lang="tr-TR" sz="2400" smtClean="0"/>
              <a:t>benzer atak öyküsü</a:t>
            </a:r>
          </a:p>
        </p:txBody>
      </p:sp>
      <p:sp>
        <p:nvSpPr>
          <p:cNvPr id="39941" name="Rectangle 4"/>
          <p:cNvSpPr>
            <a:spLocks noGrp="1" noChangeArrowheads="1"/>
          </p:cNvSpPr>
          <p:nvPr>
            <p:ph type="body" sz="half" idx="2"/>
          </p:nvPr>
        </p:nvSpPr>
        <p:spPr>
          <a:xfrm>
            <a:off x="5145088" y="1557338"/>
            <a:ext cx="3810000" cy="4967287"/>
          </a:xfrm>
        </p:spPr>
        <p:txBody>
          <a:bodyPr/>
          <a:lstStyle/>
          <a:p>
            <a:pPr eaLnBrk="1" hangingPunct="1">
              <a:lnSpc>
                <a:spcPct val="330000"/>
              </a:lnSpc>
            </a:pPr>
            <a:r>
              <a:rPr lang="tr-TR" sz="2400" smtClean="0"/>
              <a:t>tekrarlayıcı hematüri</a:t>
            </a:r>
          </a:p>
          <a:p>
            <a:pPr eaLnBrk="1" hangingPunct="1">
              <a:lnSpc>
                <a:spcPct val="330000"/>
              </a:lnSpc>
            </a:pPr>
            <a:r>
              <a:rPr lang="tr-TR" sz="2400" smtClean="0"/>
              <a:t>kısa prodrom  </a:t>
            </a:r>
          </a:p>
          <a:p>
            <a:pPr eaLnBrk="1" hangingPunct="1">
              <a:lnSpc>
                <a:spcPct val="330000"/>
              </a:lnSpc>
            </a:pPr>
            <a:r>
              <a:rPr lang="tr-TR" sz="2400" smtClean="0"/>
              <a:t>Kreatinin:1.1 mg/dl</a:t>
            </a:r>
          </a:p>
          <a:p>
            <a:pPr eaLnBrk="1" hangingPunct="1">
              <a:lnSpc>
                <a:spcPct val="330000"/>
              </a:lnSpc>
            </a:pPr>
            <a:r>
              <a:rPr lang="tr-TR" sz="2400" smtClean="0"/>
              <a:t>Proteinüri:500 mg/gün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18_01c"/>
          <p:cNvPicPr>
            <a:picLocks noChangeAspect="1" noChangeArrowheads="1"/>
          </p:cNvPicPr>
          <p:nvPr/>
        </p:nvPicPr>
        <p:blipFill>
          <a:blip r:embed="rId2"/>
          <a:srcRect/>
          <a:stretch>
            <a:fillRect/>
          </a:stretch>
        </p:blipFill>
        <p:spPr bwMode="auto">
          <a:xfrm>
            <a:off x="762000" y="766763"/>
            <a:ext cx="7620000" cy="5324475"/>
          </a:xfrm>
          <a:prstGeom prst="rect">
            <a:avLst/>
          </a:prstGeom>
          <a:noFill/>
          <a:ln w="9525">
            <a:solidFill>
              <a:schemeClr val="tx1"/>
            </a:solidFill>
            <a:miter lim="800000"/>
            <a:headEnd/>
            <a:tailEnd/>
          </a:ln>
        </p:spPr>
      </p:pic>
      <p:sp>
        <p:nvSpPr>
          <p:cNvPr id="40963" name="Text Box 3"/>
          <p:cNvSpPr txBox="1">
            <a:spLocks noChangeArrowheads="1"/>
          </p:cNvSpPr>
          <p:nvPr/>
        </p:nvSpPr>
        <p:spPr bwMode="auto">
          <a:xfrm>
            <a:off x="1882775" y="5661025"/>
            <a:ext cx="5137150" cy="406400"/>
          </a:xfrm>
          <a:prstGeom prst="rect">
            <a:avLst/>
          </a:prstGeom>
          <a:solidFill>
            <a:srgbClr val="6699FF"/>
          </a:solidFill>
          <a:ln w="9525">
            <a:solidFill>
              <a:schemeClr val="tx1"/>
            </a:solidFill>
            <a:miter lim="800000"/>
            <a:headEnd/>
            <a:tailEnd/>
          </a:ln>
        </p:spPr>
        <p:txBody>
          <a:bodyPr wrap="none">
            <a:spAutoFit/>
          </a:bodyPr>
          <a:lstStyle/>
          <a:p>
            <a:r>
              <a:rPr lang="en-US"/>
              <a:t>Diff</a:t>
            </a:r>
            <a:r>
              <a:rPr lang="tr-TR"/>
              <a:t>ü</a:t>
            </a:r>
            <a:r>
              <a:rPr lang="en-US"/>
              <a:t>z mezangial hipersell</a:t>
            </a:r>
            <a:r>
              <a:rPr lang="tr-TR"/>
              <a:t>ü</a:t>
            </a:r>
            <a:r>
              <a:rPr lang="en-US"/>
              <a:t>larite, IgAN</a:t>
            </a: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6659" name="Group 51"/>
          <p:cNvGraphicFramePr>
            <a:graphicFrameLocks noGrp="1"/>
          </p:cNvGraphicFramePr>
          <p:nvPr/>
        </p:nvGraphicFramePr>
        <p:xfrm>
          <a:off x="0" y="404813"/>
          <a:ext cx="9144000" cy="6508942"/>
        </p:xfrm>
        <a:graphic>
          <a:graphicData uri="http://schemas.openxmlformats.org/drawingml/2006/table">
            <a:tbl>
              <a:tblPr/>
              <a:tblGrid>
                <a:gridCol w="2751138"/>
                <a:gridCol w="3632200"/>
                <a:gridCol w="2760662"/>
              </a:tblGrid>
              <a:tr h="706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Post-streptokokal 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5C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IgA Nefropati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5C9"/>
                    </a:solidFill>
                  </a:tcPr>
                </a:tc>
              </a:tr>
              <a:tr h="7032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Farenjit öyküsü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 10-14 gün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 0-4 gün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Akut nefrit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Diğer prezentasyonlar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+*Makroskopik Hematüri, NS, HT, Kronik renal yetmezlik</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Rekürrrens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Uzun dönem prognoz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Çok iyi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Değişken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Seroloji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Düşük C3, ASOT(+)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smtClean="0">
                          <a:ln>
                            <a:noFill/>
                          </a:ln>
                          <a:solidFill>
                            <a:schemeClr val="tx1"/>
                          </a:solidFill>
                          <a:effectLst/>
                          <a:latin typeface="Tahoma" pitchFamily="34" charset="0"/>
                        </a:rPr>
                        <a:t>Biyopsi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CADB"/>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0" i="0" u="none" strike="noStrike" cap="none" normalizeH="0" baseline="0" smtClean="0">
                          <a:ln>
                            <a:noFill/>
                          </a:ln>
                          <a:solidFill>
                            <a:schemeClr val="tx1"/>
                          </a:solidFill>
                          <a:effectLst/>
                          <a:latin typeface="Tahoma" pitchFamily="34" charset="0"/>
                        </a:rPr>
                        <a:t>Glomerüler nötrofil infiltrasyonu</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0" i="0" u="none" strike="noStrike" cap="none" normalizeH="0" baseline="0" smtClean="0">
                          <a:ln>
                            <a:noFill/>
                          </a:ln>
                          <a:solidFill>
                            <a:schemeClr val="tx1"/>
                          </a:solidFill>
                          <a:effectLst/>
                          <a:latin typeface="Tahoma" pitchFamily="34" charset="0"/>
                        </a:rPr>
                        <a:t>Supepitelyal elektron-dense depozitler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0" i="0" u="none" strike="noStrike" cap="none" normalizeH="0" baseline="0" smtClean="0">
                          <a:ln>
                            <a:noFill/>
                          </a:ln>
                          <a:solidFill>
                            <a:schemeClr val="tx1"/>
                          </a:solidFill>
                          <a:effectLst/>
                          <a:latin typeface="Tahoma" pitchFamily="34" charset="0"/>
                        </a:rPr>
                        <a:t>Mezangial IgA</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0" i="0" u="none" strike="noStrike" cap="none" normalizeH="0" baseline="0" smtClean="0">
                          <a:ln>
                            <a:noFill/>
                          </a:ln>
                          <a:solidFill>
                            <a:schemeClr val="tx1"/>
                          </a:solidFill>
                          <a:effectLst/>
                          <a:latin typeface="Tahoma" pitchFamily="34" charset="0"/>
                        </a:rPr>
                        <a:t>Mezangial elektron-dense depozitler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4" name="Text Box 40"/>
          <p:cNvSpPr txBox="1">
            <a:spLocks noChangeArrowheads="1"/>
          </p:cNvSpPr>
          <p:nvPr/>
        </p:nvSpPr>
        <p:spPr bwMode="auto">
          <a:xfrm>
            <a:off x="3687763" y="254000"/>
            <a:ext cx="184150" cy="366713"/>
          </a:xfrm>
          <a:prstGeom prst="rect">
            <a:avLst/>
          </a:prstGeom>
          <a:noFill/>
          <a:ln w="9525">
            <a:noFill/>
            <a:miter lim="800000"/>
            <a:headEnd/>
            <a:tailEnd/>
          </a:ln>
        </p:spPr>
        <p:txBody>
          <a:bodyPr wrap="none">
            <a:spAutoFit/>
          </a:bodyPr>
          <a:lstStyle/>
          <a:p>
            <a:endParaRPr lang="ru-RU" sz="1800" b="0"/>
          </a:p>
        </p:txBody>
      </p:sp>
      <p:sp>
        <p:nvSpPr>
          <p:cNvPr id="42025" name="Text Box 41"/>
          <p:cNvSpPr txBox="1">
            <a:spLocks noChangeArrowheads="1"/>
          </p:cNvSpPr>
          <p:nvPr/>
        </p:nvSpPr>
        <p:spPr bwMode="auto">
          <a:xfrm>
            <a:off x="1303338" y="-26988"/>
            <a:ext cx="6807200" cy="376238"/>
          </a:xfrm>
          <a:prstGeom prst="rect">
            <a:avLst/>
          </a:prstGeom>
          <a:solidFill>
            <a:schemeClr val="hlink"/>
          </a:solidFill>
          <a:ln w="9525">
            <a:solidFill>
              <a:schemeClr val="tx2"/>
            </a:solidFill>
            <a:miter lim="800000"/>
            <a:headEnd/>
            <a:tailEnd/>
          </a:ln>
        </p:spPr>
        <p:txBody>
          <a:bodyPr wrap="none">
            <a:spAutoFit/>
          </a:bodyPr>
          <a:lstStyle/>
          <a:p>
            <a:r>
              <a:rPr lang="tr-TR" sz="1800" b="0">
                <a:solidFill>
                  <a:schemeClr val="bg1"/>
                </a:solidFill>
              </a:rPr>
              <a:t>Poststreptokokal GN ve IgAN arasındaki klinik ve patolojik farklar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6 Slayt Numarası Yer Tutucusu"/>
          <p:cNvSpPr>
            <a:spLocks noGrp="1"/>
          </p:cNvSpPr>
          <p:nvPr>
            <p:ph type="sldNum" sz="quarter" idx="12"/>
          </p:nvPr>
        </p:nvSpPr>
        <p:spPr>
          <a:noFill/>
        </p:spPr>
        <p:txBody>
          <a:bodyPr/>
          <a:lstStyle/>
          <a:p>
            <a:fld id="{34760239-F691-42F5-92B5-88F49FCF0377}" type="slidenum">
              <a:rPr lang="tr-TR" smtClean="0"/>
              <a:pPr/>
              <a:t>39</a:t>
            </a:fld>
            <a:endParaRPr lang="tr-TR" smtClean="0"/>
          </a:p>
        </p:txBody>
      </p:sp>
      <p:sp>
        <p:nvSpPr>
          <p:cNvPr id="43011" name="Rectangle 2"/>
          <p:cNvSpPr>
            <a:spLocks noGrp="1" noChangeArrowheads="1"/>
          </p:cNvSpPr>
          <p:nvPr>
            <p:ph type="title"/>
          </p:nvPr>
        </p:nvSpPr>
        <p:spPr/>
        <p:txBody>
          <a:bodyPr/>
          <a:lstStyle/>
          <a:p>
            <a:pPr eaLnBrk="1" hangingPunct="1"/>
            <a:r>
              <a:rPr lang="tr-TR" sz="2800" smtClean="0"/>
              <a:t>                            </a:t>
            </a:r>
            <a:r>
              <a:rPr lang="tr-TR" sz="4000" smtClean="0"/>
              <a:t>Olgu-6</a:t>
            </a:r>
          </a:p>
        </p:txBody>
      </p:sp>
      <p:sp>
        <p:nvSpPr>
          <p:cNvPr id="43012" name="Rectangle 3"/>
          <p:cNvSpPr>
            <a:spLocks noGrp="1" noChangeArrowheads="1"/>
          </p:cNvSpPr>
          <p:nvPr>
            <p:ph type="body" sz="half" idx="1"/>
          </p:nvPr>
        </p:nvSpPr>
        <p:spPr>
          <a:xfrm>
            <a:off x="684213" y="2017713"/>
            <a:ext cx="3810000" cy="4114800"/>
          </a:xfrm>
        </p:spPr>
        <p:txBody>
          <a:bodyPr/>
          <a:lstStyle/>
          <a:p>
            <a:pPr eaLnBrk="1" hangingPunct="1">
              <a:lnSpc>
                <a:spcPct val="180000"/>
              </a:lnSpc>
            </a:pPr>
            <a:r>
              <a:rPr lang="tr-TR" sz="1800" smtClean="0"/>
              <a:t>57 y, </a:t>
            </a:r>
            <a:r>
              <a:rPr lang="tr-TR" sz="1800" smtClean="0">
                <a:latin typeface="Century Gothic" pitchFamily="34" charset="0"/>
              </a:rPr>
              <a:t>♂</a:t>
            </a:r>
            <a:r>
              <a:rPr lang="tr-TR" sz="1800" smtClean="0"/>
              <a:t> </a:t>
            </a:r>
          </a:p>
          <a:p>
            <a:pPr eaLnBrk="1" hangingPunct="1">
              <a:lnSpc>
                <a:spcPct val="180000"/>
              </a:lnSpc>
            </a:pPr>
            <a:r>
              <a:rPr lang="tr-TR" sz="1800" smtClean="0"/>
              <a:t>Halsizlik, ayaklarda ağrı,idrar çıkışında azalma</a:t>
            </a:r>
          </a:p>
          <a:p>
            <a:pPr eaLnBrk="1" hangingPunct="1">
              <a:lnSpc>
                <a:spcPct val="180000"/>
              </a:lnSpc>
            </a:pPr>
            <a:r>
              <a:rPr lang="tr-TR" sz="1800" smtClean="0"/>
              <a:t>2 ay önce HT tanısı (+)</a:t>
            </a:r>
          </a:p>
          <a:p>
            <a:pPr eaLnBrk="1" hangingPunct="1">
              <a:lnSpc>
                <a:spcPct val="180000"/>
              </a:lnSpc>
            </a:pPr>
            <a:r>
              <a:rPr lang="tr-TR" sz="1800" smtClean="0"/>
              <a:t>1 ay önce idrar analizinde protein (+++), mikroskopide bol RBC, serum kreatinin düzeyi 0.8 mg/dl </a:t>
            </a:r>
          </a:p>
        </p:txBody>
      </p:sp>
      <p:sp>
        <p:nvSpPr>
          <p:cNvPr id="43013" name="Rectangle 4"/>
          <p:cNvSpPr>
            <a:spLocks noGrp="1" noChangeArrowheads="1"/>
          </p:cNvSpPr>
          <p:nvPr>
            <p:ph type="body" sz="half" idx="2"/>
          </p:nvPr>
        </p:nvSpPr>
        <p:spPr/>
        <p:txBody>
          <a:bodyPr/>
          <a:lstStyle/>
          <a:p>
            <a:pPr eaLnBrk="1" hangingPunct="1">
              <a:lnSpc>
                <a:spcPct val="170000"/>
              </a:lnSpc>
            </a:pPr>
            <a:r>
              <a:rPr lang="tr-TR" sz="1800" smtClean="0"/>
              <a:t>Son 3 gündür artan halsizlik ve ağrı, BUN: 105 mg/dl, serum kreatinin: 8.3 mg/dl, serum potasyum: 6.5 mmol/L</a:t>
            </a:r>
          </a:p>
          <a:p>
            <a:pPr eaLnBrk="1" hangingPunct="1">
              <a:lnSpc>
                <a:spcPct val="170000"/>
              </a:lnSpc>
            </a:pPr>
            <a:r>
              <a:rPr lang="tr-TR" sz="1800" smtClean="0"/>
              <a:t>USG de böbrek boyutları normal</a:t>
            </a:r>
          </a:p>
          <a:p>
            <a:pPr eaLnBrk="1" hangingPunct="1">
              <a:lnSpc>
                <a:spcPct val="170000"/>
              </a:lnSpc>
            </a:pPr>
            <a:r>
              <a:rPr lang="tr-TR" sz="1800" smtClean="0"/>
              <a:t>Acil diyaliz</a:t>
            </a:r>
          </a:p>
          <a:p>
            <a:pPr eaLnBrk="1" hangingPunct="1">
              <a:lnSpc>
                <a:spcPct val="170000"/>
              </a:lnSpc>
            </a:pPr>
            <a:endParaRPr lang="tr-TR" sz="1800" i="1" smtClean="0"/>
          </a:p>
          <a:p>
            <a:pPr eaLnBrk="1" hangingPunct="1">
              <a:lnSpc>
                <a:spcPct val="80000"/>
              </a:lnSpc>
            </a:pPr>
            <a:endParaRPr lang="ru-RU" sz="1800"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39975" y="404813"/>
            <a:ext cx="6192838" cy="1201737"/>
          </a:xfrm>
        </p:spPr>
        <p:txBody>
          <a:bodyPr/>
          <a:lstStyle/>
          <a:p>
            <a:pPr eaLnBrk="1" hangingPunct="1"/>
            <a:r>
              <a:rPr lang="tr-TR" sz="2800" smtClean="0"/>
              <a:t>  </a:t>
            </a:r>
            <a:r>
              <a:rPr lang="tr-TR" smtClean="0"/>
              <a:t>Makroskopik Hematüri</a:t>
            </a:r>
          </a:p>
        </p:txBody>
      </p:sp>
      <p:sp>
        <p:nvSpPr>
          <p:cNvPr id="8195" name="Rectangle 3"/>
          <p:cNvSpPr>
            <a:spLocks noGrp="1" noChangeArrowheads="1"/>
          </p:cNvSpPr>
          <p:nvPr>
            <p:ph type="body" idx="1"/>
          </p:nvPr>
        </p:nvSpPr>
        <p:spPr>
          <a:xfrm>
            <a:off x="1182688" y="2420938"/>
            <a:ext cx="7772400" cy="3711575"/>
          </a:xfrm>
        </p:spPr>
        <p:txBody>
          <a:bodyPr/>
          <a:lstStyle/>
          <a:p>
            <a:pPr eaLnBrk="1" hangingPunct="1">
              <a:lnSpc>
                <a:spcPct val="310000"/>
              </a:lnSpc>
            </a:pPr>
            <a:r>
              <a:rPr lang="tr-TR" sz="2400" smtClean="0"/>
              <a:t>Çıplak gözle kırmızı veya kola renginde bir idrarda mikroskopik incelemede sayılamayacak kadar çok eritrosit varlığı olarak tanımlanır. </a:t>
            </a:r>
          </a:p>
        </p:txBody>
      </p:sp>
      <p:pic>
        <p:nvPicPr>
          <p:cNvPr id="19460" name="Picture 4" descr="bingöl7"/>
          <p:cNvPicPr>
            <a:picLocks noChangeAspect="1" noChangeArrowheads="1"/>
          </p:cNvPicPr>
          <p:nvPr/>
        </p:nvPicPr>
        <p:blipFill>
          <a:blip r:embed="rId3"/>
          <a:srcRect/>
          <a:stretch>
            <a:fillRect/>
          </a:stretch>
        </p:blipFill>
        <p:spPr bwMode="auto">
          <a:xfrm>
            <a:off x="252413" y="188913"/>
            <a:ext cx="2016125" cy="1512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0-#ppt_w/2"/>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5" descr="18_01f"/>
          <p:cNvPicPr>
            <a:picLocks noChangeAspect="1" noChangeArrowheads="1"/>
          </p:cNvPicPr>
          <p:nvPr/>
        </p:nvPicPr>
        <p:blipFill>
          <a:blip r:embed="rId2"/>
          <a:srcRect/>
          <a:stretch>
            <a:fillRect/>
          </a:stretch>
        </p:blipFill>
        <p:spPr bwMode="auto">
          <a:xfrm>
            <a:off x="1403350" y="1474788"/>
            <a:ext cx="6667500" cy="4762500"/>
          </a:xfrm>
          <a:prstGeom prst="rect">
            <a:avLst/>
          </a:prstGeom>
          <a:noFill/>
          <a:ln w="9525">
            <a:noFill/>
            <a:miter lim="800000"/>
            <a:headEnd/>
            <a:tailEnd/>
          </a:ln>
        </p:spPr>
      </p:pic>
      <p:sp>
        <p:nvSpPr>
          <p:cNvPr id="44035" name="Text Box 6"/>
          <p:cNvSpPr txBox="1">
            <a:spLocks noChangeArrowheads="1"/>
          </p:cNvSpPr>
          <p:nvPr/>
        </p:nvSpPr>
        <p:spPr bwMode="auto">
          <a:xfrm>
            <a:off x="3348038" y="5794375"/>
            <a:ext cx="2592387" cy="406400"/>
          </a:xfrm>
          <a:prstGeom prst="rect">
            <a:avLst/>
          </a:prstGeom>
          <a:solidFill>
            <a:srgbClr val="6699FF"/>
          </a:solidFill>
          <a:ln w="9525">
            <a:solidFill>
              <a:schemeClr val="tx1"/>
            </a:solidFill>
            <a:miter lim="800000"/>
            <a:headEnd/>
            <a:tailEnd/>
          </a:ln>
        </p:spPr>
        <p:txBody>
          <a:bodyPr>
            <a:spAutoFit/>
          </a:bodyPr>
          <a:lstStyle/>
          <a:p>
            <a:r>
              <a:rPr lang="tr-TR"/>
              <a:t>                 ?</a:t>
            </a: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817563" y="3825875"/>
            <a:ext cx="2674937" cy="466725"/>
          </a:xfrm>
          <a:prstGeom prst="rect">
            <a:avLst/>
          </a:prstGeom>
          <a:solidFill>
            <a:srgbClr val="99CCFF"/>
          </a:solidFill>
          <a:ln w="9525">
            <a:solidFill>
              <a:schemeClr val="tx1"/>
            </a:solidFill>
            <a:miter lim="800000"/>
            <a:headEnd/>
            <a:tailEnd/>
          </a:ln>
        </p:spPr>
        <p:txBody>
          <a:bodyPr>
            <a:spAutoFit/>
          </a:bodyPr>
          <a:lstStyle/>
          <a:p>
            <a:r>
              <a:rPr lang="en-US" sz="2400" b="0">
                <a:latin typeface="Arial" charset="0"/>
              </a:rPr>
              <a:t>  </a:t>
            </a:r>
            <a:r>
              <a:rPr lang="tr-TR" sz="2400" b="0">
                <a:latin typeface="Arial" charset="0"/>
              </a:rPr>
              <a:t>Renal yetmezlik </a:t>
            </a:r>
          </a:p>
        </p:txBody>
      </p:sp>
      <p:sp>
        <p:nvSpPr>
          <p:cNvPr id="45059" name="Text Box 3"/>
          <p:cNvSpPr txBox="1">
            <a:spLocks noChangeArrowheads="1"/>
          </p:cNvSpPr>
          <p:nvPr/>
        </p:nvSpPr>
        <p:spPr bwMode="auto">
          <a:xfrm>
            <a:off x="827088" y="4546600"/>
            <a:ext cx="2665412" cy="466725"/>
          </a:xfrm>
          <a:prstGeom prst="rect">
            <a:avLst/>
          </a:prstGeom>
          <a:solidFill>
            <a:srgbClr val="B2B2B2"/>
          </a:solidFill>
          <a:ln w="9525">
            <a:solidFill>
              <a:schemeClr val="tx1"/>
            </a:solidFill>
            <a:miter lim="800000"/>
            <a:headEnd/>
            <a:tailEnd/>
          </a:ln>
        </p:spPr>
        <p:txBody>
          <a:bodyPr>
            <a:spAutoFit/>
          </a:bodyPr>
          <a:lstStyle/>
          <a:p>
            <a:r>
              <a:rPr lang="en-US" sz="2400" b="0">
                <a:latin typeface="Arial" charset="0"/>
              </a:rPr>
              <a:t>       </a:t>
            </a:r>
            <a:r>
              <a:rPr lang="tr-TR" sz="2400" b="0">
                <a:latin typeface="Arial" charset="0"/>
              </a:rPr>
              <a:t>Proteinüri </a:t>
            </a:r>
          </a:p>
        </p:txBody>
      </p:sp>
      <p:sp>
        <p:nvSpPr>
          <p:cNvPr id="45060" name="AutoShape 4"/>
          <p:cNvSpPr>
            <a:spLocks/>
          </p:cNvSpPr>
          <p:nvPr/>
        </p:nvSpPr>
        <p:spPr bwMode="auto">
          <a:xfrm>
            <a:off x="4284663" y="2998788"/>
            <a:ext cx="152400" cy="2159000"/>
          </a:xfrm>
          <a:prstGeom prst="rightBrace">
            <a:avLst>
              <a:gd name="adj1" fmla="val 118056"/>
              <a:gd name="adj2" fmla="val 50000"/>
            </a:avLst>
          </a:prstGeom>
          <a:noFill/>
          <a:ln w="9525">
            <a:solidFill>
              <a:schemeClr val="tx1"/>
            </a:solidFill>
            <a:round/>
            <a:headEnd/>
            <a:tailEnd/>
          </a:ln>
        </p:spPr>
        <p:txBody>
          <a:bodyPr wrap="none" anchor="ctr"/>
          <a:lstStyle/>
          <a:p>
            <a:endParaRPr lang="tr-TR"/>
          </a:p>
        </p:txBody>
      </p:sp>
      <p:sp>
        <p:nvSpPr>
          <p:cNvPr id="45061" name="Text Box 5"/>
          <p:cNvSpPr txBox="1">
            <a:spLocks noChangeArrowheads="1"/>
          </p:cNvSpPr>
          <p:nvPr/>
        </p:nvSpPr>
        <p:spPr bwMode="auto">
          <a:xfrm>
            <a:off x="4932363" y="3162300"/>
            <a:ext cx="2665412" cy="1562100"/>
          </a:xfrm>
          <a:prstGeom prst="rect">
            <a:avLst/>
          </a:prstGeom>
          <a:solidFill>
            <a:srgbClr val="00FFFF"/>
          </a:solidFill>
          <a:ln w="9525">
            <a:solidFill>
              <a:schemeClr val="tx1"/>
            </a:solidFill>
            <a:miter lim="800000"/>
            <a:headEnd/>
            <a:tailEnd/>
          </a:ln>
        </p:spPr>
        <p:txBody>
          <a:bodyPr>
            <a:spAutoFit/>
          </a:bodyPr>
          <a:lstStyle/>
          <a:p>
            <a:r>
              <a:rPr lang="tr-TR" sz="2400" b="0">
                <a:latin typeface="Arial" charset="0"/>
              </a:rPr>
              <a:t>Nefrolojik değerlendirme için sevk ve olası renal biyopsi</a:t>
            </a:r>
          </a:p>
        </p:txBody>
      </p:sp>
      <p:sp>
        <p:nvSpPr>
          <p:cNvPr id="45062" name="Text Box 6"/>
          <p:cNvSpPr txBox="1">
            <a:spLocks noChangeArrowheads="1"/>
          </p:cNvSpPr>
          <p:nvPr/>
        </p:nvSpPr>
        <p:spPr bwMode="auto">
          <a:xfrm>
            <a:off x="827088" y="3106738"/>
            <a:ext cx="2674937" cy="466725"/>
          </a:xfrm>
          <a:prstGeom prst="rect">
            <a:avLst/>
          </a:prstGeom>
          <a:solidFill>
            <a:schemeClr val="hlink"/>
          </a:solidFill>
          <a:ln w="9525">
            <a:solidFill>
              <a:schemeClr val="tx1"/>
            </a:solidFill>
            <a:miter lim="800000"/>
            <a:headEnd/>
            <a:tailEnd/>
          </a:ln>
        </p:spPr>
        <p:txBody>
          <a:bodyPr>
            <a:spAutoFit/>
          </a:bodyPr>
          <a:lstStyle/>
          <a:p>
            <a:r>
              <a:rPr lang="en-US" sz="2400" b="0">
                <a:solidFill>
                  <a:schemeClr val="bg1"/>
                </a:solidFill>
                <a:latin typeface="Arial" charset="0"/>
              </a:rPr>
              <a:t>       </a:t>
            </a:r>
            <a:r>
              <a:rPr lang="tr-TR" sz="2400" b="0">
                <a:solidFill>
                  <a:schemeClr val="bg1"/>
                </a:solidFill>
                <a:latin typeface="Arial" charset="0"/>
              </a:rPr>
              <a:t>Hematüri</a:t>
            </a:r>
          </a:p>
        </p:txBody>
      </p:sp>
      <p:sp>
        <p:nvSpPr>
          <p:cNvPr id="45063" name="Text Box 7"/>
          <p:cNvSpPr txBox="1">
            <a:spLocks noChangeArrowheads="1"/>
          </p:cNvSpPr>
          <p:nvPr/>
        </p:nvSpPr>
        <p:spPr bwMode="auto">
          <a:xfrm>
            <a:off x="900113" y="5986463"/>
            <a:ext cx="7283450" cy="466725"/>
          </a:xfrm>
          <a:prstGeom prst="rect">
            <a:avLst/>
          </a:prstGeom>
          <a:solidFill>
            <a:srgbClr val="1111FF"/>
          </a:solidFill>
          <a:ln w="9525">
            <a:solidFill>
              <a:schemeClr val="tx1"/>
            </a:solidFill>
            <a:miter lim="800000"/>
            <a:headEnd/>
            <a:tailEnd/>
          </a:ln>
        </p:spPr>
        <p:txBody>
          <a:bodyPr>
            <a:spAutoFit/>
          </a:bodyPr>
          <a:lstStyle/>
          <a:p>
            <a:r>
              <a:rPr lang="tr-TR" sz="2400" b="0">
                <a:solidFill>
                  <a:schemeClr val="bg1"/>
                </a:solidFill>
                <a:latin typeface="Arial" charset="0"/>
              </a:rPr>
              <a:t>İkinci Kreatinin </a:t>
            </a:r>
            <a:r>
              <a:rPr lang="en-US" sz="2400" b="0">
                <a:solidFill>
                  <a:schemeClr val="bg1"/>
                </a:solidFill>
                <a:latin typeface="Arial" charset="0"/>
                <a:cs typeface="Arial" charset="0"/>
              </a:rPr>
              <a:t>&gt;</a:t>
            </a:r>
            <a:r>
              <a:rPr lang="tr-TR" sz="2400" b="0">
                <a:solidFill>
                  <a:schemeClr val="bg1"/>
                </a:solidFill>
                <a:latin typeface="Arial" charset="0"/>
                <a:cs typeface="Arial" charset="0"/>
              </a:rPr>
              <a:t> ilk ölçüm                 Acilen sevk  </a:t>
            </a:r>
            <a:endParaRPr lang="en-US" sz="2400" b="0">
              <a:solidFill>
                <a:schemeClr val="bg1"/>
              </a:solidFill>
              <a:latin typeface="Arial" charset="0"/>
              <a:cs typeface="Arial" charset="0"/>
            </a:endParaRPr>
          </a:p>
        </p:txBody>
      </p:sp>
      <p:sp>
        <p:nvSpPr>
          <p:cNvPr id="45064" name="AutoShape 8"/>
          <p:cNvSpPr>
            <a:spLocks noChangeArrowheads="1"/>
          </p:cNvSpPr>
          <p:nvPr/>
        </p:nvSpPr>
        <p:spPr bwMode="auto">
          <a:xfrm>
            <a:off x="4748213" y="5967413"/>
            <a:ext cx="976312" cy="485775"/>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tr-TR"/>
          </a:p>
        </p:txBody>
      </p:sp>
      <p:pic>
        <p:nvPicPr>
          <p:cNvPr id="45065" name="Picture 9"/>
          <p:cNvPicPr>
            <a:picLocks noChangeAspect="1" noChangeArrowheads="1"/>
          </p:cNvPicPr>
          <p:nvPr/>
        </p:nvPicPr>
        <p:blipFill>
          <a:blip r:embed="rId2"/>
          <a:srcRect/>
          <a:stretch>
            <a:fillRect/>
          </a:stretch>
        </p:blipFill>
        <p:spPr bwMode="auto">
          <a:xfrm>
            <a:off x="4859338" y="404813"/>
            <a:ext cx="3651250" cy="2433637"/>
          </a:xfrm>
          <a:prstGeom prst="rect">
            <a:avLst/>
          </a:prstGeom>
          <a:noFill/>
          <a:ln w="9525">
            <a:noFill/>
            <a:miter lim="800000"/>
            <a:headEnd/>
            <a:tailEnd/>
          </a:ln>
        </p:spPr>
      </p:pic>
      <p:pic>
        <p:nvPicPr>
          <p:cNvPr id="45066" name="Picture 10" descr="06_03a"/>
          <p:cNvPicPr>
            <a:picLocks noChangeAspect="1" noChangeArrowheads="1"/>
          </p:cNvPicPr>
          <p:nvPr/>
        </p:nvPicPr>
        <p:blipFill>
          <a:blip r:embed="rId3"/>
          <a:srcRect/>
          <a:stretch>
            <a:fillRect/>
          </a:stretch>
        </p:blipFill>
        <p:spPr bwMode="auto">
          <a:xfrm>
            <a:off x="539750" y="333375"/>
            <a:ext cx="338455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p:cNvSpPr>
            <a:spLocks noGrp="1"/>
          </p:cNvSpPr>
          <p:nvPr>
            <p:ph type="sldNum" sz="quarter" idx="12"/>
          </p:nvPr>
        </p:nvSpPr>
        <p:spPr>
          <a:noFill/>
        </p:spPr>
        <p:txBody>
          <a:bodyPr/>
          <a:lstStyle/>
          <a:p>
            <a:fld id="{FC389FEC-471A-4FD8-8BF9-1A2CEBC38D64}" type="slidenum">
              <a:rPr lang="tr-TR" smtClean="0"/>
              <a:pPr/>
              <a:t>42</a:t>
            </a:fld>
            <a:endParaRPr lang="tr-TR" smtClean="0"/>
          </a:p>
        </p:txBody>
      </p:sp>
      <p:sp>
        <p:nvSpPr>
          <p:cNvPr id="46083" name="Rectangle 2"/>
          <p:cNvSpPr>
            <a:spLocks noGrp="1" noChangeArrowheads="1"/>
          </p:cNvSpPr>
          <p:nvPr>
            <p:ph type="title"/>
          </p:nvPr>
        </p:nvSpPr>
        <p:spPr/>
        <p:txBody>
          <a:bodyPr/>
          <a:lstStyle/>
          <a:p>
            <a:pPr eaLnBrk="1" hangingPunct="1"/>
            <a:r>
              <a:rPr lang="tr-TR" smtClean="0"/>
              <a:t>       ODPBH-Hematüri</a:t>
            </a:r>
          </a:p>
        </p:txBody>
      </p:sp>
      <p:sp>
        <p:nvSpPr>
          <p:cNvPr id="46084" name="Rectangle 3"/>
          <p:cNvSpPr>
            <a:spLocks noGrp="1" noChangeArrowheads="1"/>
          </p:cNvSpPr>
          <p:nvPr>
            <p:ph type="body" idx="1"/>
          </p:nvPr>
        </p:nvSpPr>
        <p:spPr/>
        <p:txBody>
          <a:bodyPr/>
          <a:lstStyle/>
          <a:p>
            <a:pPr eaLnBrk="1" hangingPunct="1">
              <a:lnSpc>
                <a:spcPct val="250000"/>
              </a:lnSpc>
            </a:pPr>
            <a:r>
              <a:rPr lang="tr-TR" sz="2400" smtClean="0"/>
              <a:t>Kist rüptürü</a:t>
            </a:r>
          </a:p>
          <a:p>
            <a:pPr eaLnBrk="1" hangingPunct="1">
              <a:lnSpc>
                <a:spcPct val="250000"/>
              </a:lnSpc>
            </a:pPr>
            <a:r>
              <a:rPr lang="tr-TR" sz="2400" smtClean="0"/>
              <a:t>Böbrek taşı</a:t>
            </a:r>
          </a:p>
          <a:p>
            <a:pPr eaLnBrk="1" hangingPunct="1">
              <a:lnSpc>
                <a:spcPct val="250000"/>
              </a:lnSpc>
            </a:pPr>
            <a:r>
              <a:rPr lang="tr-TR" sz="2400" smtClean="0"/>
              <a:t>Kist enfeksiyonu</a:t>
            </a:r>
          </a:p>
          <a:p>
            <a:pPr eaLnBrk="1" hangingPunct="1">
              <a:lnSpc>
                <a:spcPct val="250000"/>
              </a:lnSpc>
            </a:pPr>
            <a:r>
              <a:rPr lang="tr-TR" sz="2400" smtClean="0"/>
              <a:t>Malign transformasyon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tr-TR" sz="2800" smtClean="0"/>
              <a:t>ODPBH’lıklı bir hastada belirgin büyümüş böbreklerin normal bir böbrek ile karşılaştırılması</a:t>
            </a:r>
          </a:p>
        </p:txBody>
      </p:sp>
      <p:pic>
        <p:nvPicPr>
          <p:cNvPr id="47107" name="Picture 3"/>
          <p:cNvPicPr>
            <a:picLocks noChangeAspect="1" noChangeArrowheads="1"/>
          </p:cNvPicPr>
          <p:nvPr/>
        </p:nvPicPr>
        <p:blipFill>
          <a:blip r:embed="rId2"/>
          <a:srcRect/>
          <a:stretch>
            <a:fillRect/>
          </a:stretch>
        </p:blipFill>
        <p:spPr bwMode="auto">
          <a:xfrm>
            <a:off x="1296988" y="1700213"/>
            <a:ext cx="6550025" cy="4525962"/>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7 Slayt Numarası Yer Tutucusu"/>
          <p:cNvSpPr>
            <a:spLocks noGrp="1"/>
          </p:cNvSpPr>
          <p:nvPr>
            <p:ph type="sldNum" sz="quarter" idx="12"/>
          </p:nvPr>
        </p:nvSpPr>
        <p:spPr>
          <a:noFill/>
        </p:spPr>
        <p:txBody>
          <a:bodyPr/>
          <a:lstStyle/>
          <a:p>
            <a:fld id="{FB08642E-7806-4421-919D-E90B4E7AB4D1}" type="slidenum">
              <a:rPr lang="tr-TR" smtClean="0"/>
              <a:pPr/>
              <a:t>44</a:t>
            </a:fld>
            <a:endParaRPr lang="tr-TR" smtClean="0"/>
          </a:p>
        </p:txBody>
      </p:sp>
      <p:sp>
        <p:nvSpPr>
          <p:cNvPr id="48131" name="Rectangle 2"/>
          <p:cNvSpPr>
            <a:spLocks noGrp="1" noChangeArrowheads="1"/>
          </p:cNvSpPr>
          <p:nvPr>
            <p:ph type="title"/>
          </p:nvPr>
        </p:nvSpPr>
        <p:spPr/>
        <p:txBody>
          <a:bodyPr/>
          <a:lstStyle/>
          <a:p>
            <a:pPr eaLnBrk="1" hangingPunct="1"/>
            <a:r>
              <a:rPr lang="tr-TR" smtClean="0"/>
              <a:t>ODPBH-USG, kontrastlı BT</a:t>
            </a:r>
          </a:p>
        </p:txBody>
      </p:sp>
      <p:pic>
        <p:nvPicPr>
          <p:cNvPr id="48132" name="Picture 3"/>
          <p:cNvPicPr>
            <a:picLocks noChangeAspect="1" noChangeArrowheads="1"/>
          </p:cNvPicPr>
          <p:nvPr/>
        </p:nvPicPr>
        <p:blipFill>
          <a:blip r:embed="rId2"/>
          <a:srcRect/>
          <a:stretch>
            <a:fillRect/>
          </a:stretch>
        </p:blipFill>
        <p:spPr bwMode="auto">
          <a:xfrm>
            <a:off x="4787900" y="2276475"/>
            <a:ext cx="4176713" cy="3240088"/>
          </a:xfrm>
          <a:prstGeom prst="rect">
            <a:avLst/>
          </a:prstGeom>
          <a:noFill/>
          <a:ln w="9525">
            <a:solidFill>
              <a:schemeClr val="tx1"/>
            </a:solidFill>
            <a:miter lim="800000"/>
            <a:headEnd/>
            <a:tailEnd/>
          </a:ln>
        </p:spPr>
      </p:pic>
      <p:pic>
        <p:nvPicPr>
          <p:cNvPr id="48133" name="Picture 4"/>
          <p:cNvPicPr>
            <a:picLocks noChangeAspect="1" noChangeArrowheads="1"/>
          </p:cNvPicPr>
          <p:nvPr/>
        </p:nvPicPr>
        <p:blipFill>
          <a:blip r:embed="rId3"/>
          <a:srcRect/>
          <a:stretch>
            <a:fillRect/>
          </a:stretch>
        </p:blipFill>
        <p:spPr bwMode="auto">
          <a:xfrm>
            <a:off x="457200" y="2220913"/>
            <a:ext cx="403860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5 Slayt Numarası Yer Tutucusu"/>
          <p:cNvSpPr>
            <a:spLocks noGrp="1"/>
          </p:cNvSpPr>
          <p:nvPr>
            <p:ph type="sldNum" sz="quarter" idx="12"/>
          </p:nvPr>
        </p:nvSpPr>
        <p:spPr>
          <a:noFill/>
        </p:spPr>
        <p:txBody>
          <a:bodyPr/>
          <a:lstStyle/>
          <a:p>
            <a:fld id="{FC491582-CFBB-4BCA-8602-F94925285028}" type="slidenum">
              <a:rPr lang="tr-TR" smtClean="0"/>
              <a:pPr/>
              <a:t>45</a:t>
            </a:fld>
            <a:endParaRPr lang="tr-TR" smtClean="0"/>
          </a:p>
        </p:txBody>
      </p:sp>
      <p:sp>
        <p:nvSpPr>
          <p:cNvPr id="49155" name="Rectangle 2"/>
          <p:cNvSpPr>
            <a:spLocks noGrp="1" noChangeArrowheads="1"/>
          </p:cNvSpPr>
          <p:nvPr>
            <p:ph type="title"/>
          </p:nvPr>
        </p:nvSpPr>
        <p:spPr/>
        <p:txBody>
          <a:bodyPr/>
          <a:lstStyle/>
          <a:p>
            <a:pPr eaLnBrk="1" hangingPunct="1"/>
            <a:r>
              <a:rPr lang="tr-TR" smtClean="0"/>
              <a:t>Bel ağrısı-hematüri sendromu</a:t>
            </a:r>
          </a:p>
        </p:txBody>
      </p:sp>
      <p:sp>
        <p:nvSpPr>
          <p:cNvPr id="49156" name="Rectangle 3"/>
          <p:cNvSpPr>
            <a:spLocks noGrp="1" noChangeArrowheads="1"/>
          </p:cNvSpPr>
          <p:nvPr>
            <p:ph type="body" idx="1"/>
          </p:nvPr>
        </p:nvSpPr>
        <p:spPr>
          <a:xfrm>
            <a:off x="900113" y="1844675"/>
            <a:ext cx="7772400" cy="4114800"/>
          </a:xfrm>
        </p:spPr>
        <p:txBody>
          <a:bodyPr/>
          <a:lstStyle/>
          <a:p>
            <a:pPr eaLnBrk="1" hangingPunct="1">
              <a:lnSpc>
                <a:spcPct val="180000"/>
              </a:lnSpc>
            </a:pPr>
            <a:r>
              <a:rPr lang="tr-TR" sz="1200" smtClean="0"/>
              <a:t>Östrojen içeren kontraseptif kullananlarda sık</a:t>
            </a:r>
          </a:p>
          <a:p>
            <a:pPr eaLnBrk="1" hangingPunct="1">
              <a:lnSpc>
                <a:spcPct val="180000"/>
              </a:lnSpc>
            </a:pPr>
            <a:r>
              <a:rPr lang="tr-TR" sz="1200" smtClean="0"/>
              <a:t>Gross veya mikroskopik hematüri atakları</a:t>
            </a:r>
          </a:p>
          <a:p>
            <a:pPr eaLnBrk="1" hangingPunct="1">
              <a:lnSpc>
                <a:spcPct val="180000"/>
              </a:lnSpc>
            </a:pPr>
            <a:r>
              <a:rPr lang="tr-TR" sz="1200" smtClean="0"/>
              <a:t>Tek veya çift taraflı </a:t>
            </a:r>
            <a:r>
              <a:rPr lang="tr-TR" sz="1200" b="1" i="1" u="sng" smtClean="0"/>
              <a:t>böğür ağrısı</a:t>
            </a:r>
          </a:p>
          <a:p>
            <a:pPr eaLnBrk="1" hangingPunct="1">
              <a:lnSpc>
                <a:spcPct val="180000"/>
              </a:lnSpc>
            </a:pPr>
            <a:r>
              <a:rPr lang="tr-TR" sz="1200" smtClean="0"/>
              <a:t>Dizüri </a:t>
            </a:r>
            <a:r>
              <a:rPr lang="en-US" sz="1200" smtClean="0"/>
              <a:t>±</a:t>
            </a:r>
            <a:endParaRPr lang="tr-TR" sz="1200" smtClean="0"/>
          </a:p>
          <a:p>
            <a:pPr eaLnBrk="1" hangingPunct="1">
              <a:lnSpc>
                <a:spcPct val="180000"/>
              </a:lnSpc>
            </a:pPr>
            <a:r>
              <a:rPr lang="tr-TR" sz="1200" smtClean="0"/>
              <a:t>Lökositüri genellikle (-), yanlışlıkla akut piyelonefrit tanısı</a:t>
            </a:r>
          </a:p>
          <a:p>
            <a:pPr eaLnBrk="1" hangingPunct="1">
              <a:lnSpc>
                <a:spcPct val="180000"/>
              </a:lnSpc>
            </a:pPr>
            <a:r>
              <a:rPr lang="tr-TR" sz="1200" smtClean="0"/>
              <a:t>Düşük dereceli ateş </a:t>
            </a:r>
            <a:r>
              <a:rPr lang="en-US" sz="1200" smtClean="0"/>
              <a:t>±</a:t>
            </a:r>
            <a:endParaRPr lang="tr-TR" sz="1200" smtClean="0"/>
          </a:p>
          <a:p>
            <a:pPr eaLnBrk="1" hangingPunct="1">
              <a:lnSpc>
                <a:spcPct val="180000"/>
              </a:lnSpc>
            </a:pPr>
            <a:r>
              <a:rPr lang="tr-TR" sz="1200" smtClean="0"/>
              <a:t>Kan basıncı ve </a:t>
            </a:r>
            <a:r>
              <a:rPr lang="tr-TR" sz="1200" b="1" i="1" smtClean="0"/>
              <a:t>Renal Fonksiyon Normal</a:t>
            </a:r>
          </a:p>
          <a:p>
            <a:pPr eaLnBrk="1" hangingPunct="1">
              <a:lnSpc>
                <a:spcPct val="180000"/>
              </a:lnSpc>
            </a:pPr>
            <a:r>
              <a:rPr lang="tr-TR" sz="1200" smtClean="0"/>
              <a:t>Proteinüri hafif </a:t>
            </a:r>
            <a:r>
              <a:rPr lang="en-US" sz="1200" smtClean="0"/>
              <a:t>&lt;</a:t>
            </a:r>
            <a:r>
              <a:rPr lang="tr-TR" sz="1200" smtClean="0"/>
              <a:t>1gr/gün</a:t>
            </a:r>
          </a:p>
          <a:p>
            <a:pPr eaLnBrk="1" hangingPunct="1">
              <a:lnSpc>
                <a:spcPct val="180000"/>
              </a:lnSpc>
            </a:pPr>
            <a:r>
              <a:rPr lang="tr-TR" sz="1200" smtClean="0"/>
              <a:t>Renal arteiyogram: uç dallarda daralma ve tortüyozite ve segmental iskemi</a:t>
            </a:r>
          </a:p>
          <a:p>
            <a:pPr eaLnBrk="1" hangingPunct="1">
              <a:lnSpc>
                <a:spcPct val="180000"/>
              </a:lnSpc>
            </a:pPr>
            <a:r>
              <a:rPr lang="tr-TR" sz="1200" smtClean="0"/>
              <a:t>DMSA ve DTPA: Ağrı sırasında segmental iskemi </a:t>
            </a:r>
          </a:p>
          <a:p>
            <a:pPr eaLnBrk="1" hangingPunct="1">
              <a:lnSpc>
                <a:spcPct val="180000"/>
              </a:lnSpc>
            </a:pPr>
            <a:r>
              <a:rPr lang="tr-TR" sz="1200" smtClean="0"/>
              <a:t>Biyopsi: Normal glomerül, arteriyollerde C3 birikimleri</a:t>
            </a:r>
            <a:endParaRPr lang="en-US" sz="1200" smtClean="0"/>
          </a:p>
          <a:p>
            <a:pPr eaLnBrk="1" hangingPunct="1">
              <a:lnSpc>
                <a:spcPct val="180000"/>
              </a:lnSpc>
            </a:pPr>
            <a:endParaRPr lang="en-US" sz="1200" smtClean="0"/>
          </a:p>
          <a:p>
            <a:pPr eaLnBrk="1" hangingPunct="1">
              <a:lnSpc>
                <a:spcPct val="180000"/>
              </a:lnSpc>
            </a:pPr>
            <a:endParaRPr lang="tr-TR" sz="12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Slayt Numarası Yer Tutucusu"/>
          <p:cNvSpPr>
            <a:spLocks noGrp="1"/>
          </p:cNvSpPr>
          <p:nvPr>
            <p:ph type="sldNum" sz="quarter" idx="12"/>
          </p:nvPr>
        </p:nvSpPr>
        <p:spPr>
          <a:noFill/>
        </p:spPr>
        <p:txBody>
          <a:bodyPr/>
          <a:lstStyle/>
          <a:p>
            <a:fld id="{D676B85F-F209-4D77-B8FA-8A987F99CD8B}" type="slidenum">
              <a:rPr lang="tr-TR" smtClean="0"/>
              <a:pPr/>
              <a:t>46</a:t>
            </a:fld>
            <a:endParaRPr lang="tr-TR" smtClean="0"/>
          </a:p>
        </p:txBody>
      </p:sp>
      <p:sp>
        <p:nvSpPr>
          <p:cNvPr id="50179" name="Rectangle 2"/>
          <p:cNvSpPr>
            <a:spLocks noGrp="1" noChangeArrowheads="1"/>
          </p:cNvSpPr>
          <p:nvPr>
            <p:ph type="title"/>
          </p:nvPr>
        </p:nvSpPr>
        <p:spPr/>
        <p:txBody>
          <a:bodyPr/>
          <a:lstStyle/>
          <a:p>
            <a:pPr eaLnBrk="1" hangingPunct="1"/>
            <a:r>
              <a:rPr lang="en-US" sz="3200" smtClean="0"/>
              <a:t>      </a:t>
            </a:r>
            <a:r>
              <a:rPr lang="tr-TR" sz="3200" smtClean="0"/>
              <a:t>İ</a:t>
            </a:r>
            <a:r>
              <a:rPr lang="en-US" sz="3200" smtClean="0"/>
              <a:t>nce bazal membran hasta</a:t>
            </a:r>
            <a:r>
              <a:rPr lang="tr-TR" sz="3200" smtClean="0"/>
              <a:t>lığı</a:t>
            </a:r>
            <a:endParaRPr lang="ru-RU" sz="3200" smtClean="0"/>
          </a:p>
        </p:txBody>
      </p:sp>
      <p:sp>
        <p:nvSpPr>
          <p:cNvPr id="50180" name="Rectangle 3"/>
          <p:cNvSpPr>
            <a:spLocks noGrp="1" noChangeArrowheads="1"/>
          </p:cNvSpPr>
          <p:nvPr>
            <p:ph type="body" idx="1"/>
          </p:nvPr>
        </p:nvSpPr>
        <p:spPr/>
        <p:txBody>
          <a:bodyPr/>
          <a:lstStyle/>
          <a:p>
            <a:pPr eaLnBrk="1" hangingPunct="1">
              <a:lnSpc>
                <a:spcPct val="120000"/>
              </a:lnSpc>
            </a:pPr>
            <a:r>
              <a:rPr lang="en-US" sz="1800" smtClean="0"/>
              <a:t>Benign </a:t>
            </a:r>
            <a:r>
              <a:rPr lang="en-US" sz="1800" i="1" smtClean="0"/>
              <a:t>familyal</a:t>
            </a:r>
            <a:r>
              <a:rPr lang="en-US" sz="1800" smtClean="0"/>
              <a:t> hemat</a:t>
            </a:r>
            <a:r>
              <a:rPr lang="tr-TR" sz="1800" smtClean="0"/>
              <a:t>ü</a:t>
            </a:r>
            <a:r>
              <a:rPr lang="en-US" sz="1800" smtClean="0"/>
              <a:t>ri (Otozomal dominant)</a:t>
            </a:r>
            <a:endParaRPr lang="tr-TR" sz="1800" smtClean="0"/>
          </a:p>
          <a:p>
            <a:pPr eaLnBrk="1" hangingPunct="1">
              <a:lnSpc>
                <a:spcPct val="120000"/>
              </a:lnSpc>
            </a:pPr>
            <a:r>
              <a:rPr lang="en-US" sz="1800" smtClean="0"/>
              <a:t>Genel pop</a:t>
            </a:r>
            <a:r>
              <a:rPr lang="tr-TR" sz="1800" smtClean="0"/>
              <a:t>ü</a:t>
            </a:r>
            <a:r>
              <a:rPr lang="en-US" sz="1800" smtClean="0"/>
              <a:t>lasyonda frekans %5-9</a:t>
            </a:r>
          </a:p>
          <a:p>
            <a:pPr eaLnBrk="1" hangingPunct="1">
              <a:lnSpc>
                <a:spcPct val="120000"/>
              </a:lnSpc>
            </a:pPr>
            <a:r>
              <a:rPr lang="en-US" sz="1800" smtClean="0"/>
              <a:t>Glomer</a:t>
            </a:r>
            <a:r>
              <a:rPr lang="tr-TR" sz="1800" smtClean="0"/>
              <a:t>ü</a:t>
            </a:r>
            <a:r>
              <a:rPr lang="en-US" sz="1800" smtClean="0"/>
              <a:t>l bazal membranda diff</a:t>
            </a:r>
            <a:r>
              <a:rPr lang="tr-TR" sz="1800" smtClean="0"/>
              <a:t>ü</a:t>
            </a:r>
            <a:r>
              <a:rPr lang="en-US" sz="1800" smtClean="0"/>
              <a:t>z incelme (150-225 nM, Normali:300-400)</a:t>
            </a:r>
          </a:p>
          <a:p>
            <a:pPr eaLnBrk="1" hangingPunct="1">
              <a:lnSpc>
                <a:spcPct val="120000"/>
              </a:lnSpc>
            </a:pPr>
            <a:r>
              <a:rPr lang="tr-TR" sz="1800" smtClean="0"/>
              <a:t>Ç</a:t>
            </a:r>
            <a:r>
              <a:rPr lang="en-US" sz="1800" smtClean="0"/>
              <a:t>o</a:t>
            </a:r>
            <a:r>
              <a:rPr lang="tr-TR" sz="1800" smtClean="0"/>
              <a:t>ğ</a:t>
            </a:r>
            <a:r>
              <a:rPr lang="en-US" sz="1800" smtClean="0"/>
              <a:t>u hastada renal fonksiyon </a:t>
            </a:r>
            <a:r>
              <a:rPr lang="tr-TR" sz="1800" smtClean="0"/>
              <a:t>n</a:t>
            </a:r>
            <a:r>
              <a:rPr lang="en-US" sz="1800" smtClean="0"/>
              <a:t>ormal</a:t>
            </a:r>
            <a:endParaRPr lang="tr-TR" sz="1800" smtClean="0"/>
          </a:p>
          <a:p>
            <a:pPr eaLnBrk="1" hangingPunct="1">
              <a:lnSpc>
                <a:spcPct val="120000"/>
              </a:lnSpc>
            </a:pPr>
            <a:r>
              <a:rPr lang="en-US" sz="1800" smtClean="0"/>
              <a:t>Prot</a:t>
            </a:r>
            <a:r>
              <a:rPr lang="tr-TR" sz="1800" smtClean="0"/>
              <a:t>e</a:t>
            </a:r>
            <a:r>
              <a:rPr lang="en-US" sz="1800" smtClean="0"/>
              <a:t>in at</a:t>
            </a:r>
            <a:r>
              <a:rPr lang="tr-TR" sz="1800" smtClean="0"/>
              <a:t>ılımı ve</a:t>
            </a:r>
            <a:r>
              <a:rPr lang="en-US" sz="1800" smtClean="0"/>
              <a:t> </a:t>
            </a:r>
            <a:r>
              <a:rPr lang="tr-TR" sz="1800" smtClean="0"/>
              <a:t>kan basıncı normal</a:t>
            </a:r>
            <a:endParaRPr lang="en-US" sz="1800" smtClean="0"/>
          </a:p>
          <a:p>
            <a:pPr eaLnBrk="1" hangingPunct="1">
              <a:lnSpc>
                <a:spcPct val="120000"/>
              </a:lnSpc>
            </a:pPr>
            <a:r>
              <a:rPr lang="en-US" sz="1800" smtClean="0"/>
              <a:t>Perzistan veya intermittan asemp</a:t>
            </a:r>
            <a:r>
              <a:rPr lang="tr-TR" sz="1800" smtClean="0"/>
              <a:t>tomatik</a:t>
            </a:r>
            <a:r>
              <a:rPr lang="en-US" sz="1800" smtClean="0"/>
              <a:t> hemat</a:t>
            </a:r>
            <a:r>
              <a:rPr lang="tr-TR" sz="1800" smtClean="0"/>
              <a:t>ü</a:t>
            </a:r>
            <a:r>
              <a:rPr lang="en-US" sz="1800" smtClean="0"/>
              <a:t>ri</a:t>
            </a:r>
            <a:endParaRPr lang="tr-TR" sz="1800" smtClean="0"/>
          </a:p>
          <a:p>
            <a:pPr eaLnBrk="1" hangingPunct="1">
              <a:lnSpc>
                <a:spcPct val="120000"/>
              </a:lnSpc>
            </a:pPr>
            <a:r>
              <a:rPr lang="tr-TR" sz="1800" smtClean="0"/>
              <a:t>Orta derecede proteinüri (&lt;1.5 g/gün) olabilir.</a:t>
            </a:r>
          </a:p>
          <a:p>
            <a:pPr eaLnBrk="1" hangingPunct="1">
              <a:lnSpc>
                <a:spcPct val="120000"/>
              </a:lnSpc>
            </a:pPr>
            <a:r>
              <a:rPr lang="tr-TR" sz="1800" smtClean="0"/>
              <a:t>işitme kaybı, oküler anormallikler ve böbrek hastalığının aile öyküsü(-)</a:t>
            </a:r>
          </a:p>
          <a:p>
            <a:pPr eaLnBrk="1" hangingPunct="1">
              <a:lnSpc>
                <a:spcPct val="120000"/>
              </a:lnSpc>
            </a:pPr>
            <a:r>
              <a:rPr lang="tr-TR" sz="1800" smtClean="0"/>
              <a:t>Hematüri aile öyküsü (+)</a:t>
            </a:r>
            <a:endParaRPr lang="en-US" sz="1800" smtClean="0"/>
          </a:p>
          <a:p>
            <a:pPr eaLnBrk="1" hangingPunct="1">
              <a:lnSpc>
                <a:spcPct val="120000"/>
              </a:lnSpc>
            </a:pPr>
            <a:endParaRPr lang="en-US" sz="1800" smtClean="0"/>
          </a:p>
          <a:p>
            <a:pPr eaLnBrk="1" hangingPunct="1">
              <a:lnSpc>
                <a:spcPct val="120000"/>
              </a:lnSpc>
            </a:pPr>
            <a:endParaRPr lang="en-US" sz="18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adsız"/>
          <p:cNvPicPr>
            <a:picLocks noChangeAspect="1" noChangeArrowheads="1"/>
          </p:cNvPicPr>
          <p:nvPr/>
        </p:nvPicPr>
        <p:blipFill>
          <a:blip r:embed="rId2"/>
          <a:srcRect/>
          <a:stretch>
            <a:fillRect/>
          </a:stretch>
        </p:blipFill>
        <p:spPr bwMode="auto">
          <a:xfrm>
            <a:off x="827088" y="439738"/>
            <a:ext cx="8027987" cy="5667375"/>
          </a:xfrm>
          <a:prstGeom prst="rect">
            <a:avLst/>
          </a:prstGeom>
          <a:noFill/>
          <a:ln w="9525">
            <a:noFill/>
            <a:miter lim="800000"/>
            <a:headEnd/>
            <a:tailEnd/>
          </a:ln>
        </p:spPr>
      </p:pic>
      <p:sp>
        <p:nvSpPr>
          <p:cNvPr id="51203" name="Text Box 3"/>
          <p:cNvSpPr txBox="1">
            <a:spLocks noChangeArrowheads="1"/>
          </p:cNvSpPr>
          <p:nvPr/>
        </p:nvSpPr>
        <p:spPr bwMode="auto">
          <a:xfrm>
            <a:off x="900113" y="4724400"/>
            <a:ext cx="7729537" cy="1800225"/>
          </a:xfrm>
          <a:prstGeom prst="rect">
            <a:avLst/>
          </a:prstGeom>
          <a:solidFill>
            <a:srgbClr val="6666FF"/>
          </a:solidFill>
          <a:ln w="9525">
            <a:noFill/>
            <a:miter lim="800000"/>
            <a:headEnd/>
            <a:tailEnd/>
          </a:ln>
        </p:spPr>
        <p:txBody>
          <a:bodyPr>
            <a:spAutoFit/>
          </a:bodyPr>
          <a:lstStyle/>
          <a:p>
            <a:r>
              <a:rPr lang="tr-TR" sz="2800"/>
              <a:t>İnce bazal membran hastalığı(EM) normal GBM kalınlığının karşılaştırılması (solda normal) İnce bazal membran hastalığında daha ince (sağ)</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Slayt Numarası Yer Tutucusu"/>
          <p:cNvSpPr>
            <a:spLocks noGrp="1"/>
          </p:cNvSpPr>
          <p:nvPr>
            <p:ph type="sldNum" sz="quarter" idx="12"/>
          </p:nvPr>
        </p:nvSpPr>
        <p:spPr>
          <a:noFill/>
        </p:spPr>
        <p:txBody>
          <a:bodyPr/>
          <a:lstStyle/>
          <a:p>
            <a:fld id="{DAD68510-4744-4293-82C4-79037A17A8F5}" type="slidenum">
              <a:rPr lang="tr-TR" smtClean="0"/>
              <a:pPr/>
              <a:t>48</a:t>
            </a:fld>
            <a:endParaRPr lang="tr-TR" smtClean="0"/>
          </a:p>
        </p:txBody>
      </p:sp>
      <p:sp>
        <p:nvSpPr>
          <p:cNvPr id="52227" name="Rectangle 2"/>
          <p:cNvSpPr>
            <a:spLocks noGrp="1" noChangeArrowheads="1"/>
          </p:cNvSpPr>
          <p:nvPr>
            <p:ph type="title"/>
          </p:nvPr>
        </p:nvSpPr>
        <p:spPr/>
        <p:txBody>
          <a:bodyPr/>
          <a:lstStyle/>
          <a:p>
            <a:pPr eaLnBrk="1" hangingPunct="1"/>
            <a:r>
              <a:rPr lang="tr-TR" smtClean="0"/>
              <a:t>            Sonuçlar</a:t>
            </a:r>
          </a:p>
        </p:txBody>
      </p:sp>
      <p:sp>
        <p:nvSpPr>
          <p:cNvPr id="52228" name="Rectangle 3"/>
          <p:cNvSpPr>
            <a:spLocks noGrp="1" noChangeArrowheads="1"/>
          </p:cNvSpPr>
          <p:nvPr>
            <p:ph type="body" idx="1"/>
          </p:nvPr>
        </p:nvSpPr>
        <p:spPr/>
        <p:txBody>
          <a:bodyPr/>
          <a:lstStyle/>
          <a:p>
            <a:pPr eaLnBrk="1" hangingPunct="1">
              <a:lnSpc>
                <a:spcPct val="150000"/>
              </a:lnSpc>
            </a:pPr>
            <a:r>
              <a:rPr lang="tr-TR" sz="2400" smtClean="0"/>
              <a:t>İdrar mikroskopisi (glomerüler?)</a:t>
            </a:r>
          </a:p>
          <a:p>
            <a:pPr eaLnBrk="1" hangingPunct="1">
              <a:lnSpc>
                <a:spcPct val="150000"/>
              </a:lnSpc>
            </a:pPr>
            <a:r>
              <a:rPr lang="tr-TR" sz="2400" smtClean="0"/>
              <a:t>Proteinüri ve renal yetmezlik eşlik ediyorsa biyopsi için nefrolojiye sevk</a:t>
            </a:r>
          </a:p>
          <a:p>
            <a:pPr eaLnBrk="1" hangingPunct="1">
              <a:lnSpc>
                <a:spcPct val="150000"/>
              </a:lnSpc>
            </a:pPr>
            <a:r>
              <a:rPr lang="tr-TR" sz="2400" smtClean="0"/>
              <a:t>İzole glomerüler mikroskopik hematüride biyopsi ?</a:t>
            </a:r>
          </a:p>
          <a:p>
            <a:pPr eaLnBrk="1" hangingPunct="1">
              <a:lnSpc>
                <a:spcPct val="150000"/>
              </a:lnSpc>
            </a:pPr>
            <a:r>
              <a:rPr lang="tr-TR" sz="2400" smtClean="0"/>
              <a:t>Gross ağrısız </a:t>
            </a:r>
            <a:r>
              <a:rPr lang="en-US" sz="2400" smtClean="0"/>
              <a:t>izo</a:t>
            </a:r>
            <a:r>
              <a:rPr lang="tr-TR" sz="2400" smtClean="0"/>
              <a:t>morfik hematüri</a:t>
            </a:r>
            <a:r>
              <a:rPr lang="en-US" sz="2400" smtClean="0"/>
              <a:t> </a:t>
            </a:r>
            <a:r>
              <a:rPr lang="tr-TR" sz="2400" smtClean="0"/>
              <a:t>de </a:t>
            </a:r>
            <a:r>
              <a:rPr lang="en-US" sz="2400" smtClean="0"/>
              <a:t>(</a:t>
            </a:r>
            <a:r>
              <a:rPr lang="tr-TR" sz="2400" smtClean="0"/>
              <a:t>özellikle yaşlı</a:t>
            </a:r>
            <a:r>
              <a:rPr lang="en-US" sz="2400" smtClean="0"/>
              <a:t>larda) </a:t>
            </a:r>
            <a:r>
              <a:rPr lang="tr-TR" sz="2400" smtClean="0"/>
              <a:t> sistematik ürolojik değerlendirme gerekli</a:t>
            </a:r>
          </a:p>
          <a:p>
            <a:pPr eaLnBrk="1" hangingPunct="1">
              <a:lnSpc>
                <a:spcPct val="150000"/>
              </a:lnSpc>
              <a:buFont typeface="Wingdings" pitchFamily="2" charset="2"/>
              <a:buNone/>
            </a:pPr>
            <a:endParaRPr lang="tr-TR"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p:cNvSpPr>
            <a:spLocks noGrp="1"/>
          </p:cNvSpPr>
          <p:nvPr>
            <p:ph type="sldNum" sz="quarter" idx="12"/>
          </p:nvPr>
        </p:nvSpPr>
        <p:spPr>
          <a:noFill/>
        </p:spPr>
        <p:txBody>
          <a:bodyPr/>
          <a:lstStyle/>
          <a:p>
            <a:fld id="{B8F1061D-3D9D-4B33-B179-D951058D0093}" type="slidenum">
              <a:rPr lang="tr-TR" smtClean="0"/>
              <a:pPr/>
              <a:t>49</a:t>
            </a:fld>
            <a:endParaRPr lang="tr-TR" smtClean="0"/>
          </a:p>
        </p:txBody>
      </p:sp>
      <p:sp>
        <p:nvSpPr>
          <p:cNvPr id="54275" name="Rectangle 2"/>
          <p:cNvSpPr>
            <a:spLocks noGrp="1" noChangeArrowheads="1"/>
          </p:cNvSpPr>
          <p:nvPr>
            <p:ph type="body" idx="1"/>
          </p:nvPr>
        </p:nvSpPr>
        <p:spPr>
          <a:xfrm>
            <a:off x="1371600" y="2133600"/>
            <a:ext cx="7772400" cy="4114800"/>
          </a:xfrm>
        </p:spPr>
        <p:txBody>
          <a:bodyPr/>
          <a:lstStyle/>
          <a:p>
            <a:pPr eaLnBrk="1" hangingPunct="1">
              <a:lnSpc>
                <a:spcPct val="240000"/>
              </a:lnSpc>
            </a:pPr>
            <a:r>
              <a:rPr lang="tr-TR" sz="2000" smtClean="0"/>
              <a:t>Hematüri ned</a:t>
            </a:r>
            <a:r>
              <a:rPr lang="en-US" sz="2000" smtClean="0"/>
              <a:t>e</a:t>
            </a:r>
            <a:r>
              <a:rPr lang="tr-TR" sz="2000" smtClean="0"/>
              <a:t>ni saptanamayan olgular</a:t>
            </a:r>
          </a:p>
          <a:p>
            <a:pPr eaLnBrk="1" hangingPunct="1">
              <a:lnSpc>
                <a:spcPct val="240000"/>
              </a:lnSpc>
            </a:pPr>
            <a:r>
              <a:rPr lang="en-US" sz="2000" smtClean="0"/>
              <a:t>~</a:t>
            </a:r>
            <a:r>
              <a:rPr lang="tr-TR" sz="2000" smtClean="0"/>
              <a:t>%10-15</a:t>
            </a:r>
          </a:p>
          <a:p>
            <a:pPr eaLnBrk="1" hangingPunct="1">
              <a:lnSpc>
                <a:spcPct val="240000"/>
              </a:lnSpc>
            </a:pPr>
            <a:r>
              <a:rPr lang="tr-TR" sz="2000" smtClean="0"/>
              <a:t>Glomerüler veya tübüler hastalık</a:t>
            </a:r>
          </a:p>
          <a:p>
            <a:pPr eaLnBrk="1" hangingPunct="1">
              <a:lnSpc>
                <a:spcPct val="240000"/>
              </a:lnSpc>
            </a:pPr>
            <a:r>
              <a:rPr lang="tr-TR" sz="2000" smtClean="0"/>
              <a:t>Lokalize etmesi güç küçük arteriyo-venöz malformasyonlar </a:t>
            </a:r>
            <a:endParaRPr lang="en-US" sz="2000" smtClean="0"/>
          </a:p>
        </p:txBody>
      </p:sp>
      <p:sp>
        <p:nvSpPr>
          <p:cNvPr id="54276" name="Rectangle 3"/>
          <p:cNvSpPr>
            <a:spLocks noGrp="1" noChangeArrowheads="1"/>
          </p:cNvSpPr>
          <p:nvPr>
            <p:ph type="title"/>
          </p:nvPr>
        </p:nvSpPr>
        <p:spPr/>
        <p:txBody>
          <a:bodyPr/>
          <a:lstStyle/>
          <a:p>
            <a:pPr eaLnBrk="1" hangingPunct="1"/>
            <a:r>
              <a:rPr lang="tr-TR" smtClean="0"/>
              <a:t>               Sonuçlar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Slayt Numarası Yer Tutucusu"/>
          <p:cNvSpPr>
            <a:spLocks noGrp="1"/>
          </p:cNvSpPr>
          <p:nvPr>
            <p:ph type="sldNum" sz="quarter" idx="12"/>
          </p:nvPr>
        </p:nvSpPr>
        <p:spPr>
          <a:noFill/>
        </p:spPr>
        <p:txBody>
          <a:bodyPr/>
          <a:lstStyle/>
          <a:p>
            <a:fld id="{18FE6547-F9C3-460E-B6EA-D805A83AA5A2}" type="slidenum">
              <a:rPr lang="tr-TR" smtClean="0"/>
              <a:pPr/>
              <a:t>5</a:t>
            </a:fld>
            <a:endParaRPr lang="tr-TR" smtClean="0"/>
          </a:p>
        </p:txBody>
      </p:sp>
      <p:sp>
        <p:nvSpPr>
          <p:cNvPr id="9219" name="Rectangle 2"/>
          <p:cNvSpPr>
            <a:spLocks noGrp="1" noChangeArrowheads="1"/>
          </p:cNvSpPr>
          <p:nvPr>
            <p:ph type="title"/>
          </p:nvPr>
        </p:nvSpPr>
        <p:spPr/>
        <p:txBody>
          <a:bodyPr/>
          <a:lstStyle/>
          <a:p>
            <a:pPr eaLnBrk="1" hangingPunct="1"/>
            <a:r>
              <a:rPr lang="tr-TR" smtClean="0"/>
              <a:t>      Mikroskopik Hematüri</a:t>
            </a:r>
          </a:p>
        </p:txBody>
      </p:sp>
      <p:sp>
        <p:nvSpPr>
          <p:cNvPr id="9220" name="Rectangle 3"/>
          <p:cNvSpPr>
            <a:spLocks noGrp="1" noChangeArrowheads="1"/>
          </p:cNvSpPr>
          <p:nvPr>
            <p:ph type="body" sz="half" idx="1"/>
          </p:nvPr>
        </p:nvSpPr>
        <p:spPr>
          <a:xfrm>
            <a:off x="755650" y="2133600"/>
            <a:ext cx="4308475" cy="4216400"/>
          </a:xfrm>
        </p:spPr>
        <p:txBody>
          <a:bodyPr/>
          <a:lstStyle/>
          <a:p>
            <a:pPr eaLnBrk="1" hangingPunct="1">
              <a:lnSpc>
                <a:spcPct val="250000"/>
              </a:lnSpc>
            </a:pPr>
            <a:r>
              <a:rPr lang="tr-TR" sz="1800" smtClean="0"/>
              <a:t>İdrar analizi için uygun olarak toplanmış 3 örnekten ikisinde idrar sedimentinde bir mikroskopik büyük büyütme alanında 2-3’den fazla eritrosit varlığı ve çıplak göz ile normal idrar rengi olarak tanımlanır.</a:t>
            </a:r>
          </a:p>
        </p:txBody>
      </p:sp>
      <p:pic>
        <p:nvPicPr>
          <p:cNvPr id="9221" name="Picture 8" descr="04_01c"/>
          <p:cNvPicPr>
            <a:picLocks noChangeAspect="1" noChangeArrowheads="1"/>
          </p:cNvPicPr>
          <p:nvPr>
            <p:ph type="body" sz="half" idx="2"/>
          </p:nvPr>
        </p:nvPicPr>
        <p:blipFill>
          <a:blip r:embed="rId3"/>
          <a:srcRect/>
          <a:stretch>
            <a:fillRect/>
          </a:stretch>
        </p:blipFill>
        <p:spPr>
          <a:xfrm>
            <a:off x="5148263" y="2636838"/>
            <a:ext cx="3810000" cy="28575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Slayt Numarası Yer Tutucusu"/>
          <p:cNvSpPr>
            <a:spLocks noGrp="1"/>
          </p:cNvSpPr>
          <p:nvPr>
            <p:ph type="sldNum" sz="quarter" idx="12"/>
          </p:nvPr>
        </p:nvSpPr>
        <p:spPr>
          <a:noFill/>
        </p:spPr>
        <p:txBody>
          <a:bodyPr/>
          <a:lstStyle/>
          <a:p>
            <a:fld id="{A4A33881-4B27-4DCE-AF02-CD5A582E6C73}" type="slidenum">
              <a:rPr lang="tr-TR" smtClean="0"/>
              <a:pPr/>
              <a:t>50</a:t>
            </a:fld>
            <a:endParaRPr lang="tr-TR" smtClean="0"/>
          </a:p>
        </p:txBody>
      </p:sp>
      <p:sp>
        <p:nvSpPr>
          <p:cNvPr id="55299" name="Rectangle 2"/>
          <p:cNvSpPr>
            <a:spLocks noGrp="1" noChangeArrowheads="1"/>
          </p:cNvSpPr>
          <p:nvPr>
            <p:ph type="title"/>
          </p:nvPr>
        </p:nvSpPr>
        <p:spPr/>
        <p:txBody>
          <a:bodyPr/>
          <a:lstStyle/>
          <a:p>
            <a:pPr eaLnBrk="1" hangingPunct="1"/>
            <a:r>
              <a:rPr lang="en-US" smtClean="0"/>
              <a:t>              </a:t>
            </a:r>
            <a:r>
              <a:rPr lang="tr-TR" smtClean="0"/>
              <a:t>Son Söz</a:t>
            </a:r>
            <a:r>
              <a:rPr lang="en-US" smtClean="0"/>
              <a:t>   </a:t>
            </a:r>
            <a:endParaRPr lang="tr-TR" smtClean="0"/>
          </a:p>
        </p:txBody>
      </p:sp>
      <p:sp>
        <p:nvSpPr>
          <p:cNvPr id="55300" name="Rectangle 3"/>
          <p:cNvSpPr>
            <a:spLocks noGrp="1" noChangeArrowheads="1"/>
          </p:cNvSpPr>
          <p:nvPr>
            <p:ph type="body" idx="1"/>
          </p:nvPr>
        </p:nvSpPr>
        <p:spPr/>
        <p:txBody>
          <a:bodyPr/>
          <a:lstStyle/>
          <a:p>
            <a:pPr eaLnBrk="1" hangingPunct="1">
              <a:lnSpc>
                <a:spcPct val="240000"/>
              </a:lnSpc>
            </a:pPr>
            <a:r>
              <a:rPr lang="tr-TR" sz="2000" b="1" smtClean="0"/>
              <a:t>Hematüri nedeni saptanamayan hastaların izlemi</a:t>
            </a:r>
            <a:r>
              <a:rPr lang="en-US" sz="2000" b="1" smtClean="0"/>
              <a:t>nde</a:t>
            </a:r>
            <a:r>
              <a:rPr lang="tr-TR" sz="2000" smtClean="0"/>
              <a:t> ileri</a:t>
            </a:r>
            <a:r>
              <a:rPr lang="en-US" sz="2000" smtClean="0"/>
              <a:t>de</a:t>
            </a:r>
            <a:r>
              <a:rPr lang="tr-TR" sz="2000" smtClean="0"/>
              <a:t> bir anormallik ortaya çıkabileceği düşünülerek </a:t>
            </a:r>
          </a:p>
          <a:p>
            <a:pPr eaLnBrk="1" hangingPunct="1">
              <a:lnSpc>
                <a:spcPct val="240000"/>
              </a:lnSpc>
              <a:buFont typeface="Wingdings" pitchFamily="2" charset="2"/>
              <a:buNone/>
            </a:pPr>
            <a:r>
              <a:rPr lang="tr-TR" sz="2000" smtClean="0"/>
              <a:t>     “  hiçbirşeyiniz yok’’ denilmemelidir</a:t>
            </a:r>
          </a:p>
          <a:p>
            <a:pPr eaLnBrk="1" hangingPunct="1">
              <a:lnSpc>
                <a:spcPct val="240000"/>
              </a:lnSpc>
            </a:pPr>
            <a:r>
              <a:rPr lang="tr-TR" sz="2000" smtClean="0"/>
              <a:t>Israrlı hematürinin uzun dönemdeki öneminin bilinmediği ve yakın izlemin gerektiği söylenebilir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smtClean="0"/>
              <a:t>              Hematüri</a:t>
            </a:r>
          </a:p>
        </p:txBody>
      </p:sp>
      <p:sp>
        <p:nvSpPr>
          <p:cNvPr id="7171" name="Rectangle 3"/>
          <p:cNvSpPr>
            <a:spLocks noGrp="1" noChangeArrowheads="1"/>
          </p:cNvSpPr>
          <p:nvPr>
            <p:ph type="body" idx="1"/>
          </p:nvPr>
        </p:nvSpPr>
        <p:spPr>
          <a:xfrm>
            <a:off x="250825" y="2060575"/>
            <a:ext cx="8893175" cy="4464050"/>
          </a:xfrm>
        </p:spPr>
        <p:txBody>
          <a:bodyPr/>
          <a:lstStyle/>
          <a:p>
            <a:pPr eaLnBrk="1" hangingPunct="1">
              <a:lnSpc>
                <a:spcPct val="140000"/>
              </a:lnSpc>
              <a:buFont typeface="Wingdings" pitchFamily="2" charset="2"/>
              <a:buNone/>
            </a:pPr>
            <a:r>
              <a:rPr lang="tr-TR" smtClean="0"/>
              <a:t>Malignite riski,</a:t>
            </a:r>
          </a:p>
          <a:p>
            <a:pPr eaLnBrk="1" hangingPunct="1">
              <a:lnSpc>
                <a:spcPct val="140000"/>
              </a:lnSpc>
            </a:pPr>
            <a:r>
              <a:rPr lang="tr-TR" sz="2800" smtClean="0"/>
              <a:t>Geçici mikroskopik hematürili yaşlı hastalarda : %2.4 </a:t>
            </a:r>
          </a:p>
          <a:p>
            <a:pPr eaLnBrk="1" hangingPunct="1">
              <a:lnSpc>
                <a:spcPct val="140000"/>
              </a:lnSpc>
            </a:pPr>
            <a:r>
              <a:rPr lang="tr-TR" sz="2800" smtClean="0"/>
              <a:t>Perzistan mikroskopik hematürili yaşlı hastalarda: %5</a:t>
            </a:r>
          </a:p>
          <a:p>
            <a:pPr eaLnBrk="1" hangingPunct="1">
              <a:lnSpc>
                <a:spcPct val="140000"/>
              </a:lnSpc>
            </a:pPr>
            <a:r>
              <a:rPr lang="tr-TR" sz="2800" smtClean="0"/>
              <a:t>Perzistan gross hematürililerde : %20</a:t>
            </a:r>
          </a:p>
        </p:txBody>
      </p:sp>
      <p:grpSp>
        <p:nvGrpSpPr>
          <p:cNvPr id="7172" name="Group 5"/>
          <p:cNvGrpSpPr>
            <a:grpSpLocks/>
          </p:cNvGrpSpPr>
          <p:nvPr/>
        </p:nvGrpSpPr>
        <p:grpSpPr bwMode="auto">
          <a:xfrm>
            <a:off x="468313" y="404813"/>
            <a:ext cx="1873250" cy="1368425"/>
            <a:chOff x="599" y="1237"/>
            <a:chExt cx="715" cy="691"/>
          </a:xfrm>
        </p:grpSpPr>
        <p:sp>
          <p:nvSpPr>
            <p:cNvPr id="7173" name="Freeform 6"/>
            <p:cNvSpPr>
              <a:spLocks/>
            </p:cNvSpPr>
            <p:nvPr/>
          </p:nvSpPr>
          <p:spPr bwMode="auto">
            <a:xfrm>
              <a:off x="599" y="1237"/>
              <a:ext cx="715" cy="691"/>
            </a:xfrm>
            <a:custGeom>
              <a:avLst/>
              <a:gdLst>
                <a:gd name="T0" fmla="*/ 375 w 286"/>
                <a:gd name="T1" fmla="*/ 184 h 259"/>
                <a:gd name="T2" fmla="*/ 112 w 286"/>
                <a:gd name="T3" fmla="*/ 982 h 259"/>
                <a:gd name="T4" fmla="*/ 912 w 286"/>
                <a:gd name="T5" fmla="*/ 1715 h 259"/>
                <a:gd name="T6" fmla="*/ 1592 w 286"/>
                <a:gd name="T7" fmla="*/ 1409 h 259"/>
                <a:gd name="T8" fmla="*/ 375 w 286"/>
                <a:gd name="T9" fmla="*/ 184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solidFill>
              <a:srgbClr val="F5765D"/>
            </a:solidFill>
            <a:ln w="9525">
              <a:noFill/>
              <a:round/>
              <a:headEnd/>
              <a:tailEnd/>
            </a:ln>
          </p:spPr>
          <p:txBody>
            <a:bodyPr/>
            <a:lstStyle/>
            <a:p>
              <a:endParaRPr lang="tr-TR"/>
            </a:p>
          </p:txBody>
        </p:sp>
        <p:sp>
          <p:nvSpPr>
            <p:cNvPr id="7174" name="Freeform 7"/>
            <p:cNvSpPr>
              <a:spLocks/>
            </p:cNvSpPr>
            <p:nvPr/>
          </p:nvSpPr>
          <p:spPr bwMode="auto">
            <a:xfrm>
              <a:off x="771" y="1264"/>
              <a:ext cx="533" cy="621"/>
            </a:xfrm>
            <a:custGeom>
              <a:avLst/>
              <a:gdLst>
                <a:gd name="T0" fmla="*/ 0 w 213"/>
                <a:gd name="T1" fmla="*/ 128 h 233"/>
                <a:gd name="T2" fmla="*/ 1101 w 213"/>
                <a:gd name="T3" fmla="*/ 1327 h 233"/>
                <a:gd name="T4" fmla="*/ 776 w 213"/>
                <a:gd name="T5" fmla="*/ 1655 h 233"/>
                <a:gd name="T6" fmla="*/ 1146 w 213"/>
                <a:gd name="T7" fmla="*/ 1322 h 233"/>
                <a:gd name="T8" fmla="*/ 0 w 213"/>
                <a:gd name="T9" fmla="*/ 128 h 233"/>
                <a:gd name="T10" fmla="*/ 0 60000 65536"/>
                <a:gd name="T11" fmla="*/ 0 60000 65536"/>
                <a:gd name="T12" fmla="*/ 0 60000 65536"/>
                <a:gd name="T13" fmla="*/ 0 60000 65536"/>
                <a:gd name="T14" fmla="*/ 0 60000 65536"/>
                <a:gd name="T15" fmla="*/ 0 w 213"/>
                <a:gd name="T16" fmla="*/ 0 h 233"/>
                <a:gd name="T17" fmla="*/ 213 w 213"/>
                <a:gd name="T18" fmla="*/ 233 h 233"/>
              </a:gdLst>
              <a:ahLst/>
              <a:cxnLst>
                <a:cxn ang="T10">
                  <a:pos x="T0" y="T1"/>
                </a:cxn>
                <a:cxn ang="T11">
                  <a:pos x="T2" y="T3"/>
                </a:cxn>
                <a:cxn ang="T12">
                  <a:pos x="T4" y="T5"/>
                </a:cxn>
                <a:cxn ang="T13">
                  <a:pos x="T6" y="T7"/>
                </a:cxn>
                <a:cxn ang="T14">
                  <a:pos x="T8" y="T9"/>
                </a:cxn>
              </a:cxnLst>
              <a:rect l="T15" t="T16" r="T17" b="T18"/>
              <a:pathLst>
                <a:path w="213" h="233">
                  <a:moveTo>
                    <a:pt x="0" y="18"/>
                  </a:moveTo>
                  <a:cubicBezTo>
                    <a:pt x="87" y="8"/>
                    <a:pt x="204" y="120"/>
                    <a:pt x="176" y="187"/>
                  </a:cubicBezTo>
                  <a:cubicBezTo>
                    <a:pt x="166" y="209"/>
                    <a:pt x="151" y="227"/>
                    <a:pt x="124" y="233"/>
                  </a:cubicBezTo>
                  <a:cubicBezTo>
                    <a:pt x="156" y="229"/>
                    <a:pt x="173" y="209"/>
                    <a:pt x="183" y="186"/>
                  </a:cubicBezTo>
                  <a:cubicBezTo>
                    <a:pt x="213" y="116"/>
                    <a:pt x="87" y="0"/>
                    <a:pt x="0" y="18"/>
                  </a:cubicBezTo>
                  <a:close/>
                </a:path>
              </a:pathLst>
            </a:custGeom>
            <a:solidFill>
              <a:srgbClr val="F44D32"/>
            </a:solidFill>
            <a:ln w="9525">
              <a:noFill/>
              <a:round/>
              <a:headEnd/>
              <a:tailEnd/>
            </a:ln>
          </p:spPr>
          <p:txBody>
            <a:bodyPr/>
            <a:lstStyle/>
            <a:p>
              <a:endParaRPr lang="tr-TR"/>
            </a:p>
          </p:txBody>
        </p:sp>
        <p:sp>
          <p:nvSpPr>
            <p:cNvPr id="7175" name="Freeform 8"/>
            <p:cNvSpPr>
              <a:spLocks/>
            </p:cNvSpPr>
            <p:nvPr/>
          </p:nvSpPr>
          <p:spPr bwMode="auto">
            <a:xfrm>
              <a:off x="621" y="1339"/>
              <a:ext cx="340" cy="525"/>
            </a:xfrm>
            <a:custGeom>
              <a:avLst/>
              <a:gdLst>
                <a:gd name="T0" fmla="*/ 850 w 136"/>
                <a:gd name="T1" fmla="*/ 1399 h 197"/>
                <a:gd name="T2" fmla="*/ 150 w 136"/>
                <a:gd name="T3" fmla="*/ 669 h 197"/>
                <a:gd name="T4" fmla="*/ 242 w 136"/>
                <a:gd name="T5" fmla="*/ 0 h 197"/>
                <a:gd name="T6" fmla="*/ 92 w 136"/>
                <a:gd name="T7" fmla="*/ 709 h 197"/>
                <a:gd name="T8" fmla="*/ 850 w 136"/>
                <a:gd name="T9" fmla="*/ 1399 h 197"/>
                <a:gd name="T10" fmla="*/ 850 w 136"/>
                <a:gd name="T11" fmla="*/ 1399 h 197"/>
                <a:gd name="T12" fmla="*/ 0 60000 65536"/>
                <a:gd name="T13" fmla="*/ 0 60000 65536"/>
                <a:gd name="T14" fmla="*/ 0 60000 65536"/>
                <a:gd name="T15" fmla="*/ 0 60000 65536"/>
                <a:gd name="T16" fmla="*/ 0 60000 65536"/>
                <a:gd name="T17" fmla="*/ 0 60000 65536"/>
                <a:gd name="T18" fmla="*/ 0 w 136"/>
                <a:gd name="T19" fmla="*/ 0 h 197"/>
                <a:gd name="T20" fmla="*/ 136 w 13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136" h="197">
                  <a:moveTo>
                    <a:pt x="136" y="197"/>
                  </a:moveTo>
                  <a:cubicBezTo>
                    <a:pt x="84" y="183"/>
                    <a:pt x="41" y="139"/>
                    <a:pt x="24" y="94"/>
                  </a:cubicBezTo>
                  <a:cubicBezTo>
                    <a:pt x="11" y="58"/>
                    <a:pt x="14" y="22"/>
                    <a:pt x="39" y="0"/>
                  </a:cubicBezTo>
                  <a:cubicBezTo>
                    <a:pt x="6" y="21"/>
                    <a:pt x="0" y="60"/>
                    <a:pt x="15" y="100"/>
                  </a:cubicBezTo>
                  <a:cubicBezTo>
                    <a:pt x="32" y="146"/>
                    <a:pt x="84" y="183"/>
                    <a:pt x="136" y="197"/>
                  </a:cubicBezTo>
                  <a:cubicBezTo>
                    <a:pt x="136" y="197"/>
                    <a:pt x="136" y="197"/>
                    <a:pt x="136" y="197"/>
                  </a:cubicBezTo>
                  <a:close/>
                </a:path>
              </a:pathLst>
            </a:custGeom>
            <a:solidFill>
              <a:srgbClr val="F9BBA6"/>
            </a:solidFill>
            <a:ln w="9525">
              <a:noFill/>
              <a:round/>
              <a:headEnd/>
              <a:tailEnd/>
            </a:ln>
          </p:spPr>
          <p:txBody>
            <a:bodyPr/>
            <a:lstStyle/>
            <a:p>
              <a:endParaRPr lang="tr-TR"/>
            </a:p>
          </p:txBody>
        </p:sp>
        <p:sp>
          <p:nvSpPr>
            <p:cNvPr id="7176" name="Freeform 9"/>
            <p:cNvSpPr>
              <a:spLocks/>
            </p:cNvSpPr>
            <p:nvPr/>
          </p:nvSpPr>
          <p:spPr bwMode="auto">
            <a:xfrm>
              <a:off x="726" y="1392"/>
              <a:ext cx="448" cy="405"/>
            </a:xfrm>
            <a:custGeom>
              <a:avLst/>
              <a:gdLst>
                <a:gd name="T0" fmla="*/ 976 w 179"/>
                <a:gd name="T1" fmla="*/ 810 h 152"/>
                <a:gd name="T2" fmla="*/ 213 w 179"/>
                <a:gd name="T3" fmla="*/ 610 h 152"/>
                <a:gd name="T4" fmla="*/ 263 w 179"/>
                <a:gd name="T5" fmla="*/ 29 h 152"/>
                <a:gd name="T6" fmla="*/ 976 w 179"/>
                <a:gd name="T7" fmla="*/ 810 h 152"/>
                <a:gd name="T8" fmla="*/ 0 60000 65536"/>
                <a:gd name="T9" fmla="*/ 0 60000 65536"/>
                <a:gd name="T10" fmla="*/ 0 60000 65536"/>
                <a:gd name="T11" fmla="*/ 0 60000 65536"/>
                <a:gd name="T12" fmla="*/ 0 w 179"/>
                <a:gd name="T13" fmla="*/ 0 h 152"/>
                <a:gd name="T14" fmla="*/ 179 w 179"/>
                <a:gd name="T15" fmla="*/ 152 h 152"/>
              </a:gdLst>
              <a:ahLst/>
              <a:cxnLst>
                <a:cxn ang="T8">
                  <a:pos x="T0" y="T1"/>
                </a:cxn>
                <a:cxn ang="T9">
                  <a:pos x="T2" y="T3"/>
                </a:cxn>
                <a:cxn ang="T10">
                  <a:pos x="T4" y="T5"/>
                </a:cxn>
                <a:cxn ang="T11">
                  <a:pos x="T6" y="T7"/>
                </a:cxn>
              </a:cxnLst>
              <a:rect l="T12" t="T13" r="T14" b="T15"/>
              <a:pathLst>
                <a:path w="179" h="152">
                  <a:moveTo>
                    <a:pt x="156" y="114"/>
                  </a:moveTo>
                  <a:cubicBezTo>
                    <a:pt x="132" y="152"/>
                    <a:pt x="64" y="122"/>
                    <a:pt x="34" y="86"/>
                  </a:cubicBezTo>
                  <a:cubicBezTo>
                    <a:pt x="4" y="50"/>
                    <a:pt x="0" y="8"/>
                    <a:pt x="42" y="4"/>
                  </a:cubicBezTo>
                  <a:cubicBezTo>
                    <a:pt x="89" y="0"/>
                    <a:pt x="179" y="74"/>
                    <a:pt x="156" y="114"/>
                  </a:cubicBezTo>
                  <a:close/>
                </a:path>
              </a:pathLst>
            </a:custGeom>
            <a:solidFill>
              <a:srgbClr val="F44D32"/>
            </a:solidFill>
            <a:ln w="9525">
              <a:noFill/>
              <a:round/>
              <a:headEnd/>
              <a:tailEnd/>
            </a:ln>
          </p:spPr>
          <p:txBody>
            <a:bodyPr/>
            <a:lstStyle/>
            <a:p>
              <a:endParaRPr lang="tr-TR"/>
            </a:p>
          </p:txBody>
        </p:sp>
        <p:sp>
          <p:nvSpPr>
            <p:cNvPr id="7177" name="Freeform 10"/>
            <p:cNvSpPr>
              <a:spLocks/>
            </p:cNvSpPr>
            <p:nvPr/>
          </p:nvSpPr>
          <p:spPr bwMode="auto">
            <a:xfrm>
              <a:off x="734" y="1421"/>
              <a:ext cx="385" cy="376"/>
            </a:xfrm>
            <a:custGeom>
              <a:avLst/>
              <a:gdLst>
                <a:gd name="T0" fmla="*/ 242 w 154"/>
                <a:gd name="T1" fmla="*/ 461 h 141"/>
                <a:gd name="T2" fmla="*/ 112 w 154"/>
                <a:gd name="T3" fmla="*/ 0 h 141"/>
                <a:gd name="T4" fmla="*/ 193 w 154"/>
                <a:gd name="T5" fmla="*/ 533 h 141"/>
                <a:gd name="T6" fmla="*/ 957 w 154"/>
                <a:gd name="T7" fmla="*/ 733 h 141"/>
                <a:gd name="T8" fmla="*/ 962 w 154"/>
                <a:gd name="T9" fmla="*/ 725 h 141"/>
                <a:gd name="T10" fmla="*/ 242 w 154"/>
                <a:gd name="T11" fmla="*/ 461 h 141"/>
                <a:gd name="T12" fmla="*/ 0 60000 65536"/>
                <a:gd name="T13" fmla="*/ 0 60000 65536"/>
                <a:gd name="T14" fmla="*/ 0 60000 65536"/>
                <a:gd name="T15" fmla="*/ 0 60000 65536"/>
                <a:gd name="T16" fmla="*/ 0 60000 65536"/>
                <a:gd name="T17" fmla="*/ 0 60000 65536"/>
                <a:gd name="T18" fmla="*/ 0 w 154"/>
                <a:gd name="T19" fmla="*/ 0 h 141"/>
                <a:gd name="T20" fmla="*/ 154 w 15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54" h="141">
                  <a:moveTo>
                    <a:pt x="39" y="65"/>
                  </a:moveTo>
                  <a:cubicBezTo>
                    <a:pt x="20" y="42"/>
                    <a:pt x="11" y="17"/>
                    <a:pt x="18" y="0"/>
                  </a:cubicBezTo>
                  <a:cubicBezTo>
                    <a:pt x="0" y="14"/>
                    <a:pt x="7" y="46"/>
                    <a:pt x="31" y="75"/>
                  </a:cubicBezTo>
                  <a:cubicBezTo>
                    <a:pt x="61" y="111"/>
                    <a:pt x="129" y="141"/>
                    <a:pt x="153" y="103"/>
                  </a:cubicBezTo>
                  <a:cubicBezTo>
                    <a:pt x="153" y="103"/>
                    <a:pt x="154" y="102"/>
                    <a:pt x="154" y="102"/>
                  </a:cubicBezTo>
                  <a:cubicBezTo>
                    <a:pt x="125" y="126"/>
                    <a:pt x="66" y="98"/>
                    <a:pt x="39" y="65"/>
                  </a:cubicBezTo>
                  <a:close/>
                </a:path>
              </a:pathLst>
            </a:custGeom>
            <a:solidFill>
              <a:srgbClr val="E12A19"/>
            </a:solidFill>
            <a:ln w="9525">
              <a:noFill/>
              <a:round/>
              <a:headEnd/>
              <a:tailEnd/>
            </a:ln>
          </p:spPr>
          <p:txBody>
            <a:bodyPr/>
            <a:lstStyle/>
            <a:p>
              <a:endParaRPr lang="tr-TR"/>
            </a:p>
          </p:txBody>
        </p:sp>
        <p:sp>
          <p:nvSpPr>
            <p:cNvPr id="7178" name="Freeform 11"/>
            <p:cNvSpPr>
              <a:spLocks/>
            </p:cNvSpPr>
            <p:nvPr/>
          </p:nvSpPr>
          <p:spPr bwMode="auto">
            <a:xfrm>
              <a:off x="911" y="1416"/>
              <a:ext cx="213" cy="235"/>
            </a:xfrm>
            <a:custGeom>
              <a:avLst/>
              <a:gdLst>
                <a:gd name="T0" fmla="*/ 0 w 85"/>
                <a:gd name="T1" fmla="*/ 0 h 88"/>
                <a:gd name="T2" fmla="*/ 534 w 85"/>
                <a:gd name="T3" fmla="*/ 628 h 88"/>
                <a:gd name="T4" fmla="*/ 0 w 85"/>
                <a:gd name="T5" fmla="*/ 0 h 88"/>
                <a:gd name="T6" fmla="*/ 0 60000 65536"/>
                <a:gd name="T7" fmla="*/ 0 60000 65536"/>
                <a:gd name="T8" fmla="*/ 0 60000 65536"/>
                <a:gd name="T9" fmla="*/ 0 w 85"/>
                <a:gd name="T10" fmla="*/ 0 h 88"/>
                <a:gd name="T11" fmla="*/ 85 w 85"/>
                <a:gd name="T12" fmla="*/ 88 h 88"/>
              </a:gdLst>
              <a:ahLst/>
              <a:cxnLst>
                <a:cxn ang="T6">
                  <a:pos x="T0" y="T1"/>
                </a:cxn>
                <a:cxn ang="T7">
                  <a:pos x="T2" y="T3"/>
                </a:cxn>
                <a:cxn ang="T8">
                  <a:pos x="T4" y="T5"/>
                </a:cxn>
              </a:cxnLst>
              <a:rect l="T9" t="T10" r="T11" b="T12"/>
              <a:pathLst>
                <a:path w="85" h="88">
                  <a:moveTo>
                    <a:pt x="0" y="0"/>
                  </a:moveTo>
                  <a:cubicBezTo>
                    <a:pt x="31" y="14"/>
                    <a:pt x="83" y="51"/>
                    <a:pt x="85" y="88"/>
                  </a:cubicBezTo>
                  <a:cubicBezTo>
                    <a:pt x="82" y="75"/>
                    <a:pt x="44" y="24"/>
                    <a:pt x="0" y="0"/>
                  </a:cubicBezTo>
                  <a:close/>
                </a:path>
              </a:pathLst>
            </a:custGeom>
            <a:solidFill>
              <a:srgbClr val="E12A19"/>
            </a:solidFill>
            <a:ln w="9525">
              <a:noFill/>
              <a:round/>
              <a:headEnd/>
              <a:tailEnd/>
            </a:ln>
          </p:spPr>
          <p:txBody>
            <a:bodyPr/>
            <a:lstStyle/>
            <a:p>
              <a:endParaRPr lang="tr-TR"/>
            </a:p>
          </p:txBody>
        </p:sp>
        <p:sp>
          <p:nvSpPr>
            <p:cNvPr id="7179" name="Freeform 12"/>
            <p:cNvSpPr>
              <a:spLocks/>
            </p:cNvSpPr>
            <p:nvPr/>
          </p:nvSpPr>
          <p:spPr bwMode="auto">
            <a:xfrm>
              <a:off x="961" y="1435"/>
              <a:ext cx="180" cy="224"/>
            </a:xfrm>
            <a:custGeom>
              <a:avLst/>
              <a:gdLst>
                <a:gd name="T0" fmla="*/ 0 w 72"/>
                <a:gd name="T1" fmla="*/ 0 h 84"/>
                <a:gd name="T2" fmla="*/ 432 w 72"/>
                <a:gd name="T3" fmla="*/ 597 h 84"/>
                <a:gd name="T4" fmla="*/ 0 w 72"/>
                <a:gd name="T5" fmla="*/ 0 h 84"/>
                <a:gd name="T6" fmla="*/ 0 60000 65536"/>
                <a:gd name="T7" fmla="*/ 0 60000 65536"/>
                <a:gd name="T8" fmla="*/ 0 60000 65536"/>
                <a:gd name="T9" fmla="*/ 0 w 72"/>
                <a:gd name="T10" fmla="*/ 0 h 84"/>
                <a:gd name="T11" fmla="*/ 72 w 72"/>
                <a:gd name="T12" fmla="*/ 84 h 84"/>
              </a:gdLst>
              <a:ahLst/>
              <a:cxnLst>
                <a:cxn ang="T6">
                  <a:pos x="T0" y="T1"/>
                </a:cxn>
                <a:cxn ang="T7">
                  <a:pos x="T2" y="T3"/>
                </a:cxn>
                <a:cxn ang="T8">
                  <a:pos x="T4" y="T5"/>
                </a:cxn>
              </a:cxnLst>
              <a:rect l="T9" t="T10" r="T11" b="T12"/>
              <a:pathLst>
                <a:path w="72" h="84">
                  <a:moveTo>
                    <a:pt x="0" y="0"/>
                  </a:moveTo>
                  <a:cubicBezTo>
                    <a:pt x="22" y="10"/>
                    <a:pt x="72" y="48"/>
                    <a:pt x="69" y="84"/>
                  </a:cubicBezTo>
                  <a:cubicBezTo>
                    <a:pt x="70" y="64"/>
                    <a:pt x="66" y="27"/>
                    <a:pt x="0" y="0"/>
                  </a:cubicBezTo>
                  <a:close/>
                </a:path>
              </a:pathLst>
            </a:custGeom>
            <a:solidFill>
              <a:srgbClr val="FFFFFF"/>
            </a:solidFill>
            <a:ln w="9525">
              <a:noFill/>
              <a:round/>
              <a:headEnd/>
              <a:tailEnd/>
            </a:ln>
          </p:spPr>
          <p:txBody>
            <a:bodyPr/>
            <a:lstStyle/>
            <a:p>
              <a:endParaRPr lang="tr-TR"/>
            </a:p>
          </p:txBody>
        </p:sp>
        <p:sp>
          <p:nvSpPr>
            <p:cNvPr id="7180" name="Freeform 13"/>
            <p:cNvSpPr>
              <a:spLocks/>
            </p:cNvSpPr>
            <p:nvPr/>
          </p:nvSpPr>
          <p:spPr bwMode="auto">
            <a:xfrm>
              <a:off x="771" y="1579"/>
              <a:ext cx="255" cy="181"/>
            </a:xfrm>
            <a:custGeom>
              <a:avLst/>
              <a:gdLst>
                <a:gd name="T0" fmla="*/ 0 w 102"/>
                <a:gd name="T1" fmla="*/ 0 h 68"/>
                <a:gd name="T2" fmla="*/ 637 w 102"/>
                <a:gd name="T3" fmla="*/ 468 h 68"/>
                <a:gd name="T4" fmla="*/ 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0"/>
                  </a:moveTo>
                  <a:cubicBezTo>
                    <a:pt x="4" y="18"/>
                    <a:pt x="50" y="68"/>
                    <a:pt x="102" y="66"/>
                  </a:cubicBezTo>
                  <a:cubicBezTo>
                    <a:pt x="82" y="64"/>
                    <a:pt x="30" y="48"/>
                    <a:pt x="0" y="0"/>
                  </a:cubicBezTo>
                  <a:close/>
                </a:path>
              </a:pathLst>
            </a:custGeom>
            <a:solidFill>
              <a:srgbClr val="FFFFFF"/>
            </a:solidFill>
            <a:ln w="9525">
              <a:noFill/>
              <a:round/>
              <a:headEnd/>
              <a:tailEnd/>
            </a:ln>
          </p:spPr>
          <p:txBody>
            <a:bodyPr/>
            <a:lstStyle/>
            <a:p>
              <a:endParaRPr lang="tr-TR"/>
            </a:p>
          </p:txBody>
        </p:sp>
        <p:sp>
          <p:nvSpPr>
            <p:cNvPr id="7181" name="Freeform 14"/>
            <p:cNvSpPr>
              <a:spLocks/>
            </p:cNvSpPr>
            <p:nvPr/>
          </p:nvSpPr>
          <p:spPr bwMode="auto">
            <a:xfrm>
              <a:off x="599" y="1237"/>
              <a:ext cx="715" cy="691"/>
            </a:xfrm>
            <a:custGeom>
              <a:avLst/>
              <a:gdLst>
                <a:gd name="T0" fmla="*/ 375 w 286"/>
                <a:gd name="T1" fmla="*/ 184 h 259"/>
                <a:gd name="T2" fmla="*/ 112 w 286"/>
                <a:gd name="T3" fmla="*/ 982 h 259"/>
                <a:gd name="T4" fmla="*/ 912 w 286"/>
                <a:gd name="T5" fmla="*/ 1715 h 259"/>
                <a:gd name="T6" fmla="*/ 1592 w 286"/>
                <a:gd name="T7" fmla="*/ 1409 h 259"/>
                <a:gd name="T8" fmla="*/ 375 w 286"/>
                <a:gd name="T9" fmla="*/ 184 h 259"/>
                <a:gd name="T10" fmla="*/ 0 60000 65536"/>
                <a:gd name="T11" fmla="*/ 0 60000 65536"/>
                <a:gd name="T12" fmla="*/ 0 60000 65536"/>
                <a:gd name="T13" fmla="*/ 0 60000 65536"/>
                <a:gd name="T14" fmla="*/ 0 60000 65536"/>
                <a:gd name="T15" fmla="*/ 0 w 286"/>
                <a:gd name="T16" fmla="*/ 0 h 259"/>
                <a:gd name="T17" fmla="*/ 286 w 286"/>
                <a:gd name="T18" fmla="*/ 259 h 259"/>
              </a:gdLst>
              <a:ahLst/>
              <a:cxnLst>
                <a:cxn ang="T10">
                  <a:pos x="T0" y="T1"/>
                </a:cxn>
                <a:cxn ang="T11">
                  <a:pos x="T2" y="T3"/>
                </a:cxn>
                <a:cxn ang="T12">
                  <a:pos x="T4" y="T5"/>
                </a:cxn>
                <a:cxn ang="T13">
                  <a:pos x="T6" y="T7"/>
                </a:cxn>
                <a:cxn ang="T14">
                  <a:pos x="T8" y="T9"/>
                </a:cxn>
              </a:cxnLst>
              <a:rect l="T15" t="T16" r="T17" b="T18"/>
              <a:pathLst>
                <a:path w="286" h="259">
                  <a:moveTo>
                    <a:pt x="60" y="26"/>
                  </a:moveTo>
                  <a:cubicBezTo>
                    <a:pt x="12" y="44"/>
                    <a:pt x="0" y="90"/>
                    <a:pt x="18" y="138"/>
                  </a:cubicBezTo>
                  <a:cubicBezTo>
                    <a:pt x="36" y="186"/>
                    <a:pt x="92" y="226"/>
                    <a:pt x="146" y="241"/>
                  </a:cubicBezTo>
                  <a:cubicBezTo>
                    <a:pt x="210" y="259"/>
                    <a:pt x="240" y="232"/>
                    <a:pt x="255" y="198"/>
                  </a:cubicBezTo>
                  <a:cubicBezTo>
                    <a:pt x="286" y="124"/>
                    <a:pt x="150" y="0"/>
                    <a:pt x="60" y="26"/>
                  </a:cubicBezTo>
                  <a:close/>
                </a:path>
              </a:pathLst>
            </a:custGeom>
            <a:noFill/>
            <a:ln w="7938" cap="rnd">
              <a:solidFill>
                <a:srgbClr val="333333"/>
              </a:solidFill>
              <a:prstDash val="solid"/>
              <a:round/>
              <a:headEnd/>
              <a:tailEnd/>
            </a:ln>
          </p:spPr>
          <p:txBody>
            <a:bodyPr/>
            <a:lstStyle/>
            <a:p>
              <a:endParaRPr lang="tr-TR"/>
            </a:p>
          </p:txBody>
        </p:sp>
        <p:sp>
          <p:nvSpPr>
            <p:cNvPr id="7182" name="Freeform 15"/>
            <p:cNvSpPr>
              <a:spLocks/>
            </p:cNvSpPr>
            <p:nvPr/>
          </p:nvSpPr>
          <p:spPr bwMode="auto">
            <a:xfrm>
              <a:off x="739" y="1403"/>
              <a:ext cx="377" cy="349"/>
            </a:xfrm>
            <a:custGeom>
              <a:avLst/>
              <a:gdLst>
                <a:gd name="T0" fmla="*/ 42 w 151"/>
                <a:gd name="T1" fmla="*/ 128 h 131"/>
                <a:gd name="T2" fmla="*/ 175 w 151"/>
                <a:gd name="T3" fmla="*/ 581 h 131"/>
                <a:gd name="T4" fmla="*/ 749 w 151"/>
                <a:gd name="T5" fmla="*/ 916 h 131"/>
                <a:gd name="T6" fmla="*/ 941 w 151"/>
                <a:gd name="T7" fmla="*/ 781 h 131"/>
                <a:gd name="T8" fmla="*/ 941 w 151"/>
                <a:gd name="T9" fmla="*/ 781 h 131"/>
                <a:gd name="T10" fmla="*/ 749 w 151"/>
                <a:gd name="T11" fmla="*/ 900 h 131"/>
                <a:gd name="T12" fmla="*/ 180 w 151"/>
                <a:gd name="T13" fmla="*/ 575 h 131"/>
                <a:gd name="T14" fmla="*/ 55 w 151"/>
                <a:gd name="T15" fmla="*/ 128 h 131"/>
                <a:gd name="T16" fmla="*/ 230 w 151"/>
                <a:gd name="T17" fmla="*/ 0 h 131"/>
                <a:gd name="T18" fmla="*/ 230 w 151"/>
                <a:gd name="T19" fmla="*/ 0 h 131"/>
                <a:gd name="T20" fmla="*/ 42 w 151"/>
                <a:gd name="T21" fmla="*/ 128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31"/>
                <a:gd name="T35" fmla="*/ 151 w 151"/>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31">
                  <a:moveTo>
                    <a:pt x="7" y="18"/>
                  </a:moveTo>
                  <a:cubicBezTo>
                    <a:pt x="0" y="34"/>
                    <a:pt x="8" y="59"/>
                    <a:pt x="28" y="82"/>
                  </a:cubicBezTo>
                  <a:cubicBezTo>
                    <a:pt x="48" y="107"/>
                    <a:pt x="88" y="131"/>
                    <a:pt x="120" y="129"/>
                  </a:cubicBezTo>
                  <a:cubicBezTo>
                    <a:pt x="134" y="128"/>
                    <a:pt x="144" y="121"/>
                    <a:pt x="151" y="110"/>
                  </a:cubicBezTo>
                  <a:cubicBezTo>
                    <a:pt x="151" y="110"/>
                    <a:pt x="151" y="110"/>
                    <a:pt x="151" y="110"/>
                  </a:cubicBezTo>
                  <a:cubicBezTo>
                    <a:pt x="144" y="121"/>
                    <a:pt x="134" y="126"/>
                    <a:pt x="120" y="127"/>
                  </a:cubicBezTo>
                  <a:cubicBezTo>
                    <a:pt x="89" y="129"/>
                    <a:pt x="50" y="105"/>
                    <a:pt x="29" y="81"/>
                  </a:cubicBezTo>
                  <a:cubicBezTo>
                    <a:pt x="10" y="58"/>
                    <a:pt x="2" y="34"/>
                    <a:pt x="9" y="18"/>
                  </a:cubicBezTo>
                  <a:cubicBezTo>
                    <a:pt x="13" y="9"/>
                    <a:pt x="22" y="2"/>
                    <a:pt x="37" y="0"/>
                  </a:cubicBezTo>
                  <a:cubicBezTo>
                    <a:pt x="37" y="0"/>
                    <a:pt x="37" y="0"/>
                    <a:pt x="37" y="0"/>
                  </a:cubicBezTo>
                  <a:cubicBezTo>
                    <a:pt x="22" y="2"/>
                    <a:pt x="11" y="7"/>
                    <a:pt x="7" y="18"/>
                  </a:cubicBezTo>
                  <a:close/>
                </a:path>
              </a:pathLst>
            </a:custGeom>
            <a:solidFill>
              <a:srgbClr val="333333"/>
            </a:solidFill>
            <a:ln w="9525">
              <a:noFill/>
              <a:round/>
              <a:headEnd/>
              <a:tailEnd/>
            </a:ln>
          </p:spPr>
          <p:txBody>
            <a:bodyPr/>
            <a:lstStyle/>
            <a:p>
              <a:endParaRPr lang="tr-T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p:cNvSpPr>
            <a:spLocks noGrp="1"/>
          </p:cNvSpPr>
          <p:nvPr>
            <p:ph type="sldNum" sz="quarter" idx="12"/>
          </p:nvPr>
        </p:nvSpPr>
        <p:spPr>
          <a:noFill/>
        </p:spPr>
        <p:txBody>
          <a:bodyPr/>
          <a:lstStyle/>
          <a:p>
            <a:fld id="{BFC93819-87C5-4E35-82F9-C389E8F9FDF9}" type="slidenum">
              <a:rPr lang="tr-TR" smtClean="0"/>
              <a:pPr/>
              <a:t>7</a:t>
            </a:fld>
            <a:endParaRPr lang="tr-TR" smtClean="0"/>
          </a:p>
        </p:txBody>
      </p:sp>
      <p:sp>
        <p:nvSpPr>
          <p:cNvPr id="10243" name="Rectangle 2"/>
          <p:cNvSpPr>
            <a:spLocks noGrp="1" noChangeArrowheads="1"/>
          </p:cNvSpPr>
          <p:nvPr>
            <p:ph type="title"/>
          </p:nvPr>
        </p:nvSpPr>
        <p:spPr/>
        <p:txBody>
          <a:bodyPr/>
          <a:lstStyle/>
          <a:p>
            <a:pPr eaLnBrk="1" hangingPunct="1"/>
            <a:r>
              <a:rPr lang="tr-TR" sz="4000" smtClean="0"/>
              <a:t>Mikroskopik Hematüri-Yaş</a:t>
            </a:r>
          </a:p>
        </p:txBody>
      </p:sp>
      <p:sp>
        <p:nvSpPr>
          <p:cNvPr id="10244" name="Rectangle 3"/>
          <p:cNvSpPr>
            <a:spLocks noGrp="1" noChangeArrowheads="1"/>
          </p:cNvSpPr>
          <p:nvPr>
            <p:ph type="body" idx="1"/>
          </p:nvPr>
        </p:nvSpPr>
        <p:spPr>
          <a:xfrm>
            <a:off x="1182688" y="2017713"/>
            <a:ext cx="7772400" cy="4579937"/>
          </a:xfrm>
        </p:spPr>
        <p:txBody>
          <a:bodyPr/>
          <a:lstStyle/>
          <a:p>
            <a:pPr eaLnBrk="1" hangingPunct="1">
              <a:lnSpc>
                <a:spcPct val="220000"/>
              </a:lnSpc>
            </a:pPr>
            <a:endParaRPr lang="tr-TR" sz="2000" smtClean="0">
              <a:cs typeface="Arial" charset="0"/>
            </a:endParaRPr>
          </a:p>
          <a:p>
            <a:pPr eaLnBrk="1" hangingPunct="1">
              <a:lnSpc>
                <a:spcPct val="220000"/>
              </a:lnSpc>
            </a:pPr>
            <a:r>
              <a:rPr lang="en-US" sz="2400" smtClean="0">
                <a:cs typeface="Arial" charset="0"/>
              </a:rPr>
              <a:t>&lt;</a:t>
            </a:r>
            <a:r>
              <a:rPr lang="tr-TR" sz="2400" smtClean="0">
                <a:cs typeface="Arial" charset="0"/>
              </a:rPr>
              <a:t>40      </a:t>
            </a:r>
            <a:r>
              <a:rPr lang="en-US" sz="2400" smtClean="0">
                <a:cs typeface="Arial" charset="0"/>
              </a:rPr>
              <a:t>&lt;</a:t>
            </a:r>
            <a:r>
              <a:rPr lang="tr-TR" sz="2400" smtClean="0">
                <a:cs typeface="Arial" charset="0"/>
              </a:rPr>
              <a:t>%1 </a:t>
            </a:r>
          </a:p>
          <a:p>
            <a:pPr eaLnBrk="1" hangingPunct="1">
              <a:lnSpc>
                <a:spcPct val="220000"/>
              </a:lnSpc>
              <a:buFont typeface="Wingdings" pitchFamily="2" charset="2"/>
              <a:buNone/>
            </a:pPr>
            <a:endParaRPr lang="tr-TR" sz="2400" smtClean="0">
              <a:cs typeface="Arial" charset="0"/>
            </a:endParaRPr>
          </a:p>
          <a:p>
            <a:pPr eaLnBrk="1" hangingPunct="1">
              <a:lnSpc>
                <a:spcPct val="220000"/>
              </a:lnSpc>
            </a:pPr>
            <a:r>
              <a:rPr lang="en-US" sz="2400" smtClean="0">
                <a:cs typeface="Arial" charset="0"/>
              </a:rPr>
              <a:t>&gt;</a:t>
            </a:r>
            <a:r>
              <a:rPr lang="tr-TR" sz="2400" smtClean="0">
                <a:cs typeface="Arial" charset="0"/>
              </a:rPr>
              <a:t>40         %2-18 </a:t>
            </a:r>
            <a:endParaRPr lang="en-US" sz="2400" smtClean="0">
              <a:cs typeface="Arial" charset="0"/>
            </a:endParaRPr>
          </a:p>
          <a:p>
            <a:pPr eaLnBrk="1" hangingPunct="1">
              <a:lnSpc>
                <a:spcPct val="220000"/>
              </a:lnSpc>
              <a:buFont typeface="Wingdings" pitchFamily="2" charset="2"/>
              <a:buNone/>
            </a:pPr>
            <a:r>
              <a:rPr lang="tr-TR" sz="1200" smtClean="0"/>
              <a:t>                                                    </a:t>
            </a:r>
          </a:p>
          <a:p>
            <a:pPr eaLnBrk="1" hangingPunct="1">
              <a:lnSpc>
                <a:spcPct val="220000"/>
              </a:lnSpc>
              <a:buFont typeface="Wingdings" pitchFamily="2" charset="2"/>
              <a:buNone/>
            </a:pPr>
            <a:r>
              <a:rPr lang="tr-TR" sz="1200" smtClean="0"/>
              <a:t>                                                            Rockall. P</a:t>
            </a:r>
            <a:r>
              <a:rPr lang="tr-TR" sz="1000" smtClean="0"/>
              <a:t>ostgraduate Med 1997; 73: 129.</a:t>
            </a:r>
            <a:r>
              <a:rPr lang="tr-TR" sz="200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3 Slayt Numarası Yer Tutucusu"/>
          <p:cNvSpPr>
            <a:spLocks noGrp="1"/>
          </p:cNvSpPr>
          <p:nvPr>
            <p:ph type="sldNum" sz="quarter" idx="12"/>
          </p:nvPr>
        </p:nvSpPr>
        <p:spPr>
          <a:noFill/>
        </p:spPr>
        <p:txBody>
          <a:bodyPr/>
          <a:lstStyle/>
          <a:p>
            <a:fld id="{84682FD9-3013-4CF2-8636-DF9FF97FCFEB}" type="slidenum">
              <a:rPr lang="tr-TR" smtClean="0"/>
              <a:pPr/>
              <a:t>8</a:t>
            </a:fld>
            <a:endParaRPr lang="tr-TR" smtClean="0"/>
          </a:p>
        </p:txBody>
      </p:sp>
      <p:graphicFrame>
        <p:nvGraphicFramePr>
          <p:cNvPr id="1026" name="Object 4"/>
          <p:cNvGraphicFramePr>
            <a:graphicFrameLocks noChangeAspect="1"/>
          </p:cNvGraphicFramePr>
          <p:nvPr/>
        </p:nvGraphicFramePr>
        <p:xfrm>
          <a:off x="0" y="1916113"/>
          <a:ext cx="9144000" cy="4564062"/>
        </p:xfrm>
        <a:graphic>
          <a:graphicData uri="http://schemas.openxmlformats.org/presentationml/2006/ole">
            <p:oleObj spid="_x0000_s1026" name="Grafik" r:id="rId4" imgW="4981575" imgH="3019425" progId="Excel.Chart.8">
              <p:embed/>
            </p:oleObj>
          </a:graphicData>
        </a:graphic>
      </p:graphicFrame>
      <p:sp>
        <p:nvSpPr>
          <p:cNvPr id="1028" name="Line 5"/>
          <p:cNvSpPr>
            <a:spLocks noChangeShapeType="1"/>
          </p:cNvSpPr>
          <p:nvPr/>
        </p:nvSpPr>
        <p:spPr bwMode="auto">
          <a:xfrm flipH="1">
            <a:off x="1331913" y="4868863"/>
            <a:ext cx="647700" cy="431800"/>
          </a:xfrm>
          <a:prstGeom prst="line">
            <a:avLst/>
          </a:prstGeom>
          <a:noFill/>
          <a:ln w="9525">
            <a:solidFill>
              <a:schemeClr val="tx1"/>
            </a:solidFill>
            <a:round/>
            <a:headEnd/>
            <a:tailEnd type="triangle" w="med" len="med"/>
          </a:ln>
        </p:spPr>
        <p:txBody>
          <a:bodyPr/>
          <a:lstStyle/>
          <a:p>
            <a:endParaRPr lang="tr-TR"/>
          </a:p>
        </p:txBody>
      </p:sp>
      <p:sp>
        <p:nvSpPr>
          <p:cNvPr id="1029" name="Line 6"/>
          <p:cNvSpPr>
            <a:spLocks noChangeShapeType="1"/>
          </p:cNvSpPr>
          <p:nvPr/>
        </p:nvSpPr>
        <p:spPr bwMode="auto">
          <a:xfrm>
            <a:off x="2555875" y="4797425"/>
            <a:ext cx="863600" cy="431800"/>
          </a:xfrm>
          <a:prstGeom prst="line">
            <a:avLst/>
          </a:prstGeom>
          <a:noFill/>
          <a:ln w="9525">
            <a:solidFill>
              <a:schemeClr val="tx1"/>
            </a:solidFill>
            <a:round/>
            <a:headEnd/>
            <a:tailEnd type="triangle" w="med" len="med"/>
          </a:ln>
        </p:spPr>
        <p:txBody>
          <a:bodyPr/>
          <a:lstStyle/>
          <a:p>
            <a:endParaRPr lang="tr-TR"/>
          </a:p>
        </p:txBody>
      </p:sp>
      <p:sp>
        <p:nvSpPr>
          <p:cNvPr id="1030" name="Text Box 7"/>
          <p:cNvSpPr txBox="1">
            <a:spLocks noChangeArrowheads="1"/>
          </p:cNvSpPr>
          <p:nvPr/>
        </p:nvSpPr>
        <p:spPr bwMode="auto">
          <a:xfrm>
            <a:off x="468313" y="5405438"/>
            <a:ext cx="1784350" cy="831850"/>
          </a:xfrm>
          <a:prstGeom prst="rect">
            <a:avLst/>
          </a:prstGeom>
          <a:solidFill>
            <a:srgbClr val="FFFF00"/>
          </a:solidFill>
          <a:ln w="9525">
            <a:solidFill>
              <a:schemeClr val="tx2"/>
            </a:solidFill>
            <a:miter lim="800000"/>
            <a:headEnd/>
            <a:tailEnd/>
          </a:ln>
        </p:spPr>
        <p:txBody>
          <a:bodyPr wrap="none">
            <a:spAutoFit/>
          </a:bodyPr>
          <a:lstStyle/>
          <a:p>
            <a:r>
              <a:rPr lang="tr-TR" sz="2400">
                <a:solidFill>
                  <a:schemeClr val="tx2"/>
                </a:solidFill>
                <a:latin typeface="Arial" charset="0"/>
              </a:rPr>
              <a:t>1/3’ü renal </a:t>
            </a:r>
          </a:p>
          <a:p>
            <a:r>
              <a:rPr lang="tr-TR" sz="2400">
                <a:solidFill>
                  <a:schemeClr val="tx2"/>
                </a:solidFill>
                <a:latin typeface="Arial" charset="0"/>
              </a:rPr>
              <a:t>kaynaklı</a:t>
            </a:r>
          </a:p>
        </p:txBody>
      </p:sp>
      <p:sp>
        <p:nvSpPr>
          <p:cNvPr id="1031" name="Text Box 8"/>
          <p:cNvSpPr txBox="1">
            <a:spLocks noChangeArrowheads="1"/>
          </p:cNvSpPr>
          <p:nvPr/>
        </p:nvSpPr>
        <p:spPr bwMode="auto">
          <a:xfrm>
            <a:off x="3563938" y="5300663"/>
            <a:ext cx="2411412" cy="1196975"/>
          </a:xfrm>
          <a:prstGeom prst="rect">
            <a:avLst/>
          </a:prstGeom>
          <a:solidFill>
            <a:srgbClr val="FF0000"/>
          </a:solidFill>
          <a:ln w="9525">
            <a:solidFill>
              <a:schemeClr val="tx1"/>
            </a:solidFill>
            <a:miter lim="800000"/>
            <a:headEnd/>
            <a:tailEnd/>
          </a:ln>
        </p:spPr>
        <p:txBody>
          <a:bodyPr wrap="none">
            <a:spAutoFit/>
          </a:bodyPr>
          <a:lstStyle/>
          <a:p>
            <a:r>
              <a:rPr lang="tr-TR" sz="2400">
                <a:solidFill>
                  <a:schemeClr val="bg1"/>
                </a:solidFill>
                <a:latin typeface="Arial" charset="0"/>
              </a:rPr>
              <a:t>2/3’ü orta ve alt</a:t>
            </a:r>
          </a:p>
          <a:p>
            <a:r>
              <a:rPr lang="tr-TR" sz="2400">
                <a:solidFill>
                  <a:schemeClr val="bg1"/>
                </a:solidFill>
                <a:latin typeface="Arial" charset="0"/>
              </a:rPr>
              <a:t>Üriner sistem </a:t>
            </a:r>
          </a:p>
          <a:p>
            <a:r>
              <a:rPr lang="tr-TR" sz="2400">
                <a:solidFill>
                  <a:schemeClr val="bg1"/>
                </a:solidFill>
                <a:latin typeface="Arial" charset="0"/>
              </a:rPr>
              <a:t>kaynaklı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Slayt Numarası Yer Tutucusu"/>
          <p:cNvSpPr>
            <a:spLocks noGrp="1"/>
          </p:cNvSpPr>
          <p:nvPr>
            <p:ph type="sldNum" sz="quarter" idx="12"/>
          </p:nvPr>
        </p:nvSpPr>
        <p:spPr>
          <a:noFill/>
        </p:spPr>
        <p:txBody>
          <a:bodyPr/>
          <a:lstStyle/>
          <a:p>
            <a:fld id="{9CFCC4F5-A7B5-4D6A-A3FD-6FB9612C59C2}" type="slidenum">
              <a:rPr lang="tr-TR" smtClean="0"/>
              <a:pPr/>
              <a:t>9</a:t>
            </a:fld>
            <a:endParaRPr lang="tr-TR" smtClean="0"/>
          </a:p>
        </p:txBody>
      </p:sp>
      <p:sp>
        <p:nvSpPr>
          <p:cNvPr id="11267" name="Rectangle 2"/>
          <p:cNvSpPr>
            <a:spLocks noGrp="1" noChangeArrowheads="1"/>
          </p:cNvSpPr>
          <p:nvPr>
            <p:ph type="title"/>
          </p:nvPr>
        </p:nvSpPr>
        <p:spPr/>
        <p:txBody>
          <a:bodyPr/>
          <a:lstStyle/>
          <a:p>
            <a:pPr eaLnBrk="1" hangingPunct="1"/>
            <a:r>
              <a:rPr lang="tr-TR" smtClean="0"/>
              <a:t>     İdrar Şeridi (dipstick)</a:t>
            </a:r>
          </a:p>
        </p:txBody>
      </p:sp>
      <p:sp>
        <p:nvSpPr>
          <p:cNvPr id="11268" name="Rectangle 3"/>
          <p:cNvSpPr>
            <a:spLocks noGrp="1" noChangeArrowheads="1"/>
          </p:cNvSpPr>
          <p:nvPr>
            <p:ph type="body" sz="half" idx="1"/>
          </p:nvPr>
        </p:nvSpPr>
        <p:spPr/>
        <p:txBody>
          <a:bodyPr/>
          <a:lstStyle/>
          <a:p>
            <a:pPr eaLnBrk="1" hangingPunct="1">
              <a:lnSpc>
                <a:spcPct val="130000"/>
              </a:lnSpc>
            </a:pPr>
            <a:r>
              <a:rPr lang="tr-TR" sz="1800" smtClean="0"/>
              <a:t>En yaygın</a:t>
            </a:r>
          </a:p>
          <a:p>
            <a:pPr eaLnBrk="1" hangingPunct="1">
              <a:lnSpc>
                <a:spcPct val="130000"/>
              </a:lnSpc>
            </a:pPr>
            <a:r>
              <a:rPr lang="tr-TR" sz="1800" smtClean="0"/>
              <a:t>Kolay ve ucuz</a:t>
            </a:r>
          </a:p>
          <a:p>
            <a:pPr eaLnBrk="1" hangingPunct="1">
              <a:lnSpc>
                <a:spcPct val="130000"/>
              </a:lnSpc>
            </a:pPr>
            <a:r>
              <a:rPr lang="tr-TR" sz="1800" smtClean="0"/>
              <a:t>Güvenilir</a:t>
            </a:r>
          </a:p>
          <a:p>
            <a:pPr eaLnBrk="1" hangingPunct="1">
              <a:lnSpc>
                <a:spcPct val="130000"/>
              </a:lnSpc>
            </a:pPr>
            <a:r>
              <a:rPr lang="tr-TR" sz="1800" smtClean="0"/>
              <a:t>Duyarlılık %91-100</a:t>
            </a:r>
          </a:p>
          <a:p>
            <a:pPr eaLnBrk="1" hangingPunct="1">
              <a:lnSpc>
                <a:spcPct val="130000"/>
              </a:lnSpc>
            </a:pPr>
            <a:r>
              <a:rPr lang="tr-TR" sz="1800" smtClean="0"/>
              <a:t>Özgüllük %65-99</a:t>
            </a:r>
          </a:p>
          <a:p>
            <a:pPr eaLnBrk="1" hangingPunct="1">
              <a:lnSpc>
                <a:spcPct val="130000"/>
              </a:lnSpc>
            </a:pPr>
            <a:r>
              <a:rPr lang="tr-TR" sz="1800" smtClean="0"/>
              <a:t>Orthotoluidine emdirilmiş </a:t>
            </a:r>
          </a:p>
          <a:p>
            <a:pPr eaLnBrk="1" hangingPunct="1">
              <a:lnSpc>
                <a:spcPct val="130000"/>
              </a:lnSpc>
            </a:pPr>
            <a:r>
              <a:rPr lang="tr-TR" sz="1800" smtClean="0"/>
              <a:t>5x10</a:t>
            </a:r>
            <a:r>
              <a:rPr lang="tr-TR" sz="1800" baseline="30000" smtClean="0"/>
              <a:t>6</a:t>
            </a:r>
            <a:r>
              <a:rPr lang="tr-TR" sz="1800" smtClean="0"/>
              <a:t> hücre/L idrarda</a:t>
            </a:r>
          </a:p>
          <a:p>
            <a:pPr eaLnBrk="1" hangingPunct="1">
              <a:lnSpc>
                <a:spcPct val="130000"/>
              </a:lnSpc>
            </a:pPr>
            <a:r>
              <a:rPr lang="tr-TR" sz="1800" smtClean="0"/>
              <a:t>Yeşil renk Hb miktarı </a:t>
            </a:r>
            <a:r>
              <a:rPr lang="en-US" sz="1800" smtClean="0">
                <a:cs typeface="Arial" charset="0"/>
              </a:rPr>
              <a:t>~</a:t>
            </a:r>
            <a:r>
              <a:rPr lang="tr-TR" sz="1800" smtClean="0">
                <a:cs typeface="Arial" charset="0"/>
              </a:rPr>
              <a:t> korele</a:t>
            </a:r>
          </a:p>
          <a:p>
            <a:pPr eaLnBrk="1" hangingPunct="1">
              <a:lnSpc>
                <a:spcPct val="130000"/>
              </a:lnSpc>
            </a:pPr>
            <a:r>
              <a:rPr lang="tr-TR" sz="1800" smtClean="0">
                <a:cs typeface="Arial" charset="0"/>
              </a:rPr>
              <a:t>Benekli : sağlam RBC</a:t>
            </a:r>
          </a:p>
          <a:p>
            <a:pPr eaLnBrk="1" hangingPunct="1">
              <a:lnSpc>
                <a:spcPct val="130000"/>
              </a:lnSpc>
            </a:pPr>
            <a:r>
              <a:rPr lang="tr-TR" sz="1800" smtClean="0">
                <a:cs typeface="Arial" charset="0"/>
              </a:rPr>
              <a:t>Üniform: serbest Hb</a:t>
            </a:r>
            <a:endParaRPr lang="en-US" sz="1800" smtClean="0">
              <a:cs typeface="Arial" charset="0"/>
            </a:endParaRPr>
          </a:p>
        </p:txBody>
      </p:sp>
      <p:pic>
        <p:nvPicPr>
          <p:cNvPr id="11269" name="Picture 5" descr="urinalysis2"/>
          <p:cNvPicPr>
            <a:picLocks noChangeAspect="1" noChangeArrowheads="1"/>
          </p:cNvPicPr>
          <p:nvPr>
            <p:ph sz="half" idx="2"/>
          </p:nvPr>
        </p:nvPicPr>
        <p:blipFill>
          <a:blip r:embed="rId3"/>
          <a:srcRect/>
          <a:stretch>
            <a:fillRect/>
          </a:stretch>
        </p:blipFill>
        <p:spPr>
          <a:xfrm>
            <a:off x="5621338" y="2046288"/>
            <a:ext cx="2857500" cy="405765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7225</TotalTime>
  <Words>2999</Words>
  <Application>Microsoft Office PowerPoint</Application>
  <PresentationFormat>Ekran Gösterisi (4:3)</PresentationFormat>
  <Paragraphs>596</Paragraphs>
  <Slides>50</Slides>
  <Notes>34</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Katıştırılmış OLE Hizmet Programları</vt:lpstr>
      </vt:variant>
      <vt:variant>
        <vt:i4>1</vt:i4>
      </vt:variant>
      <vt:variant>
        <vt:lpstr>Slayt Başlıkları</vt:lpstr>
      </vt:variant>
      <vt:variant>
        <vt:i4>50</vt:i4>
      </vt:variant>
    </vt:vector>
  </HeadingPairs>
  <TitlesOfParts>
    <vt:vector size="56" baseType="lpstr">
      <vt:lpstr>Tahoma</vt:lpstr>
      <vt:lpstr>Arial</vt:lpstr>
      <vt:lpstr>Wingdings</vt:lpstr>
      <vt:lpstr>Century Gothic</vt:lpstr>
      <vt:lpstr>Karışımlar</vt:lpstr>
      <vt:lpstr>Microsoft Office Excel Grafiği</vt:lpstr>
      <vt:lpstr>       Hematüriye yaklaşım</vt:lpstr>
      <vt:lpstr> Sunum Planı</vt:lpstr>
      <vt:lpstr>              Hematüri</vt:lpstr>
      <vt:lpstr>  Makroskopik Hematüri</vt:lpstr>
      <vt:lpstr>      Mikroskopik Hematüri</vt:lpstr>
      <vt:lpstr>              Hematüri</vt:lpstr>
      <vt:lpstr>Mikroskopik Hematüri-Yaş</vt:lpstr>
      <vt:lpstr>Slayt 8</vt:lpstr>
      <vt:lpstr>     İdrar Şeridi (dipstick)</vt:lpstr>
      <vt:lpstr>             İdrar Şeridi  </vt:lpstr>
      <vt:lpstr>         İdrar sedimenti hazırlanması</vt:lpstr>
      <vt:lpstr>Mikroskopik Hematürinin Değerlendirilmesi</vt:lpstr>
      <vt:lpstr>Slayt 13</vt:lpstr>
      <vt:lpstr>          Mikroskopik hematürinin (MH) başlangıçtaki değerlendirilmesi</vt:lpstr>
      <vt:lpstr>Slayt 15</vt:lpstr>
      <vt:lpstr>Slayt 16</vt:lpstr>
      <vt:lpstr>Slayt 17</vt:lpstr>
      <vt:lpstr>       Hematüri Nedenleri:   Renal Parankimal Hastalıklar</vt:lpstr>
      <vt:lpstr>              Olgu-1</vt:lpstr>
      <vt:lpstr>                Olgu-1</vt:lpstr>
      <vt:lpstr>                  Olgu-1</vt:lpstr>
      <vt:lpstr>Slayt 22</vt:lpstr>
      <vt:lpstr>Olgu-2</vt:lpstr>
      <vt:lpstr>Slayt 24</vt:lpstr>
      <vt:lpstr>             Mikroskopik Hematüride          Üst Üriner Sistem Görüntülenmesi </vt:lpstr>
      <vt:lpstr>Olgu-3</vt:lpstr>
      <vt:lpstr>Olgu-3</vt:lpstr>
      <vt:lpstr>Renal Tüberküloz</vt:lpstr>
      <vt:lpstr>               Olgu-4</vt:lpstr>
      <vt:lpstr>Slayt 30</vt:lpstr>
      <vt:lpstr>Slayt 31</vt:lpstr>
      <vt:lpstr>               Akut Glomerülonefrit</vt:lpstr>
      <vt:lpstr>       Nefritik Sendrom</vt:lpstr>
      <vt:lpstr>Slayt 34</vt:lpstr>
      <vt:lpstr>Slayt 35</vt:lpstr>
      <vt:lpstr>               Olgu-5</vt:lpstr>
      <vt:lpstr>Slayt 37</vt:lpstr>
      <vt:lpstr>Slayt 38</vt:lpstr>
      <vt:lpstr>                            Olgu-6</vt:lpstr>
      <vt:lpstr>Slayt 40</vt:lpstr>
      <vt:lpstr>Slayt 41</vt:lpstr>
      <vt:lpstr>       ODPBH-Hematüri</vt:lpstr>
      <vt:lpstr>ODPBH’lıklı bir hastada belirgin büyümüş böbreklerin normal bir böbrek ile karşılaştırılması</vt:lpstr>
      <vt:lpstr>ODPBH-USG, kontrastlı BT</vt:lpstr>
      <vt:lpstr>Bel ağrısı-hematüri sendromu</vt:lpstr>
      <vt:lpstr>      İnce bazal membran hastalığı</vt:lpstr>
      <vt:lpstr>Slayt 47</vt:lpstr>
      <vt:lpstr>            Sonuçlar</vt:lpstr>
      <vt:lpstr>               Sonuçlar</vt:lpstr>
      <vt:lpstr>              Son Söz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356</cp:revision>
  <dcterms:created xsi:type="dcterms:W3CDTF">2006-07-25T20:30:27Z</dcterms:created>
  <dcterms:modified xsi:type="dcterms:W3CDTF">2016-03-29T07:57:42Z</dcterms:modified>
</cp:coreProperties>
</file>