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315"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FD565E4-32E6-47FD-96DC-DECB0FEF55D6}" type="datetimeFigureOut">
              <a:rPr lang="tr-TR" smtClean="0"/>
              <a:pPr/>
              <a:t>07.03.2018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D52C122-2985-4F60-A5E7-3CBDED22BF19}"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7"/>
          <p:cNvSpPr>
            <a:spLocks noGrp="1" noChangeArrowheads="1"/>
          </p:cNvSpPr>
          <p:nvPr>
            <p:ph type="sldNum" sz="quarter" idx="5"/>
          </p:nvPr>
        </p:nvSpPr>
        <p:spPr>
          <a:noFill/>
        </p:spPr>
        <p:txBody>
          <a:bodyPr/>
          <a:lstStyle/>
          <a:p>
            <a:fld id="{898DB430-FB1D-4D7E-92DB-1938DA31324A}" type="slidenum">
              <a:rPr lang="tr-TR" smtClean="0"/>
              <a:pPr/>
              <a:t>2</a:t>
            </a:fld>
            <a:endParaRPr lang="tr-TR" smtClean="0"/>
          </a:p>
        </p:txBody>
      </p:sp>
      <p:sp>
        <p:nvSpPr>
          <p:cNvPr id="149507" name="Rectangle 2"/>
          <p:cNvSpPr>
            <a:spLocks noGrp="1" noRot="1" noChangeAspect="1" noChangeArrowheads="1" noTextEdit="1"/>
          </p:cNvSpPr>
          <p:nvPr>
            <p:ph type="sldImg"/>
          </p:nvPr>
        </p:nvSpPr>
        <p:spPr>
          <a:ln/>
        </p:spPr>
      </p:sp>
      <p:sp>
        <p:nvSpPr>
          <p:cNvPr id="149508"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7"/>
          <p:cNvSpPr>
            <a:spLocks noGrp="1" noChangeArrowheads="1"/>
          </p:cNvSpPr>
          <p:nvPr>
            <p:ph type="sldNum" sz="quarter" idx="5"/>
          </p:nvPr>
        </p:nvSpPr>
        <p:spPr>
          <a:noFill/>
        </p:spPr>
        <p:txBody>
          <a:bodyPr/>
          <a:lstStyle/>
          <a:p>
            <a:fld id="{A90FAD30-7239-4812-8773-282408EA28E1}" type="slidenum">
              <a:rPr lang="tr-TR" smtClean="0"/>
              <a:pPr/>
              <a:t>11</a:t>
            </a:fld>
            <a:endParaRPr lang="tr-TR" smtClean="0"/>
          </a:p>
        </p:txBody>
      </p:sp>
      <p:sp>
        <p:nvSpPr>
          <p:cNvPr id="158723" name="Rectangle 2"/>
          <p:cNvSpPr>
            <a:spLocks noGrp="1" noRot="1" noChangeAspect="1" noChangeArrowheads="1" noTextEdit="1"/>
          </p:cNvSpPr>
          <p:nvPr>
            <p:ph type="sldImg"/>
          </p:nvPr>
        </p:nvSpPr>
        <p:spPr>
          <a:ln/>
        </p:spPr>
      </p:sp>
      <p:sp>
        <p:nvSpPr>
          <p:cNvPr id="158724"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7"/>
          <p:cNvSpPr>
            <a:spLocks noGrp="1" noChangeArrowheads="1"/>
          </p:cNvSpPr>
          <p:nvPr>
            <p:ph type="sldNum" sz="quarter" idx="5"/>
          </p:nvPr>
        </p:nvSpPr>
        <p:spPr>
          <a:noFill/>
        </p:spPr>
        <p:txBody>
          <a:bodyPr/>
          <a:lstStyle/>
          <a:p>
            <a:fld id="{3E198CE7-F1AA-4551-BB86-964C6B4341EC}" type="slidenum">
              <a:rPr lang="tr-TR" smtClean="0"/>
              <a:pPr/>
              <a:t>12</a:t>
            </a:fld>
            <a:endParaRPr lang="tr-TR" smtClean="0"/>
          </a:p>
        </p:txBody>
      </p:sp>
      <p:sp>
        <p:nvSpPr>
          <p:cNvPr id="159747" name="Rectangle 2"/>
          <p:cNvSpPr>
            <a:spLocks noGrp="1" noRot="1" noChangeAspect="1" noChangeArrowheads="1" noTextEdit="1"/>
          </p:cNvSpPr>
          <p:nvPr>
            <p:ph type="sldImg"/>
          </p:nvPr>
        </p:nvSpPr>
        <p:spPr>
          <a:ln/>
        </p:spPr>
      </p:sp>
      <p:sp>
        <p:nvSpPr>
          <p:cNvPr id="159748"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7"/>
          <p:cNvSpPr>
            <a:spLocks noGrp="1" noChangeArrowheads="1"/>
          </p:cNvSpPr>
          <p:nvPr>
            <p:ph type="sldNum" sz="quarter" idx="5"/>
          </p:nvPr>
        </p:nvSpPr>
        <p:spPr>
          <a:noFill/>
        </p:spPr>
        <p:txBody>
          <a:bodyPr/>
          <a:lstStyle/>
          <a:p>
            <a:fld id="{ABE2A00F-04B6-4F46-8793-10E29FFFFB6A}" type="slidenum">
              <a:rPr lang="tr-TR" smtClean="0"/>
              <a:pPr/>
              <a:t>13</a:t>
            </a:fld>
            <a:endParaRPr lang="tr-TR" smtClean="0"/>
          </a:p>
        </p:txBody>
      </p:sp>
      <p:sp>
        <p:nvSpPr>
          <p:cNvPr id="160771" name="Rectangle 2"/>
          <p:cNvSpPr>
            <a:spLocks noGrp="1" noRot="1" noChangeAspect="1" noChangeArrowheads="1" noTextEdit="1"/>
          </p:cNvSpPr>
          <p:nvPr>
            <p:ph type="sldImg"/>
          </p:nvPr>
        </p:nvSpPr>
        <p:spPr>
          <a:ln/>
        </p:spPr>
      </p:sp>
      <p:sp>
        <p:nvSpPr>
          <p:cNvPr id="160772"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7"/>
          <p:cNvSpPr>
            <a:spLocks noGrp="1" noChangeArrowheads="1"/>
          </p:cNvSpPr>
          <p:nvPr>
            <p:ph type="sldNum" sz="quarter" idx="5"/>
          </p:nvPr>
        </p:nvSpPr>
        <p:spPr>
          <a:noFill/>
        </p:spPr>
        <p:txBody>
          <a:bodyPr/>
          <a:lstStyle/>
          <a:p>
            <a:fld id="{84B374DB-5D3C-4C18-8535-E790C2B040BF}" type="slidenum">
              <a:rPr lang="tr-TR" smtClean="0"/>
              <a:pPr/>
              <a:t>14</a:t>
            </a:fld>
            <a:endParaRPr lang="tr-TR" smtClean="0"/>
          </a:p>
        </p:txBody>
      </p:sp>
      <p:sp>
        <p:nvSpPr>
          <p:cNvPr id="161795" name="Rectangle 2"/>
          <p:cNvSpPr>
            <a:spLocks noGrp="1" noRot="1" noChangeAspect="1" noChangeArrowheads="1" noTextEdit="1"/>
          </p:cNvSpPr>
          <p:nvPr>
            <p:ph type="sldImg"/>
          </p:nvPr>
        </p:nvSpPr>
        <p:spPr>
          <a:ln/>
        </p:spPr>
      </p:sp>
      <p:sp>
        <p:nvSpPr>
          <p:cNvPr id="161796"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7"/>
          <p:cNvSpPr>
            <a:spLocks noGrp="1" noChangeArrowheads="1"/>
          </p:cNvSpPr>
          <p:nvPr>
            <p:ph type="sldNum" sz="quarter" idx="5"/>
          </p:nvPr>
        </p:nvSpPr>
        <p:spPr>
          <a:noFill/>
        </p:spPr>
        <p:txBody>
          <a:bodyPr/>
          <a:lstStyle/>
          <a:p>
            <a:fld id="{4A1F40CC-605E-4A37-BBD6-415A2D8F6349}" type="slidenum">
              <a:rPr lang="tr-TR" smtClean="0"/>
              <a:pPr/>
              <a:t>15</a:t>
            </a:fld>
            <a:endParaRPr lang="tr-TR" smtClean="0"/>
          </a:p>
        </p:txBody>
      </p:sp>
      <p:sp>
        <p:nvSpPr>
          <p:cNvPr id="162819" name="Rectangle 2"/>
          <p:cNvSpPr>
            <a:spLocks noGrp="1" noRot="1" noChangeAspect="1" noChangeArrowheads="1" noTextEdit="1"/>
          </p:cNvSpPr>
          <p:nvPr>
            <p:ph type="sldImg"/>
          </p:nvPr>
        </p:nvSpPr>
        <p:spPr>
          <a:ln/>
        </p:spPr>
      </p:sp>
      <p:sp>
        <p:nvSpPr>
          <p:cNvPr id="162820"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7"/>
          <p:cNvSpPr>
            <a:spLocks noGrp="1" noChangeArrowheads="1"/>
          </p:cNvSpPr>
          <p:nvPr>
            <p:ph type="sldNum" sz="quarter" idx="5"/>
          </p:nvPr>
        </p:nvSpPr>
        <p:spPr>
          <a:noFill/>
        </p:spPr>
        <p:txBody>
          <a:bodyPr/>
          <a:lstStyle/>
          <a:p>
            <a:fld id="{7FCCC369-0B0D-411B-8AF1-F780B40945CC}" type="slidenum">
              <a:rPr lang="tr-TR" smtClean="0"/>
              <a:pPr/>
              <a:t>16</a:t>
            </a:fld>
            <a:endParaRPr lang="tr-TR" smtClean="0"/>
          </a:p>
        </p:txBody>
      </p:sp>
      <p:sp>
        <p:nvSpPr>
          <p:cNvPr id="163843" name="Rectangle 2"/>
          <p:cNvSpPr>
            <a:spLocks noGrp="1" noRot="1" noChangeAspect="1" noChangeArrowheads="1" noTextEdit="1"/>
          </p:cNvSpPr>
          <p:nvPr>
            <p:ph type="sldImg"/>
          </p:nvPr>
        </p:nvSpPr>
        <p:spPr>
          <a:ln/>
        </p:spPr>
      </p:sp>
      <p:sp>
        <p:nvSpPr>
          <p:cNvPr id="163844"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7"/>
          <p:cNvSpPr>
            <a:spLocks noGrp="1" noChangeArrowheads="1"/>
          </p:cNvSpPr>
          <p:nvPr>
            <p:ph type="sldNum" sz="quarter" idx="5"/>
          </p:nvPr>
        </p:nvSpPr>
        <p:spPr>
          <a:noFill/>
        </p:spPr>
        <p:txBody>
          <a:bodyPr/>
          <a:lstStyle/>
          <a:p>
            <a:fld id="{06BE1ED8-F100-4706-9118-A500C6011F92}" type="slidenum">
              <a:rPr lang="tr-TR" smtClean="0"/>
              <a:pPr/>
              <a:t>17</a:t>
            </a:fld>
            <a:endParaRPr lang="tr-TR" smtClean="0"/>
          </a:p>
        </p:txBody>
      </p:sp>
      <p:sp>
        <p:nvSpPr>
          <p:cNvPr id="164867" name="Rectangle 2"/>
          <p:cNvSpPr>
            <a:spLocks noGrp="1" noRot="1" noChangeAspect="1" noChangeArrowheads="1" noTextEdit="1"/>
          </p:cNvSpPr>
          <p:nvPr>
            <p:ph type="sldImg"/>
          </p:nvPr>
        </p:nvSpPr>
        <p:spPr>
          <a:ln/>
        </p:spPr>
      </p:sp>
      <p:sp>
        <p:nvSpPr>
          <p:cNvPr id="164868"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7"/>
          <p:cNvSpPr>
            <a:spLocks noGrp="1" noChangeArrowheads="1"/>
          </p:cNvSpPr>
          <p:nvPr>
            <p:ph type="sldNum" sz="quarter" idx="5"/>
          </p:nvPr>
        </p:nvSpPr>
        <p:spPr>
          <a:noFill/>
        </p:spPr>
        <p:txBody>
          <a:bodyPr/>
          <a:lstStyle/>
          <a:p>
            <a:fld id="{E9B4F36B-D230-4DCE-940C-1FD5BD098D9B}" type="slidenum">
              <a:rPr lang="tr-TR" smtClean="0"/>
              <a:pPr/>
              <a:t>18</a:t>
            </a:fld>
            <a:endParaRPr lang="tr-TR" smtClean="0"/>
          </a:p>
        </p:txBody>
      </p:sp>
      <p:sp>
        <p:nvSpPr>
          <p:cNvPr id="165891" name="Rectangle 2"/>
          <p:cNvSpPr>
            <a:spLocks noGrp="1" noRot="1" noChangeAspect="1" noChangeArrowheads="1" noTextEdit="1"/>
          </p:cNvSpPr>
          <p:nvPr>
            <p:ph type="sldImg"/>
          </p:nvPr>
        </p:nvSpPr>
        <p:spPr>
          <a:ln/>
        </p:spPr>
      </p:sp>
      <p:sp>
        <p:nvSpPr>
          <p:cNvPr id="165892"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7"/>
          <p:cNvSpPr>
            <a:spLocks noGrp="1" noChangeArrowheads="1"/>
          </p:cNvSpPr>
          <p:nvPr>
            <p:ph type="sldNum" sz="quarter" idx="5"/>
          </p:nvPr>
        </p:nvSpPr>
        <p:spPr>
          <a:noFill/>
        </p:spPr>
        <p:txBody>
          <a:bodyPr/>
          <a:lstStyle/>
          <a:p>
            <a:fld id="{7894DBF6-345A-4A86-A71E-FE0804FF00FB}" type="slidenum">
              <a:rPr lang="tr-TR" smtClean="0"/>
              <a:pPr/>
              <a:t>19</a:t>
            </a:fld>
            <a:endParaRPr lang="tr-TR" smtClean="0"/>
          </a:p>
        </p:txBody>
      </p:sp>
      <p:sp>
        <p:nvSpPr>
          <p:cNvPr id="166915" name="Rectangle 2"/>
          <p:cNvSpPr>
            <a:spLocks noGrp="1" noRot="1" noChangeAspect="1" noChangeArrowheads="1" noTextEdit="1"/>
          </p:cNvSpPr>
          <p:nvPr>
            <p:ph type="sldImg"/>
          </p:nvPr>
        </p:nvSpPr>
        <p:spPr>
          <a:ln/>
        </p:spPr>
      </p:sp>
      <p:sp>
        <p:nvSpPr>
          <p:cNvPr id="166916"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7"/>
          <p:cNvSpPr>
            <a:spLocks noGrp="1" noChangeArrowheads="1"/>
          </p:cNvSpPr>
          <p:nvPr>
            <p:ph type="sldNum" sz="quarter" idx="5"/>
          </p:nvPr>
        </p:nvSpPr>
        <p:spPr>
          <a:noFill/>
        </p:spPr>
        <p:txBody>
          <a:bodyPr/>
          <a:lstStyle/>
          <a:p>
            <a:fld id="{1DFCC675-5920-47F8-B661-8BB878550AFD}" type="slidenum">
              <a:rPr lang="tr-TR" smtClean="0"/>
              <a:pPr/>
              <a:t>20</a:t>
            </a:fld>
            <a:endParaRPr lang="tr-TR" smtClean="0"/>
          </a:p>
        </p:txBody>
      </p:sp>
      <p:sp>
        <p:nvSpPr>
          <p:cNvPr id="167939" name="Rectangle 2"/>
          <p:cNvSpPr>
            <a:spLocks noGrp="1" noRot="1" noChangeAspect="1" noChangeArrowheads="1" noTextEdit="1"/>
          </p:cNvSpPr>
          <p:nvPr>
            <p:ph type="sldImg"/>
          </p:nvPr>
        </p:nvSpPr>
        <p:spPr>
          <a:ln/>
        </p:spPr>
      </p:sp>
      <p:sp>
        <p:nvSpPr>
          <p:cNvPr id="167940"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7"/>
          <p:cNvSpPr>
            <a:spLocks noGrp="1" noChangeArrowheads="1"/>
          </p:cNvSpPr>
          <p:nvPr>
            <p:ph type="sldNum" sz="quarter" idx="5"/>
          </p:nvPr>
        </p:nvSpPr>
        <p:spPr>
          <a:noFill/>
        </p:spPr>
        <p:txBody>
          <a:bodyPr/>
          <a:lstStyle/>
          <a:p>
            <a:fld id="{802827BB-CEBE-4F8C-B881-147D981D5440}" type="slidenum">
              <a:rPr lang="tr-TR" smtClean="0"/>
              <a:pPr/>
              <a:t>3</a:t>
            </a:fld>
            <a:endParaRPr lang="tr-TR" smtClean="0"/>
          </a:p>
        </p:txBody>
      </p:sp>
      <p:sp>
        <p:nvSpPr>
          <p:cNvPr id="150531" name="Rectangle 2"/>
          <p:cNvSpPr>
            <a:spLocks noGrp="1" noRot="1" noChangeAspect="1" noChangeArrowheads="1" noTextEdit="1"/>
          </p:cNvSpPr>
          <p:nvPr>
            <p:ph type="sldImg"/>
          </p:nvPr>
        </p:nvSpPr>
        <p:spPr>
          <a:ln/>
        </p:spPr>
      </p:sp>
      <p:sp>
        <p:nvSpPr>
          <p:cNvPr id="150532"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7"/>
          <p:cNvSpPr>
            <a:spLocks noGrp="1" noChangeArrowheads="1"/>
          </p:cNvSpPr>
          <p:nvPr>
            <p:ph type="sldNum" sz="quarter" idx="5"/>
          </p:nvPr>
        </p:nvSpPr>
        <p:spPr>
          <a:noFill/>
        </p:spPr>
        <p:txBody>
          <a:bodyPr/>
          <a:lstStyle/>
          <a:p>
            <a:fld id="{D585E1C0-9D10-4304-9B9D-78D4D56B31CD}" type="slidenum">
              <a:rPr lang="tr-TR" smtClean="0"/>
              <a:pPr/>
              <a:t>4</a:t>
            </a:fld>
            <a:endParaRPr lang="tr-TR" smtClean="0"/>
          </a:p>
        </p:txBody>
      </p:sp>
      <p:sp>
        <p:nvSpPr>
          <p:cNvPr id="151555" name="Rectangle 2"/>
          <p:cNvSpPr>
            <a:spLocks noGrp="1" noRot="1" noChangeAspect="1" noChangeArrowheads="1" noTextEdit="1"/>
          </p:cNvSpPr>
          <p:nvPr>
            <p:ph type="sldImg"/>
          </p:nvPr>
        </p:nvSpPr>
        <p:spPr>
          <a:ln/>
        </p:spPr>
      </p:sp>
      <p:sp>
        <p:nvSpPr>
          <p:cNvPr id="151556"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7"/>
          <p:cNvSpPr>
            <a:spLocks noGrp="1" noChangeArrowheads="1"/>
          </p:cNvSpPr>
          <p:nvPr>
            <p:ph type="sldNum" sz="quarter" idx="5"/>
          </p:nvPr>
        </p:nvSpPr>
        <p:spPr>
          <a:noFill/>
        </p:spPr>
        <p:txBody>
          <a:bodyPr/>
          <a:lstStyle/>
          <a:p>
            <a:fld id="{4916E0BF-BC3B-456A-8504-7B7634750FAE}" type="slidenum">
              <a:rPr lang="tr-TR" smtClean="0"/>
              <a:pPr/>
              <a:t>5</a:t>
            </a:fld>
            <a:endParaRPr lang="tr-TR" smtClean="0"/>
          </a:p>
        </p:txBody>
      </p:sp>
      <p:sp>
        <p:nvSpPr>
          <p:cNvPr id="152579" name="Rectangle 2"/>
          <p:cNvSpPr>
            <a:spLocks noGrp="1" noRot="1" noChangeAspect="1" noChangeArrowheads="1" noTextEdit="1"/>
          </p:cNvSpPr>
          <p:nvPr>
            <p:ph type="sldImg"/>
          </p:nvPr>
        </p:nvSpPr>
        <p:spPr>
          <a:ln/>
        </p:spPr>
      </p:sp>
      <p:sp>
        <p:nvSpPr>
          <p:cNvPr id="152580"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7"/>
          <p:cNvSpPr>
            <a:spLocks noGrp="1" noChangeArrowheads="1"/>
          </p:cNvSpPr>
          <p:nvPr>
            <p:ph type="sldNum" sz="quarter" idx="5"/>
          </p:nvPr>
        </p:nvSpPr>
        <p:spPr>
          <a:noFill/>
        </p:spPr>
        <p:txBody>
          <a:bodyPr/>
          <a:lstStyle/>
          <a:p>
            <a:fld id="{BE9885F0-7AE6-4B77-9C93-D934790EFE2E}" type="slidenum">
              <a:rPr lang="tr-TR" smtClean="0"/>
              <a:pPr/>
              <a:t>6</a:t>
            </a:fld>
            <a:endParaRPr lang="tr-TR" smtClean="0"/>
          </a:p>
        </p:txBody>
      </p:sp>
      <p:sp>
        <p:nvSpPr>
          <p:cNvPr id="153603" name="Rectangle 2"/>
          <p:cNvSpPr>
            <a:spLocks noGrp="1" noRot="1" noChangeAspect="1" noChangeArrowheads="1" noTextEdit="1"/>
          </p:cNvSpPr>
          <p:nvPr>
            <p:ph type="sldImg"/>
          </p:nvPr>
        </p:nvSpPr>
        <p:spPr>
          <a:ln/>
        </p:spPr>
      </p:sp>
      <p:sp>
        <p:nvSpPr>
          <p:cNvPr id="153604"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7"/>
          <p:cNvSpPr>
            <a:spLocks noGrp="1" noChangeArrowheads="1"/>
          </p:cNvSpPr>
          <p:nvPr>
            <p:ph type="sldNum" sz="quarter" idx="5"/>
          </p:nvPr>
        </p:nvSpPr>
        <p:spPr>
          <a:noFill/>
        </p:spPr>
        <p:txBody>
          <a:bodyPr/>
          <a:lstStyle/>
          <a:p>
            <a:fld id="{2176D749-4330-49FE-92DB-6416237C76E7}" type="slidenum">
              <a:rPr lang="tr-TR" smtClean="0"/>
              <a:pPr/>
              <a:t>7</a:t>
            </a:fld>
            <a:endParaRPr lang="tr-TR" smtClean="0"/>
          </a:p>
        </p:txBody>
      </p:sp>
      <p:sp>
        <p:nvSpPr>
          <p:cNvPr id="154627" name="Rectangle 2"/>
          <p:cNvSpPr>
            <a:spLocks noGrp="1" noRot="1" noChangeAspect="1" noChangeArrowheads="1" noTextEdit="1"/>
          </p:cNvSpPr>
          <p:nvPr>
            <p:ph type="sldImg"/>
          </p:nvPr>
        </p:nvSpPr>
        <p:spPr>
          <a:ln/>
        </p:spPr>
      </p:sp>
      <p:sp>
        <p:nvSpPr>
          <p:cNvPr id="154628"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7"/>
          <p:cNvSpPr>
            <a:spLocks noGrp="1" noChangeArrowheads="1"/>
          </p:cNvSpPr>
          <p:nvPr>
            <p:ph type="sldNum" sz="quarter" idx="5"/>
          </p:nvPr>
        </p:nvSpPr>
        <p:spPr>
          <a:noFill/>
        </p:spPr>
        <p:txBody>
          <a:bodyPr/>
          <a:lstStyle/>
          <a:p>
            <a:fld id="{8D447C02-852B-4C03-A056-8FB26500BE1B}" type="slidenum">
              <a:rPr lang="tr-TR" smtClean="0"/>
              <a:pPr/>
              <a:t>8</a:t>
            </a:fld>
            <a:endParaRPr lang="tr-TR" smtClean="0"/>
          </a:p>
        </p:txBody>
      </p:sp>
      <p:sp>
        <p:nvSpPr>
          <p:cNvPr id="155651" name="Rectangle 2"/>
          <p:cNvSpPr>
            <a:spLocks noGrp="1" noRot="1" noChangeAspect="1" noChangeArrowheads="1" noTextEdit="1"/>
          </p:cNvSpPr>
          <p:nvPr>
            <p:ph type="sldImg"/>
          </p:nvPr>
        </p:nvSpPr>
        <p:spPr>
          <a:ln/>
        </p:spPr>
      </p:sp>
      <p:sp>
        <p:nvSpPr>
          <p:cNvPr id="155652"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7"/>
          <p:cNvSpPr>
            <a:spLocks noGrp="1" noChangeArrowheads="1"/>
          </p:cNvSpPr>
          <p:nvPr>
            <p:ph type="sldNum" sz="quarter" idx="5"/>
          </p:nvPr>
        </p:nvSpPr>
        <p:spPr>
          <a:noFill/>
        </p:spPr>
        <p:txBody>
          <a:bodyPr/>
          <a:lstStyle/>
          <a:p>
            <a:fld id="{5C1214C7-994F-464C-888B-B8CE3FF2F948}" type="slidenum">
              <a:rPr lang="tr-TR" smtClean="0"/>
              <a:pPr/>
              <a:t>9</a:t>
            </a:fld>
            <a:endParaRPr lang="tr-TR" smtClean="0"/>
          </a:p>
        </p:txBody>
      </p:sp>
      <p:sp>
        <p:nvSpPr>
          <p:cNvPr id="156675" name="Rectangle 2"/>
          <p:cNvSpPr>
            <a:spLocks noGrp="1" noRot="1" noChangeAspect="1" noChangeArrowheads="1" noTextEdit="1"/>
          </p:cNvSpPr>
          <p:nvPr>
            <p:ph type="sldImg"/>
          </p:nvPr>
        </p:nvSpPr>
        <p:spPr>
          <a:ln/>
        </p:spPr>
      </p:sp>
      <p:sp>
        <p:nvSpPr>
          <p:cNvPr id="156676"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7"/>
          <p:cNvSpPr>
            <a:spLocks noGrp="1" noChangeArrowheads="1"/>
          </p:cNvSpPr>
          <p:nvPr>
            <p:ph type="sldNum" sz="quarter" idx="5"/>
          </p:nvPr>
        </p:nvSpPr>
        <p:spPr>
          <a:noFill/>
        </p:spPr>
        <p:txBody>
          <a:bodyPr/>
          <a:lstStyle/>
          <a:p>
            <a:fld id="{7A1DE77D-707F-45AA-AF4E-11349A73C511}" type="slidenum">
              <a:rPr lang="tr-TR" smtClean="0"/>
              <a:pPr/>
              <a:t>10</a:t>
            </a:fld>
            <a:endParaRPr lang="tr-TR" smtClean="0"/>
          </a:p>
        </p:txBody>
      </p:sp>
      <p:sp>
        <p:nvSpPr>
          <p:cNvPr id="157699" name="Rectangle 2"/>
          <p:cNvSpPr>
            <a:spLocks noGrp="1" noRot="1" noChangeAspect="1" noChangeArrowheads="1" noTextEdit="1"/>
          </p:cNvSpPr>
          <p:nvPr>
            <p:ph type="sldImg"/>
          </p:nvPr>
        </p:nvSpPr>
        <p:spPr>
          <a:ln/>
        </p:spPr>
      </p:sp>
      <p:sp>
        <p:nvSpPr>
          <p:cNvPr id="157700"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07.03.2018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07.03.2018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07.03.2018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685800" y="152400"/>
            <a:ext cx="6870700" cy="16002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685800" y="1828800"/>
            <a:ext cx="7696200" cy="3657600"/>
          </a:xfrm>
        </p:spPr>
        <p:txBody>
          <a:bodyPr/>
          <a:lstStyle/>
          <a:p>
            <a:pPr lvl="0"/>
            <a:endParaRPr lang="tr-TR" noProof="0" smtClean="0"/>
          </a:p>
        </p:txBody>
      </p:sp>
      <p:sp>
        <p:nvSpPr>
          <p:cNvPr id="4" name="Rectangle 5"/>
          <p:cNvSpPr>
            <a:spLocks noGrp="1" noChangeArrowheads="1"/>
          </p:cNvSpPr>
          <p:nvPr>
            <p:ph type="dt" sz="half" idx="10"/>
          </p:nvPr>
        </p:nvSpPr>
        <p:spPr>
          <a:ln/>
        </p:spPr>
        <p:txBody>
          <a:bodyPr/>
          <a:lstStyle>
            <a:lvl1pPr>
              <a:defRPr/>
            </a:lvl1pPr>
          </a:lstStyle>
          <a:p>
            <a:pPr>
              <a:defRPr/>
            </a:pPr>
            <a:endParaRPr lang="tr-TR"/>
          </a:p>
        </p:txBody>
      </p:sp>
      <p:sp>
        <p:nvSpPr>
          <p:cNvPr id="5" name="Rectangle 6"/>
          <p:cNvSpPr>
            <a:spLocks noGrp="1" noChangeArrowheads="1"/>
          </p:cNvSpPr>
          <p:nvPr>
            <p:ph type="ftr" sz="quarter" idx="11"/>
          </p:nvPr>
        </p:nvSpPr>
        <p:spPr>
          <a:ln/>
        </p:spPr>
        <p:txBody>
          <a:bodyPr/>
          <a:lstStyle>
            <a:lvl1pPr>
              <a:defRPr/>
            </a:lvl1pPr>
          </a:lstStyle>
          <a:p>
            <a:pPr>
              <a:defRPr/>
            </a:pPr>
            <a:endParaRPr lang="tr-TR"/>
          </a:p>
        </p:txBody>
      </p:sp>
      <p:sp>
        <p:nvSpPr>
          <p:cNvPr id="6" name="Rectangle 7"/>
          <p:cNvSpPr>
            <a:spLocks noGrp="1" noChangeArrowheads="1"/>
          </p:cNvSpPr>
          <p:nvPr>
            <p:ph type="sldNum" sz="quarter" idx="12"/>
          </p:nvPr>
        </p:nvSpPr>
        <p:spPr>
          <a:ln/>
        </p:spPr>
        <p:txBody>
          <a:bodyPr/>
          <a:lstStyle>
            <a:lvl1pPr>
              <a:defRPr/>
            </a:lvl1pPr>
          </a:lstStyle>
          <a:p>
            <a:pPr>
              <a:defRPr/>
            </a:pPr>
            <a:fld id="{0066B349-FAC6-470F-A832-4778C47F5999}"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07.03.2018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07.03.2018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07.03.2018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07.03.2018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07.03.2018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07.03.2018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07.03.2018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07.03.2018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07.03.2018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714348" y="1142984"/>
            <a:ext cx="7772400" cy="1470025"/>
          </a:xfrm>
          <a:solidFill>
            <a:srgbClr val="FFC000"/>
          </a:solidFill>
        </p:spPr>
        <p:txBody>
          <a:bodyPr/>
          <a:lstStyle/>
          <a:p>
            <a:r>
              <a:rPr lang="tr-TR" b="1" dirty="0" smtClean="0"/>
              <a:t>YENİ DOĞAN BEBEK VE ÖZELLİKLERİ</a:t>
            </a:r>
            <a:endParaRPr lang="tr-TR" b="1" dirty="0"/>
          </a:p>
        </p:txBody>
      </p:sp>
      <p:sp>
        <p:nvSpPr>
          <p:cNvPr id="3" name="2 Alt Başlık"/>
          <p:cNvSpPr>
            <a:spLocks noGrp="1"/>
          </p:cNvSpPr>
          <p:nvPr>
            <p:ph type="subTitle" idx="1"/>
          </p:nvPr>
        </p:nvSpPr>
        <p:spPr>
          <a:xfrm>
            <a:off x="785786" y="3886200"/>
            <a:ext cx="7715304" cy="1752600"/>
          </a:xfrm>
          <a:solidFill>
            <a:schemeClr val="accent5">
              <a:lumMod val="40000"/>
              <a:lumOff val="60000"/>
            </a:schemeClr>
          </a:solidFill>
        </p:spPr>
        <p:txBody>
          <a:bodyPr>
            <a:normAutofit fontScale="92500" lnSpcReduction="20000"/>
          </a:bodyPr>
          <a:lstStyle/>
          <a:p>
            <a:r>
              <a:rPr lang="tr-TR" b="1" dirty="0" smtClean="0">
                <a:solidFill>
                  <a:schemeClr val="tx2">
                    <a:lumMod val="75000"/>
                  </a:schemeClr>
                </a:solidFill>
              </a:rPr>
              <a:t>Dr. Gökçe Karaman Benli</a:t>
            </a:r>
          </a:p>
          <a:p>
            <a:r>
              <a:rPr lang="tr-TR" b="1" dirty="0" smtClean="0">
                <a:solidFill>
                  <a:schemeClr val="tx2">
                    <a:lumMod val="75000"/>
                  </a:schemeClr>
                </a:solidFill>
              </a:rPr>
              <a:t>Ankara Üniversitesi Eğitim Bilimleri Fakültesi Temel Eğitim Bölümü Okul Öncesi Eğitim Anabilim Dalı</a:t>
            </a:r>
            <a:endParaRPr lang="tr-TR" b="1" dirty="0">
              <a:solidFill>
                <a:schemeClr val="tx2">
                  <a:lumMod val="75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5 Slayt Numarası Yer Tutucusu"/>
          <p:cNvSpPr>
            <a:spLocks noGrp="1"/>
          </p:cNvSpPr>
          <p:nvPr>
            <p:ph type="sldNum" sz="quarter" idx="12"/>
          </p:nvPr>
        </p:nvSpPr>
        <p:spPr>
          <a:noFill/>
        </p:spPr>
        <p:txBody>
          <a:bodyPr/>
          <a:lstStyle/>
          <a:p>
            <a:fld id="{3B0E90EC-D34F-4E69-BC8C-9808E632DB59}" type="slidenum">
              <a:rPr lang="tr-TR" smtClean="0"/>
              <a:pPr/>
              <a:t>10</a:t>
            </a:fld>
            <a:endParaRPr lang="tr-TR" smtClean="0"/>
          </a:p>
        </p:txBody>
      </p:sp>
      <p:sp>
        <p:nvSpPr>
          <p:cNvPr id="61443" name="Rectangle 2"/>
          <p:cNvSpPr>
            <a:spLocks noGrp="1" noChangeArrowheads="1"/>
          </p:cNvSpPr>
          <p:nvPr>
            <p:ph type="title"/>
          </p:nvPr>
        </p:nvSpPr>
        <p:spPr>
          <a:xfrm>
            <a:off x="685800" y="152400"/>
            <a:ext cx="6870700" cy="1219200"/>
          </a:xfrm>
        </p:spPr>
        <p:txBody>
          <a:bodyPr/>
          <a:lstStyle/>
          <a:p>
            <a:pPr eaLnBrk="1" hangingPunct="1"/>
            <a:r>
              <a:rPr lang="tr-TR" smtClean="0">
                <a:solidFill>
                  <a:srgbClr val="FF33CC"/>
                </a:solidFill>
              </a:rPr>
              <a:t>Baş çevresi;</a:t>
            </a:r>
          </a:p>
        </p:txBody>
      </p:sp>
      <p:sp>
        <p:nvSpPr>
          <p:cNvPr id="60420" name="Rectangle 3"/>
          <p:cNvSpPr>
            <a:spLocks noGrp="1" noChangeArrowheads="1"/>
          </p:cNvSpPr>
          <p:nvPr>
            <p:ph type="body" idx="1"/>
          </p:nvPr>
        </p:nvSpPr>
        <p:spPr/>
        <p:txBody>
          <a:bodyPr/>
          <a:lstStyle/>
          <a:p>
            <a:pPr eaLnBrk="1" hangingPunct="1">
              <a:defRPr/>
            </a:pPr>
            <a:r>
              <a:rPr lang="tr-TR" dirty="0" smtClean="0"/>
              <a:t>Baş çevresi genişliği 1 yaş altında hızlı bir şekilde devam eder. </a:t>
            </a:r>
          </a:p>
          <a:p>
            <a:pPr marL="0" indent="0" eaLnBrk="1" hangingPunct="1">
              <a:buFontTx/>
              <a:buNone/>
              <a:defRPr/>
            </a:pPr>
            <a:endParaRPr lang="tr-TR" dirty="0" smtClean="0"/>
          </a:p>
          <a:p>
            <a:pPr eaLnBrk="1" hangingPunct="1">
              <a:defRPr/>
            </a:pPr>
            <a:r>
              <a:rPr lang="tr-TR" dirty="0" smtClean="0"/>
              <a:t>Her ay 1 cm. genişleyerek bir yaşında ortalama 12 cm kazanır ve </a:t>
            </a:r>
            <a:r>
              <a:rPr lang="tr-TR" dirty="0" smtClean="0">
                <a:solidFill>
                  <a:schemeClr val="tx2"/>
                </a:solidFill>
              </a:rPr>
              <a:t>46-47 cm</a:t>
            </a:r>
            <a:r>
              <a:rPr lang="tr-TR" dirty="0" smtClean="0"/>
              <a:t>’yi bulur.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5 Slayt Numarası Yer Tutucusu"/>
          <p:cNvSpPr>
            <a:spLocks noGrp="1"/>
          </p:cNvSpPr>
          <p:nvPr>
            <p:ph type="sldNum" sz="quarter" idx="12"/>
          </p:nvPr>
        </p:nvSpPr>
        <p:spPr>
          <a:noFill/>
        </p:spPr>
        <p:txBody>
          <a:bodyPr/>
          <a:lstStyle/>
          <a:p>
            <a:fld id="{AEEAF755-6E60-4627-ABE2-D2457125A08C}" type="slidenum">
              <a:rPr lang="tr-TR" smtClean="0"/>
              <a:pPr/>
              <a:t>11</a:t>
            </a:fld>
            <a:endParaRPr lang="tr-TR" smtClean="0"/>
          </a:p>
        </p:txBody>
      </p:sp>
      <p:sp>
        <p:nvSpPr>
          <p:cNvPr id="62467" name="Rectangle 2"/>
          <p:cNvSpPr>
            <a:spLocks noGrp="1" noChangeArrowheads="1"/>
          </p:cNvSpPr>
          <p:nvPr>
            <p:ph type="title"/>
          </p:nvPr>
        </p:nvSpPr>
        <p:spPr/>
        <p:txBody>
          <a:bodyPr/>
          <a:lstStyle/>
          <a:p>
            <a:pPr eaLnBrk="1" hangingPunct="1"/>
            <a:r>
              <a:rPr lang="tr-TR" smtClean="0">
                <a:solidFill>
                  <a:schemeClr val="tx2"/>
                </a:solidFill>
              </a:rPr>
              <a:t>1 yaşta;</a:t>
            </a:r>
          </a:p>
        </p:txBody>
      </p:sp>
      <p:sp>
        <p:nvSpPr>
          <p:cNvPr id="61444" name="Rectangle 3"/>
          <p:cNvSpPr>
            <a:spLocks noGrp="1" noChangeArrowheads="1"/>
          </p:cNvSpPr>
          <p:nvPr>
            <p:ph type="body" idx="1"/>
          </p:nvPr>
        </p:nvSpPr>
        <p:spPr/>
        <p:txBody>
          <a:bodyPr/>
          <a:lstStyle/>
          <a:p>
            <a:pPr marL="0" indent="0" eaLnBrk="1" hangingPunct="1">
              <a:buFontTx/>
              <a:buNone/>
              <a:defRPr/>
            </a:pPr>
            <a:r>
              <a:rPr lang="tr-TR" dirty="0" smtClean="0">
                <a:solidFill>
                  <a:schemeClr val="tx2"/>
                </a:solidFill>
              </a:rPr>
              <a:t>   </a:t>
            </a:r>
          </a:p>
          <a:p>
            <a:pPr marL="0" indent="0" eaLnBrk="1" hangingPunct="1">
              <a:buFontTx/>
              <a:buNone/>
              <a:defRPr/>
            </a:pPr>
            <a:r>
              <a:rPr lang="tr-TR" dirty="0">
                <a:solidFill>
                  <a:schemeClr val="tx2"/>
                </a:solidFill>
              </a:rPr>
              <a:t> </a:t>
            </a:r>
            <a:r>
              <a:rPr lang="tr-TR" dirty="0" smtClean="0">
                <a:solidFill>
                  <a:schemeClr val="tx2"/>
                </a:solidFill>
              </a:rPr>
              <a:t>  </a:t>
            </a:r>
            <a:r>
              <a:rPr lang="tr-TR" dirty="0" smtClean="0"/>
              <a:t>1 yaş sonunda vücut  ağırlığı doğum ağırlığının yaklaşık </a:t>
            </a:r>
            <a:r>
              <a:rPr lang="tr-TR" dirty="0" smtClean="0">
                <a:solidFill>
                  <a:schemeClr val="tx2">
                    <a:lumMod val="60000"/>
                    <a:lumOff val="40000"/>
                  </a:schemeClr>
                </a:solidFill>
              </a:rPr>
              <a:t>üç katına </a:t>
            </a:r>
            <a:r>
              <a:rPr lang="tr-TR" dirty="0" smtClean="0"/>
              <a:t>boyu da </a:t>
            </a:r>
            <a:r>
              <a:rPr lang="tr-TR" dirty="0" smtClean="0">
                <a:solidFill>
                  <a:schemeClr val="tx2">
                    <a:lumMod val="60000"/>
                    <a:lumOff val="40000"/>
                  </a:schemeClr>
                </a:solidFill>
              </a:rPr>
              <a:t>75 </a:t>
            </a:r>
            <a:r>
              <a:rPr lang="tr-TR" dirty="0" err="1" smtClean="0">
                <a:solidFill>
                  <a:schemeClr val="tx2">
                    <a:lumMod val="60000"/>
                    <a:lumOff val="40000"/>
                  </a:schemeClr>
                </a:solidFill>
              </a:rPr>
              <a:t>cm’e</a:t>
            </a:r>
            <a:r>
              <a:rPr lang="tr-TR" dirty="0" smtClean="0">
                <a:solidFill>
                  <a:schemeClr val="tx2">
                    <a:lumMod val="60000"/>
                    <a:lumOff val="40000"/>
                  </a:schemeClr>
                </a:solidFill>
              </a:rPr>
              <a:t> </a:t>
            </a:r>
            <a:r>
              <a:rPr lang="tr-TR" dirty="0" smtClean="0"/>
              <a:t>ulaşır.</a:t>
            </a:r>
          </a:p>
          <a:p>
            <a:pPr eaLnBrk="1" hangingPunct="1">
              <a:defRPr/>
            </a:pPr>
            <a:endParaRPr lang="tr-TR"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5 Slayt Numarası Yer Tutucusu"/>
          <p:cNvSpPr>
            <a:spLocks noGrp="1"/>
          </p:cNvSpPr>
          <p:nvPr>
            <p:ph type="sldNum" sz="quarter" idx="12"/>
          </p:nvPr>
        </p:nvSpPr>
        <p:spPr>
          <a:noFill/>
        </p:spPr>
        <p:txBody>
          <a:bodyPr/>
          <a:lstStyle/>
          <a:p>
            <a:fld id="{A685AD29-94C6-4052-B4FD-A6AE18DE71D8}" type="slidenum">
              <a:rPr lang="tr-TR" smtClean="0"/>
              <a:pPr/>
              <a:t>12</a:t>
            </a:fld>
            <a:endParaRPr lang="tr-TR" smtClean="0"/>
          </a:p>
        </p:txBody>
      </p:sp>
      <p:sp>
        <p:nvSpPr>
          <p:cNvPr id="63491" name="Rectangle 2"/>
          <p:cNvSpPr>
            <a:spLocks noGrp="1" noChangeArrowheads="1"/>
          </p:cNvSpPr>
          <p:nvPr>
            <p:ph type="title"/>
          </p:nvPr>
        </p:nvSpPr>
        <p:spPr/>
        <p:txBody>
          <a:bodyPr/>
          <a:lstStyle/>
          <a:p>
            <a:pPr eaLnBrk="1" hangingPunct="1"/>
            <a:r>
              <a:rPr lang="tr-TR" smtClean="0">
                <a:solidFill>
                  <a:srgbClr val="F84E56"/>
                </a:solidFill>
              </a:rPr>
              <a:t>Diş Gelişimi;</a:t>
            </a:r>
          </a:p>
        </p:txBody>
      </p:sp>
      <p:sp>
        <p:nvSpPr>
          <p:cNvPr id="63492" name="Rectangle 3"/>
          <p:cNvSpPr>
            <a:spLocks noGrp="1" noChangeArrowheads="1"/>
          </p:cNvSpPr>
          <p:nvPr>
            <p:ph type="body" idx="1"/>
          </p:nvPr>
        </p:nvSpPr>
        <p:spPr/>
        <p:txBody>
          <a:bodyPr/>
          <a:lstStyle/>
          <a:p>
            <a:pPr marL="0" indent="0" eaLnBrk="1" hangingPunct="1">
              <a:buFontTx/>
              <a:buNone/>
            </a:pPr>
            <a:r>
              <a:rPr lang="tr-TR" smtClean="0"/>
              <a:t>   Bebekler diş gelişimi bakımından farklılık gösterebilmekle beraber </a:t>
            </a:r>
            <a:r>
              <a:rPr lang="tr-TR" smtClean="0">
                <a:solidFill>
                  <a:schemeClr val="folHlink"/>
                </a:solidFill>
              </a:rPr>
              <a:t>ilk süt dişleri 6-8 aylar</a:t>
            </a:r>
            <a:r>
              <a:rPr lang="tr-TR" smtClean="0"/>
              <a:t> arasında alt çenede iki ön kesici dişin patlamasıyla çıkar.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5 Slayt Numarası Yer Tutucusu"/>
          <p:cNvSpPr>
            <a:spLocks noGrp="1"/>
          </p:cNvSpPr>
          <p:nvPr>
            <p:ph type="sldNum" sz="quarter" idx="12"/>
          </p:nvPr>
        </p:nvSpPr>
        <p:spPr>
          <a:noFill/>
        </p:spPr>
        <p:txBody>
          <a:bodyPr/>
          <a:lstStyle/>
          <a:p>
            <a:fld id="{19FB7C56-A836-45A0-B687-F896B9E17DB8}" type="slidenum">
              <a:rPr lang="tr-TR" smtClean="0"/>
              <a:pPr/>
              <a:t>13</a:t>
            </a:fld>
            <a:endParaRPr lang="tr-TR" smtClean="0"/>
          </a:p>
        </p:txBody>
      </p:sp>
      <p:sp>
        <p:nvSpPr>
          <p:cNvPr id="64515" name="Rectangle 2"/>
          <p:cNvSpPr>
            <a:spLocks noGrp="1" noChangeArrowheads="1"/>
          </p:cNvSpPr>
          <p:nvPr>
            <p:ph type="title"/>
          </p:nvPr>
        </p:nvSpPr>
        <p:spPr>
          <a:xfrm>
            <a:off x="685800" y="152400"/>
            <a:ext cx="6870700" cy="914400"/>
          </a:xfrm>
        </p:spPr>
        <p:txBody>
          <a:bodyPr/>
          <a:lstStyle/>
          <a:p>
            <a:pPr eaLnBrk="1" hangingPunct="1"/>
            <a:r>
              <a:rPr lang="tr-TR" smtClean="0">
                <a:solidFill>
                  <a:srgbClr val="F84E56"/>
                </a:solidFill>
              </a:rPr>
              <a:t>Diş Gelişimi;</a:t>
            </a:r>
          </a:p>
        </p:txBody>
      </p:sp>
      <p:sp>
        <p:nvSpPr>
          <p:cNvPr id="63492" name="Rectangle 3"/>
          <p:cNvSpPr>
            <a:spLocks noGrp="1" noChangeArrowheads="1"/>
          </p:cNvSpPr>
          <p:nvPr>
            <p:ph type="body" idx="1"/>
          </p:nvPr>
        </p:nvSpPr>
        <p:spPr>
          <a:xfrm>
            <a:off x="457200" y="1371600"/>
            <a:ext cx="8229600" cy="4876800"/>
          </a:xfrm>
        </p:spPr>
        <p:txBody>
          <a:bodyPr/>
          <a:lstStyle/>
          <a:p>
            <a:pPr eaLnBrk="1" hangingPunct="1">
              <a:lnSpc>
                <a:spcPct val="80000"/>
              </a:lnSpc>
              <a:defRPr/>
            </a:pPr>
            <a:r>
              <a:rPr lang="tr-TR" sz="2000" dirty="0" smtClean="0"/>
              <a:t>İlk alt kesicilerden sonra yaklaşık iki ay arayla üst çenedeki </a:t>
            </a:r>
            <a:r>
              <a:rPr lang="tr-TR" sz="2000" dirty="0" smtClean="0">
                <a:solidFill>
                  <a:srgbClr val="FF33CC"/>
                </a:solidFill>
              </a:rPr>
              <a:t>iki ön kesici</a:t>
            </a:r>
            <a:r>
              <a:rPr lang="tr-TR" sz="2000" dirty="0" smtClean="0"/>
              <a:t> diş patlar. </a:t>
            </a:r>
          </a:p>
          <a:p>
            <a:pPr marL="0" indent="0" eaLnBrk="1" hangingPunct="1">
              <a:lnSpc>
                <a:spcPct val="80000"/>
              </a:lnSpc>
              <a:buFontTx/>
              <a:buNone/>
              <a:defRPr/>
            </a:pPr>
            <a:endParaRPr lang="tr-TR" sz="2000" dirty="0" smtClean="0"/>
          </a:p>
          <a:p>
            <a:pPr eaLnBrk="1" hangingPunct="1">
              <a:lnSpc>
                <a:spcPct val="80000"/>
              </a:lnSpc>
              <a:defRPr/>
            </a:pPr>
            <a:r>
              <a:rPr lang="tr-TR" sz="2000" dirty="0" smtClean="0"/>
              <a:t>Daha sonra bir kaç ay arayla </a:t>
            </a:r>
            <a:r>
              <a:rPr lang="tr-TR" sz="2000" dirty="0" smtClean="0">
                <a:solidFill>
                  <a:srgbClr val="FF33CC"/>
                </a:solidFill>
              </a:rPr>
              <a:t>alt ve üst çenedeki yan kesiciler</a:t>
            </a:r>
            <a:r>
              <a:rPr lang="tr-TR" sz="2000" dirty="0" smtClean="0"/>
              <a:t> çıkar. </a:t>
            </a:r>
          </a:p>
          <a:p>
            <a:pPr marL="0" indent="0" eaLnBrk="1" hangingPunct="1">
              <a:lnSpc>
                <a:spcPct val="80000"/>
              </a:lnSpc>
              <a:buFontTx/>
              <a:buNone/>
              <a:defRPr/>
            </a:pPr>
            <a:endParaRPr lang="tr-TR" sz="2000" dirty="0" smtClean="0"/>
          </a:p>
          <a:p>
            <a:pPr eaLnBrk="1" hangingPunct="1">
              <a:lnSpc>
                <a:spcPct val="80000"/>
              </a:lnSpc>
              <a:defRPr/>
            </a:pPr>
            <a:r>
              <a:rPr lang="tr-TR" sz="2000" dirty="0" smtClean="0"/>
              <a:t>Böylece bebek 1 yaşına geldiğinde </a:t>
            </a:r>
            <a:r>
              <a:rPr lang="tr-TR" sz="2000" dirty="0" smtClean="0">
                <a:solidFill>
                  <a:srgbClr val="FF33CC"/>
                </a:solidFill>
              </a:rPr>
              <a:t>8 diş</a:t>
            </a:r>
            <a:r>
              <a:rPr lang="tr-TR" sz="2000" dirty="0" smtClean="0"/>
              <a:t> kazanır. Bundan 2-3 ay sonra üst ve alt çenede belirli bir sıra izlemeyerek </a:t>
            </a:r>
            <a:r>
              <a:rPr lang="tr-TR" sz="2000" dirty="0" smtClean="0">
                <a:solidFill>
                  <a:srgbClr val="FF33CC"/>
                </a:solidFill>
              </a:rPr>
              <a:t>küçük azılar çıkar. </a:t>
            </a:r>
          </a:p>
          <a:p>
            <a:pPr marL="0" indent="0" eaLnBrk="1" hangingPunct="1">
              <a:lnSpc>
                <a:spcPct val="80000"/>
              </a:lnSpc>
              <a:buFontTx/>
              <a:buNone/>
              <a:defRPr/>
            </a:pPr>
            <a:endParaRPr lang="tr-TR" sz="2000" dirty="0" smtClean="0">
              <a:solidFill>
                <a:srgbClr val="FF33CC"/>
              </a:solidFill>
            </a:endParaRPr>
          </a:p>
          <a:p>
            <a:pPr eaLnBrk="1" hangingPunct="1">
              <a:lnSpc>
                <a:spcPct val="80000"/>
              </a:lnSpc>
              <a:defRPr/>
            </a:pPr>
            <a:r>
              <a:rPr lang="tr-TR" sz="2000" dirty="0" smtClean="0"/>
              <a:t>Daha sonra </a:t>
            </a:r>
            <a:r>
              <a:rPr lang="tr-TR" sz="2000" dirty="0" smtClean="0">
                <a:solidFill>
                  <a:srgbClr val="FF33CC"/>
                </a:solidFill>
              </a:rPr>
              <a:t>köpek dişleri</a:t>
            </a:r>
            <a:r>
              <a:rPr lang="tr-TR" sz="2000" dirty="0" smtClean="0"/>
              <a:t> ondan sonra da her iki çenede </a:t>
            </a:r>
            <a:r>
              <a:rPr lang="tr-TR" sz="2000" dirty="0" smtClean="0">
                <a:solidFill>
                  <a:srgbClr val="FF33CC"/>
                </a:solidFill>
              </a:rPr>
              <a:t>büyük azılar</a:t>
            </a:r>
            <a:r>
              <a:rPr lang="tr-TR" sz="2000" dirty="0" smtClean="0"/>
              <a:t> çıkarak </a:t>
            </a:r>
            <a:r>
              <a:rPr lang="tr-TR" sz="2000" dirty="0" smtClean="0">
                <a:solidFill>
                  <a:srgbClr val="FF33CC"/>
                </a:solidFill>
              </a:rPr>
              <a:t>2,5-3 yaş arasında 20 süt dişi</a:t>
            </a:r>
            <a:r>
              <a:rPr lang="tr-TR" sz="2000" dirty="0" smtClean="0"/>
              <a:t> tamamlanmış olur. </a:t>
            </a:r>
          </a:p>
          <a:p>
            <a:pPr marL="0" indent="0" eaLnBrk="1" hangingPunct="1">
              <a:lnSpc>
                <a:spcPct val="80000"/>
              </a:lnSpc>
              <a:buFontTx/>
              <a:buNone/>
              <a:defRPr/>
            </a:pPr>
            <a:endParaRPr lang="tr-TR" sz="2000" dirty="0" smtClean="0"/>
          </a:p>
          <a:p>
            <a:pPr eaLnBrk="1" hangingPunct="1">
              <a:lnSpc>
                <a:spcPct val="80000"/>
              </a:lnSpc>
              <a:defRPr/>
            </a:pPr>
            <a:r>
              <a:rPr lang="tr-TR" sz="2000" dirty="0" smtClean="0"/>
              <a:t>6 yaşından sonra süt dişleri yavaş yavaş yerini kalıcı dişlere vermeye başlar.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5 Slayt Numarası Yer Tutucusu"/>
          <p:cNvSpPr>
            <a:spLocks noGrp="1"/>
          </p:cNvSpPr>
          <p:nvPr>
            <p:ph type="sldNum" sz="quarter" idx="12"/>
          </p:nvPr>
        </p:nvSpPr>
        <p:spPr>
          <a:noFill/>
        </p:spPr>
        <p:txBody>
          <a:bodyPr/>
          <a:lstStyle/>
          <a:p>
            <a:fld id="{04B910E0-5B4D-4ED8-AE5D-D7120B0C3322}" type="slidenum">
              <a:rPr lang="tr-TR" smtClean="0"/>
              <a:pPr/>
              <a:t>14</a:t>
            </a:fld>
            <a:endParaRPr lang="tr-TR" smtClean="0"/>
          </a:p>
        </p:txBody>
      </p:sp>
      <p:sp>
        <p:nvSpPr>
          <p:cNvPr id="65539" name="Rectangle 42"/>
          <p:cNvSpPr>
            <a:spLocks noGrp="1" noChangeArrowheads="1"/>
          </p:cNvSpPr>
          <p:nvPr>
            <p:ph type="title"/>
          </p:nvPr>
        </p:nvSpPr>
        <p:spPr>
          <a:xfrm>
            <a:off x="685800" y="457200"/>
            <a:ext cx="6870700" cy="762000"/>
          </a:xfrm>
        </p:spPr>
        <p:txBody>
          <a:bodyPr/>
          <a:lstStyle/>
          <a:p>
            <a:pPr eaLnBrk="1" hangingPunct="1"/>
            <a:r>
              <a:rPr lang="tr-TR" sz="3600" b="1" smtClean="0">
                <a:solidFill>
                  <a:srgbClr val="6600CC"/>
                </a:solidFill>
              </a:rPr>
              <a:t>Apgar Ölçeği</a:t>
            </a:r>
          </a:p>
        </p:txBody>
      </p:sp>
      <p:graphicFrame>
        <p:nvGraphicFramePr>
          <p:cNvPr id="89141" name="Group 53"/>
          <p:cNvGraphicFramePr>
            <a:graphicFrameLocks noGrp="1"/>
          </p:cNvGraphicFramePr>
          <p:nvPr>
            <p:ph idx="1"/>
          </p:nvPr>
        </p:nvGraphicFramePr>
        <p:xfrm>
          <a:off x="685800" y="1447800"/>
          <a:ext cx="7696200" cy="4519614"/>
        </p:xfrm>
        <a:graphic>
          <a:graphicData uri="http://schemas.openxmlformats.org/drawingml/2006/table">
            <a:tbl>
              <a:tblPr/>
              <a:tblGrid>
                <a:gridCol w="2209800"/>
                <a:gridCol w="1447800"/>
                <a:gridCol w="2114550"/>
                <a:gridCol w="1924050"/>
              </a:tblGrid>
              <a:tr h="62551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dirty="0" smtClean="0">
                          <a:ln>
                            <a:noFill/>
                          </a:ln>
                          <a:solidFill>
                            <a:schemeClr val="tx1"/>
                          </a:solidFill>
                          <a:effectLst/>
                          <a:latin typeface="Comic Sans MS" pitchFamily="66" charset="0"/>
                        </a:rPr>
                        <a:t>İŞARETLER</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smtClean="0">
                          <a:ln>
                            <a:noFill/>
                          </a:ln>
                          <a:solidFill>
                            <a:schemeClr val="tx2">
                              <a:lumMod val="60000"/>
                              <a:lumOff val="40000"/>
                            </a:schemeClr>
                          </a:solidFill>
                          <a:effectLst/>
                          <a:latin typeface="Comic Sans MS" pitchFamily="66" charset="0"/>
                        </a:rPr>
                        <a:t>0</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dirty="0" smtClean="0">
                          <a:ln>
                            <a:noFill/>
                          </a:ln>
                          <a:solidFill>
                            <a:schemeClr val="tx2">
                              <a:lumMod val="75000"/>
                            </a:schemeClr>
                          </a:solidFill>
                          <a:effectLst/>
                          <a:latin typeface="Comic Sans MS" pitchFamily="66" charset="0"/>
                        </a:rPr>
                        <a:t>1</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smtClean="0">
                          <a:ln>
                            <a:noFill/>
                          </a:ln>
                          <a:solidFill>
                            <a:schemeClr val="tx2">
                              <a:lumMod val="50000"/>
                            </a:schemeClr>
                          </a:solidFill>
                          <a:effectLst/>
                          <a:latin typeface="Comic Sans MS" pitchFamily="66" charset="0"/>
                        </a:rPr>
                        <a:t>2</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FF"/>
                    </a:solidFill>
                  </a:tcPr>
                </a:tc>
              </a:tr>
              <a:tr h="62393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dirty="0" smtClean="0">
                          <a:ln>
                            <a:noFill/>
                          </a:ln>
                          <a:solidFill>
                            <a:srgbClr val="C00000"/>
                          </a:solidFill>
                          <a:effectLst/>
                          <a:latin typeface="Comic Sans MS" pitchFamily="66" charset="0"/>
                        </a:rPr>
                        <a:t>Kalp Vuruşu</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dirty="0" smtClean="0">
                          <a:ln>
                            <a:noFill/>
                          </a:ln>
                          <a:solidFill>
                            <a:schemeClr val="tx2">
                              <a:lumMod val="60000"/>
                              <a:lumOff val="40000"/>
                            </a:schemeClr>
                          </a:solidFill>
                          <a:effectLst/>
                          <a:latin typeface="Comic Sans MS" pitchFamily="66" charset="0"/>
                        </a:rPr>
                        <a:t>YOK</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dirty="0" smtClean="0">
                          <a:ln>
                            <a:noFill/>
                          </a:ln>
                          <a:solidFill>
                            <a:schemeClr val="tx2">
                              <a:lumMod val="75000"/>
                            </a:schemeClr>
                          </a:solidFill>
                          <a:effectLst/>
                          <a:latin typeface="Comic Sans MS" pitchFamily="66" charset="0"/>
                        </a:rPr>
                        <a:t>100 den aşağı</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smtClean="0">
                          <a:ln>
                            <a:noFill/>
                          </a:ln>
                          <a:solidFill>
                            <a:schemeClr val="tx2">
                              <a:lumMod val="50000"/>
                            </a:schemeClr>
                          </a:solidFill>
                          <a:effectLst/>
                          <a:latin typeface="Comic Sans MS" pitchFamily="66" charset="0"/>
                        </a:rPr>
                        <a:t>100 den yukarı</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FF"/>
                    </a:solidFill>
                  </a:tcPr>
                </a:tc>
              </a:tr>
              <a:tr h="7128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dirty="0" smtClean="0">
                          <a:ln>
                            <a:noFill/>
                          </a:ln>
                          <a:solidFill>
                            <a:srgbClr val="008000"/>
                          </a:solidFill>
                          <a:effectLst/>
                          <a:latin typeface="Comic Sans MS" pitchFamily="66" charset="0"/>
                        </a:rPr>
                        <a:t>Solunum Çabası</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smtClean="0">
                          <a:ln>
                            <a:noFill/>
                          </a:ln>
                          <a:solidFill>
                            <a:schemeClr val="tx2">
                              <a:lumMod val="60000"/>
                              <a:lumOff val="40000"/>
                            </a:schemeClr>
                          </a:solidFill>
                          <a:effectLst/>
                          <a:latin typeface="Comic Sans MS" pitchFamily="66" charset="0"/>
                        </a:rPr>
                        <a:t>YOK</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tr-TR" sz="1800" b="1" i="0" u="none" strike="noStrike" cap="none" normalizeH="0" baseline="0" smtClean="0">
                        <a:ln>
                          <a:noFill/>
                        </a:ln>
                        <a:solidFill>
                          <a:schemeClr val="tx2">
                            <a:lumMod val="60000"/>
                            <a:lumOff val="40000"/>
                          </a:schemeClr>
                        </a:solidFill>
                        <a:effectLst/>
                        <a:latin typeface="Comic Sans MS" pitchFamily="66"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dirty="0" smtClean="0">
                          <a:ln>
                            <a:noFill/>
                          </a:ln>
                          <a:solidFill>
                            <a:schemeClr val="tx2">
                              <a:lumMod val="75000"/>
                            </a:schemeClr>
                          </a:solidFill>
                          <a:effectLst/>
                          <a:latin typeface="Comic Sans MS" pitchFamily="66" charset="0"/>
                        </a:rPr>
                        <a:t>Düzensiz </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smtClean="0">
                          <a:ln>
                            <a:noFill/>
                          </a:ln>
                          <a:solidFill>
                            <a:schemeClr val="tx2">
                              <a:lumMod val="50000"/>
                            </a:schemeClr>
                          </a:solidFill>
                          <a:effectLst/>
                          <a:latin typeface="Comic Sans MS" pitchFamily="66" charset="0"/>
                        </a:rPr>
                        <a:t>Aktif</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FF"/>
                    </a:solidFill>
                  </a:tcPr>
                </a:tc>
              </a:tr>
              <a:tr h="7128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dirty="0" smtClean="0">
                          <a:ln>
                            <a:noFill/>
                          </a:ln>
                          <a:solidFill>
                            <a:srgbClr val="6600CC"/>
                          </a:solidFill>
                          <a:effectLst/>
                          <a:latin typeface="Comic Sans MS" pitchFamily="66" charset="0"/>
                        </a:rPr>
                        <a:t>Adale </a:t>
                      </a:r>
                      <a:r>
                        <a:rPr kumimoji="0" lang="tr-TR" sz="1800" b="1" i="0" u="none" strike="noStrike" cap="none" normalizeH="0" baseline="0" dirty="0" err="1" smtClean="0">
                          <a:ln>
                            <a:noFill/>
                          </a:ln>
                          <a:solidFill>
                            <a:srgbClr val="6600CC"/>
                          </a:solidFill>
                          <a:effectLst/>
                          <a:latin typeface="Comic Sans MS" pitchFamily="66" charset="0"/>
                        </a:rPr>
                        <a:t>Tonusu</a:t>
                      </a:r>
                      <a:endParaRPr kumimoji="0" lang="tr-TR" sz="1800" b="1" i="0" u="none" strike="noStrike" cap="none" normalizeH="0" baseline="0" dirty="0" smtClean="0">
                        <a:ln>
                          <a:noFill/>
                        </a:ln>
                        <a:solidFill>
                          <a:srgbClr val="6600CC"/>
                        </a:solidFill>
                        <a:effectLst/>
                        <a:latin typeface="Comic Sans MS" pitchFamily="66" charset="0"/>
                      </a:endParaRP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dirty="0" smtClean="0">
                          <a:ln>
                            <a:noFill/>
                          </a:ln>
                          <a:solidFill>
                            <a:schemeClr val="tx2">
                              <a:lumMod val="60000"/>
                              <a:lumOff val="40000"/>
                            </a:schemeClr>
                          </a:solidFill>
                          <a:effectLst/>
                          <a:latin typeface="Comic Sans MS" pitchFamily="66" charset="0"/>
                        </a:rPr>
                        <a:t>YOK</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tr-TR" sz="1800" b="1" i="0" u="none" strike="noStrike" cap="none" normalizeH="0" baseline="0" dirty="0" smtClean="0">
                        <a:ln>
                          <a:noFill/>
                        </a:ln>
                        <a:solidFill>
                          <a:schemeClr val="tx2">
                            <a:lumMod val="60000"/>
                            <a:lumOff val="40000"/>
                          </a:schemeClr>
                        </a:solidFill>
                        <a:effectLst/>
                        <a:latin typeface="Comic Sans MS" pitchFamily="66"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dirty="0" smtClean="0">
                          <a:ln>
                            <a:noFill/>
                          </a:ln>
                          <a:solidFill>
                            <a:schemeClr val="tx2">
                              <a:lumMod val="75000"/>
                            </a:schemeClr>
                          </a:solidFill>
                          <a:effectLst/>
                          <a:latin typeface="Comic Sans MS" pitchFamily="66" charset="0"/>
                        </a:rPr>
                        <a:t>Çok az, kısmen </a:t>
                      </a:r>
                      <a:r>
                        <a:rPr kumimoji="0" lang="tr-TR" sz="1800" b="1" i="0" u="none" strike="noStrike" cap="none" normalizeH="0" baseline="0" dirty="0" err="1" smtClean="0">
                          <a:ln>
                            <a:noFill/>
                          </a:ln>
                          <a:solidFill>
                            <a:schemeClr val="tx2">
                              <a:lumMod val="75000"/>
                            </a:schemeClr>
                          </a:solidFill>
                          <a:effectLst/>
                          <a:latin typeface="Comic Sans MS" pitchFamily="66" charset="0"/>
                        </a:rPr>
                        <a:t>fleksiyon</a:t>
                      </a:r>
                      <a:endParaRPr kumimoji="0" lang="tr-TR" sz="1800" b="1" i="0" u="none" strike="noStrike" cap="none" normalizeH="0" baseline="0" dirty="0" smtClean="0">
                        <a:ln>
                          <a:noFill/>
                        </a:ln>
                        <a:solidFill>
                          <a:schemeClr val="tx2">
                            <a:lumMod val="75000"/>
                          </a:schemeClr>
                        </a:solidFill>
                        <a:effectLst/>
                        <a:latin typeface="Comic Sans MS" pitchFamily="66"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smtClean="0">
                          <a:ln>
                            <a:noFill/>
                          </a:ln>
                          <a:solidFill>
                            <a:schemeClr val="tx2">
                              <a:lumMod val="50000"/>
                            </a:schemeClr>
                          </a:solidFill>
                          <a:effectLst/>
                          <a:latin typeface="Comic Sans MS" pitchFamily="66" charset="0"/>
                        </a:rPr>
                        <a:t>Kuvvetli , aktif</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FF"/>
                    </a:solidFill>
                  </a:tcPr>
                </a:tc>
              </a:tr>
              <a:tr h="118880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dirty="0" smtClean="0">
                          <a:ln>
                            <a:noFill/>
                          </a:ln>
                          <a:solidFill>
                            <a:schemeClr val="accent1">
                              <a:lumMod val="50000"/>
                            </a:schemeClr>
                          </a:solidFill>
                          <a:effectLst/>
                          <a:latin typeface="Comic Sans MS" pitchFamily="66" charset="0"/>
                        </a:rPr>
                        <a:t>Refleks Uyarımı</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smtClean="0">
                          <a:ln>
                            <a:noFill/>
                          </a:ln>
                          <a:solidFill>
                            <a:schemeClr val="tx2">
                              <a:lumMod val="60000"/>
                              <a:lumOff val="40000"/>
                            </a:schemeClr>
                          </a:solidFill>
                          <a:effectLst/>
                          <a:latin typeface="Comic Sans MS" pitchFamily="66" charset="0"/>
                        </a:rPr>
                        <a:t>YOK</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tr-TR" sz="1800" b="1" i="0" u="none" strike="noStrike" cap="none" normalizeH="0" baseline="0" smtClean="0">
                        <a:ln>
                          <a:noFill/>
                        </a:ln>
                        <a:solidFill>
                          <a:schemeClr val="tx2">
                            <a:lumMod val="60000"/>
                            <a:lumOff val="40000"/>
                          </a:schemeClr>
                        </a:solidFill>
                        <a:effectLst/>
                        <a:latin typeface="Comic Sans MS" pitchFamily="66"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smtClean="0">
                          <a:ln>
                            <a:noFill/>
                          </a:ln>
                          <a:solidFill>
                            <a:schemeClr val="tx2">
                              <a:lumMod val="75000"/>
                            </a:schemeClr>
                          </a:solidFill>
                          <a:effectLst/>
                          <a:latin typeface="Comic Sans MS" pitchFamily="66" charset="0"/>
                        </a:rPr>
                        <a:t>Zayıf ağlama, yüzünü kırıştırma</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smtClean="0">
                          <a:ln>
                            <a:noFill/>
                          </a:ln>
                          <a:solidFill>
                            <a:schemeClr val="tx2">
                              <a:lumMod val="50000"/>
                            </a:schemeClr>
                          </a:solidFill>
                          <a:effectLst/>
                          <a:latin typeface="Comic Sans MS" pitchFamily="66" charset="0"/>
                        </a:rPr>
                        <a:t>Ağlama, kuvvetli aksırma, öksürme</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FF"/>
                    </a:solidFill>
                  </a:tcPr>
                </a:tc>
              </a:tr>
              <a:tr h="65568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dirty="0" smtClean="0">
                          <a:ln>
                            <a:noFill/>
                          </a:ln>
                          <a:solidFill>
                            <a:srgbClr val="009999"/>
                          </a:solidFill>
                          <a:effectLst/>
                          <a:latin typeface="Comic Sans MS" pitchFamily="66" charset="0"/>
                        </a:rPr>
                        <a:t>Deri Rengi</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dirty="0" smtClean="0">
                          <a:ln>
                            <a:noFill/>
                          </a:ln>
                          <a:solidFill>
                            <a:schemeClr val="tx2">
                              <a:lumMod val="60000"/>
                              <a:lumOff val="40000"/>
                            </a:schemeClr>
                          </a:solidFill>
                          <a:effectLst/>
                          <a:latin typeface="Comic Sans MS" pitchFamily="66" charset="0"/>
                        </a:rPr>
                        <a:t>Soluk mavi</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dirty="0" smtClean="0">
                          <a:ln>
                            <a:noFill/>
                          </a:ln>
                          <a:solidFill>
                            <a:schemeClr val="tx2">
                              <a:lumMod val="75000"/>
                            </a:schemeClr>
                          </a:solidFill>
                          <a:effectLst/>
                          <a:latin typeface="Comic Sans MS" pitchFamily="66" charset="0"/>
                        </a:rPr>
                        <a:t>Vücut pembe, etraf mavi</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dirty="0" smtClean="0">
                          <a:ln>
                            <a:noFill/>
                          </a:ln>
                          <a:solidFill>
                            <a:schemeClr val="tx2">
                              <a:lumMod val="50000"/>
                            </a:schemeClr>
                          </a:solidFill>
                          <a:effectLst/>
                          <a:latin typeface="Comic Sans MS" pitchFamily="66" charset="0"/>
                        </a:rPr>
                        <a:t>Tam pembe</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CCFF"/>
                    </a:solid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nodeType="clickEffect">
                                  <p:stCondLst>
                                    <p:cond delay="0"/>
                                  </p:stCondLst>
                                  <p:childTnLst>
                                    <p:set>
                                      <p:cBhvr>
                                        <p:cTn id="6" dur="1" fill="hold">
                                          <p:stCondLst>
                                            <p:cond delay="0"/>
                                          </p:stCondLst>
                                        </p:cTn>
                                        <p:tgtEl>
                                          <p:spTgt spid="89141"/>
                                        </p:tgtEl>
                                        <p:attrNameLst>
                                          <p:attrName>style.visibility</p:attrName>
                                        </p:attrNameLst>
                                      </p:cBhvr>
                                      <p:to>
                                        <p:strVal val="visible"/>
                                      </p:to>
                                    </p:set>
                                    <p:animEffect transition="in" filter="wheel(1)">
                                      <p:cBhvr>
                                        <p:cTn id="7" dur="2000"/>
                                        <p:tgtEl>
                                          <p:spTgt spid="891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5 Slayt Numarası Yer Tutucusu"/>
          <p:cNvSpPr>
            <a:spLocks noGrp="1"/>
          </p:cNvSpPr>
          <p:nvPr>
            <p:ph type="sldNum" sz="quarter" idx="12"/>
          </p:nvPr>
        </p:nvSpPr>
        <p:spPr>
          <a:noFill/>
        </p:spPr>
        <p:txBody>
          <a:bodyPr/>
          <a:lstStyle/>
          <a:p>
            <a:fld id="{3139D43A-5C90-45BF-A484-FB812019EE42}" type="slidenum">
              <a:rPr lang="tr-TR" smtClean="0"/>
              <a:pPr/>
              <a:t>15</a:t>
            </a:fld>
            <a:endParaRPr lang="tr-TR" smtClean="0"/>
          </a:p>
        </p:txBody>
      </p:sp>
      <p:sp>
        <p:nvSpPr>
          <p:cNvPr id="65540" name="Rectangle 3"/>
          <p:cNvSpPr>
            <a:spLocks noGrp="1" noChangeArrowheads="1"/>
          </p:cNvSpPr>
          <p:nvPr>
            <p:ph type="body" idx="1"/>
          </p:nvPr>
        </p:nvSpPr>
        <p:spPr>
          <a:xfrm>
            <a:off x="304800" y="1371600"/>
            <a:ext cx="8382000" cy="4800600"/>
          </a:xfrm>
        </p:spPr>
        <p:txBody>
          <a:bodyPr/>
          <a:lstStyle/>
          <a:p>
            <a:pPr eaLnBrk="1" hangingPunct="1">
              <a:defRPr/>
            </a:pPr>
            <a:r>
              <a:rPr lang="tr-TR" b="1" dirty="0" smtClean="0">
                <a:solidFill>
                  <a:schemeClr val="tx2">
                    <a:lumMod val="50000"/>
                  </a:schemeClr>
                </a:solidFill>
              </a:rPr>
              <a:t>10 çok sağlıklı.</a:t>
            </a:r>
          </a:p>
          <a:p>
            <a:pPr marL="0" indent="0" eaLnBrk="1" hangingPunct="1">
              <a:buFontTx/>
              <a:buNone/>
              <a:defRPr/>
            </a:pPr>
            <a:endParaRPr lang="tr-TR" b="1" dirty="0" smtClean="0"/>
          </a:p>
          <a:p>
            <a:pPr eaLnBrk="1" hangingPunct="1">
              <a:defRPr/>
            </a:pPr>
            <a:r>
              <a:rPr lang="tr-TR" b="1" dirty="0" smtClean="0">
                <a:solidFill>
                  <a:schemeClr val="tx2">
                    <a:lumMod val="75000"/>
                  </a:schemeClr>
                </a:solidFill>
              </a:rPr>
              <a:t>8-9 pek merak edilmez.</a:t>
            </a:r>
          </a:p>
          <a:p>
            <a:pPr marL="0" indent="0" eaLnBrk="1" hangingPunct="1">
              <a:buFontTx/>
              <a:buNone/>
              <a:defRPr/>
            </a:pPr>
            <a:endParaRPr lang="tr-TR" b="1" dirty="0" smtClean="0">
              <a:solidFill>
                <a:schemeClr val="tx2">
                  <a:lumMod val="75000"/>
                </a:schemeClr>
              </a:solidFill>
            </a:endParaRPr>
          </a:p>
          <a:p>
            <a:pPr eaLnBrk="1" hangingPunct="1">
              <a:defRPr/>
            </a:pPr>
            <a:r>
              <a:rPr lang="tr-TR" b="1" dirty="0" smtClean="0">
                <a:solidFill>
                  <a:schemeClr val="tx2">
                    <a:lumMod val="60000"/>
                    <a:lumOff val="40000"/>
                  </a:schemeClr>
                </a:solidFill>
              </a:rPr>
              <a:t>6 veya altı yardım gerekebilir.</a:t>
            </a:r>
          </a:p>
          <a:p>
            <a:pPr marL="0" indent="0" eaLnBrk="1" hangingPunct="1">
              <a:buFontTx/>
              <a:buNone/>
              <a:defRPr/>
            </a:pPr>
            <a:endParaRPr lang="tr-TR" b="1" dirty="0" smtClean="0"/>
          </a:p>
          <a:p>
            <a:pPr eaLnBrk="1" hangingPunct="1">
              <a:defRPr/>
            </a:pPr>
            <a:r>
              <a:rPr lang="tr-TR" b="1" dirty="0" smtClean="0">
                <a:solidFill>
                  <a:schemeClr val="tx2">
                    <a:lumMod val="40000"/>
                    <a:lumOff val="60000"/>
                  </a:schemeClr>
                </a:solidFill>
              </a:rPr>
              <a:t>4ün altı hiç beklemeden yardım edilir.</a:t>
            </a:r>
          </a:p>
        </p:txBody>
      </p:sp>
      <p:sp>
        <p:nvSpPr>
          <p:cNvPr id="66564" name="Rectangle 42"/>
          <p:cNvSpPr txBox="1">
            <a:spLocks noChangeArrowheads="1"/>
          </p:cNvSpPr>
          <p:nvPr/>
        </p:nvSpPr>
        <p:spPr bwMode="auto">
          <a:xfrm>
            <a:off x="714375" y="228600"/>
            <a:ext cx="6870700" cy="762000"/>
          </a:xfrm>
          <a:prstGeom prst="rect">
            <a:avLst/>
          </a:prstGeom>
          <a:noFill/>
          <a:ln w="9525">
            <a:noFill/>
            <a:miter lim="800000"/>
            <a:headEnd/>
            <a:tailEnd/>
          </a:ln>
        </p:spPr>
        <p:txBody>
          <a:bodyPr anchor="b"/>
          <a:lstStyle/>
          <a:p>
            <a:pPr algn="ctr"/>
            <a:r>
              <a:rPr lang="tr-TR" sz="4400">
                <a:solidFill>
                  <a:srgbClr val="6600CC"/>
                </a:solidFill>
              </a:rPr>
              <a:t>Apgar Ölçeği</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5 Slayt Numarası Yer Tutucusu"/>
          <p:cNvSpPr>
            <a:spLocks noGrp="1"/>
          </p:cNvSpPr>
          <p:nvPr>
            <p:ph type="sldNum" sz="quarter" idx="12"/>
          </p:nvPr>
        </p:nvSpPr>
        <p:spPr>
          <a:noFill/>
        </p:spPr>
        <p:txBody>
          <a:bodyPr/>
          <a:lstStyle/>
          <a:p>
            <a:fld id="{5CB9C0F3-5796-4BFC-A3A5-9F5458CB1B4C}" type="slidenum">
              <a:rPr lang="tr-TR" smtClean="0"/>
              <a:pPr/>
              <a:t>16</a:t>
            </a:fld>
            <a:endParaRPr lang="tr-TR" smtClean="0"/>
          </a:p>
        </p:txBody>
      </p:sp>
      <p:sp>
        <p:nvSpPr>
          <p:cNvPr id="66563" name="Rectangle 2"/>
          <p:cNvSpPr>
            <a:spLocks noGrp="1" noChangeArrowheads="1"/>
          </p:cNvSpPr>
          <p:nvPr>
            <p:ph type="title"/>
          </p:nvPr>
        </p:nvSpPr>
        <p:spPr>
          <a:xfrm>
            <a:off x="838200" y="381000"/>
            <a:ext cx="6870700" cy="1600200"/>
          </a:xfrm>
        </p:spPr>
        <p:txBody>
          <a:bodyPr/>
          <a:lstStyle/>
          <a:p>
            <a:pPr eaLnBrk="1" hangingPunct="1">
              <a:defRPr/>
            </a:pPr>
            <a:r>
              <a:rPr lang="tr-TR" sz="2800" b="1" dirty="0" smtClean="0">
                <a:solidFill>
                  <a:schemeClr val="accent5">
                    <a:lumMod val="50000"/>
                  </a:schemeClr>
                </a:solidFill>
              </a:rPr>
              <a:t>Yeni Doğan Bebeğin Fizyolojik Özellikleri</a:t>
            </a:r>
            <a:r>
              <a:rPr lang="tr-TR" sz="3600" b="1" dirty="0" smtClean="0"/>
              <a:t/>
            </a:r>
            <a:br>
              <a:rPr lang="tr-TR" sz="3600" b="1" dirty="0" smtClean="0"/>
            </a:br>
            <a:endParaRPr lang="tr-TR" sz="3600" b="1" dirty="0" smtClean="0"/>
          </a:p>
        </p:txBody>
      </p:sp>
      <p:sp>
        <p:nvSpPr>
          <p:cNvPr id="67588" name="Rectangle 3"/>
          <p:cNvSpPr>
            <a:spLocks noGrp="1" noChangeArrowheads="1"/>
          </p:cNvSpPr>
          <p:nvPr>
            <p:ph type="body" idx="1"/>
          </p:nvPr>
        </p:nvSpPr>
        <p:spPr>
          <a:xfrm>
            <a:off x="685800" y="1600200"/>
            <a:ext cx="7696200" cy="3657600"/>
          </a:xfrm>
        </p:spPr>
        <p:txBody>
          <a:bodyPr>
            <a:normAutofit lnSpcReduction="10000"/>
          </a:bodyPr>
          <a:lstStyle/>
          <a:p>
            <a:pPr eaLnBrk="1" hangingPunct="1"/>
            <a:r>
              <a:rPr lang="tr-TR" sz="2800" smtClean="0"/>
              <a:t>Yeni doğan bebeklerin vücut ısıları doğumda </a:t>
            </a:r>
            <a:r>
              <a:rPr lang="tr-TR" sz="2800" smtClean="0">
                <a:solidFill>
                  <a:schemeClr val="hlink"/>
                </a:solidFill>
              </a:rPr>
              <a:t>annesininki ile aynıdır</a:t>
            </a:r>
            <a:r>
              <a:rPr lang="tr-TR" sz="2800" smtClean="0"/>
              <a:t>, doğumdan sonra geçici bir düşme gösterir. 4-8 saat içinde normale döner. </a:t>
            </a:r>
          </a:p>
          <a:p>
            <a:pPr eaLnBrk="1" hangingPunct="1">
              <a:buFontTx/>
              <a:buNone/>
            </a:pPr>
            <a:endParaRPr lang="tr-TR" sz="2800" smtClean="0"/>
          </a:p>
          <a:p>
            <a:pPr eaLnBrk="1" hangingPunct="1"/>
            <a:r>
              <a:rPr lang="tr-TR" sz="2800" smtClean="0"/>
              <a:t>Yeni doğan bebekler ilk hafta vücut ağırlıklarının </a:t>
            </a:r>
            <a:r>
              <a:rPr lang="tr-TR" sz="2800" smtClean="0">
                <a:solidFill>
                  <a:srgbClr val="FF33CC"/>
                </a:solidFill>
              </a:rPr>
              <a:t>%6-10’unu</a:t>
            </a:r>
            <a:r>
              <a:rPr lang="tr-TR" sz="2800" smtClean="0"/>
              <a:t>  ter, idrar, gaita ile kaybederler. Bu oran %10’u geçerse bebeklerde susuzluk ateşi görülür.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5 Slayt Numarası Yer Tutucusu"/>
          <p:cNvSpPr>
            <a:spLocks noGrp="1"/>
          </p:cNvSpPr>
          <p:nvPr>
            <p:ph type="sldNum" sz="quarter" idx="12"/>
          </p:nvPr>
        </p:nvSpPr>
        <p:spPr>
          <a:noFill/>
        </p:spPr>
        <p:txBody>
          <a:bodyPr/>
          <a:lstStyle/>
          <a:p>
            <a:fld id="{42F2F7BE-5E37-41A8-B7C8-0865A4FF8EE6}" type="slidenum">
              <a:rPr lang="tr-TR" smtClean="0"/>
              <a:pPr/>
              <a:t>17</a:t>
            </a:fld>
            <a:endParaRPr lang="tr-TR" smtClean="0"/>
          </a:p>
        </p:txBody>
      </p:sp>
      <p:sp>
        <p:nvSpPr>
          <p:cNvPr id="67587" name="Rectangle 2"/>
          <p:cNvSpPr>
            <a:spLocks noGrp="1" noChangeArrowheads="1"/>
          </p:cNvSpPr>
          <p:nvPr>
            <p:ph type="title"/>
          </p:nvPr>
        </p:nvSpPr>
        <p:spPr/>
        <p:txBody>
          <a:bodyPr/>
          <a:lstStyle/>
          <a:p>
            <a:pPr eaLnBrk="1" hangingPunct="1">
              <a:defRPr/>
            </a:pPr>
            <a:r>
              <a:rPr lang="tr-TR" sz="2800" b="1" dirty="0" smtClean="0">
                <a:solidFill>
                  <a:schemeClr val="accent5">
                    <a:lumMod val="50000"/>
                  </a:schemeClr>
                </a:solidFill>
              </a:rPr>
              <a:t>Yeni Doğan Bebeğin Fizyolojik Özellikleri</a:t>
            </a:r>
            <a:br>
              <a:rPr lang="tr-TR" sz="2800" b="1" dirty="0" smtClean="0">
                <a:solidFill>
                  <a:schemeClr val="accent5">
                    <a:lumMod val="50000"/>
                  </a:schemeClr>
                </a:solidFill>
              </a:rPr>
            </a:br>
            <a:endParaRPr lang="tr-TR" sz="2800" b="1" dirty="0" smtClean="0">
              <a:solidFill>
                <a:schemeClr val="accent5">
                  <a:lumMod val="50000"/>
                </a:schemeClr>
              </a:solidFill>
            </a:endParaRPr>
          </a:p>
        </p:txBody>
      </p:sp>
      <p:sp>
        <p:nvSpPr>
          <p:cNvPr id="68612" name="Rectangle 3"/>
          <p:cNvSpPr>
            <a:spLocks noGrp="1" noChangeArrowheads="1"/>
          </p:cNvSpPr>
          <p:nvPr>
            <p:ph type="body" idx="1"/>
          </p:nvPr>
        </p:nvSpPr>
        <p:spPr>
          <a:xfrm>
            <a:off x="685800" y="1828800"/>
            <a:ext cx="8153400" cy="3657600"/>
          </a:xfrm>
        </p:spPr>
        <p:txBody>
          <a:bodyPr/>
          <a:lstStyle/>
          <a:p>
            <a:pPr eaLnBrk="1" hangingPunct="1">
              <a:lnSpc>
                <a:spcPct val="80000"/>
              </a:lnSpc>
            </a:pPr>
            <a:r>
              <a:rPr lang="tr-TR" sz="2800" smtClean="0"/>
              <a:t>Yeni doğanda doğum anında plasenta yolu ile geçen maternal hormonlara bağlı olarak meme bezlerinde büyümeler görülür. Cinsiyete bağlı olmaksızın süt bile gelebilir.</a:t>
            </a:r>
          </a:p>
          <a:p>
            <a:pPr eaLnBrk="1" hangingPunct="1">
              <a:lnSpc>
                <a:spcPct val="80000"/>
              </a:lnSpc>
              <a:buFontTx/>
              <a:buNone/>
            </a:pPr>
            <a:endParaRPr lang="tr-TR" sz="2800" smtClean="0"/>
          </a:p>
          <a:p>
            <a:pPr eaLnBrk="1" hangingPunct="1">
              <a:lnSpc>
                <a:spcPct val="80000"/>
              </a:lnSpc>
            </a:pPr>
            <a:r>
              <a:rPr lang="tr-TR" sz="2800" smtClean="0"/>
              <a:t>Hormanlar idrar yoluyla atıldığından 1-2 gün sonra geçer. Kız bebeklerde anneden geçen hormonlara bağlı olarak 1-2 damla </a:t>
            </a:r>
            <a:r>
              <a:rPr lang="tr-TR" sz="2800" smtClean="0">
                <a:solidFill>
                  <a:srgbClr val="FF33CC"/>
                </a:solidFill>
              </a:rPr>
              <a:t>vaginal kanama</a:t>
            </a:r>
            <a:r>
              <a:rPr lang="tr-TR" sz="2800" smtClean="0"/>
              <a:t> olabilir.</a:t>
            </a:r>
          </a:p>
          <a:p>
            <a:pPr eaLnBrk="1" hangingPunct="1">
              <a:lnSpc>
                <a:spcPct val="80000"/>
              </a:lnSpc>
              <a:buFontTx/>
              <a:buNone/>
            </a:pPr>
            <a:r>
              <a:rPr lang="tr-TR" sz="2800" smtClean="0"/>
              <a:t>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5 Slayt Numarası Yer Tutucusu"/>
          <p:cNvSpPr>
            <a:spLocks noGrp="1"/>
          </p:cNvSpPr>
          <p:nvPr>
            <p:ph type="sldNum" sz="quarter" idx="12"/>
          </p:nvPr>
        </p:nvSpPr>
        <p:spPr>
          <a:noFill/>
        </p:spPr>
        <p:txBody>
          <a:bodyPr/>
          <a:lstStyle/>
          <a:p>
            <a:fld id="{A8D05125-3169-4B42-957A-BB693CC93622}" type="slidenum">
              <a:rPr lang="tr-TR" smtClean="0"/>
              <a:pPr/>
              <a:t>18</a:t>
            </a:fld>
            <a:endParaRPr lang="tr-TR" smtClean="0"/>
          </a:p>
        </p:txBody>
      </p:sp>
      <p:sp>
        <p:nvSpPr>
          <p:cNvPr id="68611" name="Rectangle 2"/>
          <p:cNvSpPr>
            <a:spLocks noGrp="1" noChangeArrowheads="1"/>
          </p:cNvSpPr>
          <p:nvPr>
            <p:ph type="title"/>
          </p:nvPr>
        </p:nvSpPr>
        <p:spPr/>
        <p:txBody>
          <a:bodyPr/>
          <a:lstStyle/>
          <a:p>
            <a:pPr eaLnBrk="1" hangingPunct="1">
              <a:defRPr/>
            </a:pPr>
            <a:r>
              <a:rPr lang="tr-TR" sz="2800" b="1" dirty="0" smtClean="0">
                <a:solidFill>
                  <a:schemeClr val="accent5">
                    <a:lumMod val="50000"/>
                  </a:schemeClr>
                </a:solidFill>
              </a:rPr>
              <a:t>Yeni Doğan Bebeğin Fizyolojik Özellikleri</a:t>
            </a:r>
            <a:r>
              <a:rPr lang="tr-TR" sz="3600" b="1" dirty="0" smtClean="0"/>
              <a:t/>
            </a:r>
            <a:br>
              <a:rPr lang="tr-TR" sz="3600" b="1" dirty="0" smtClean="0"/>
            </a:br>
            <a:endParaRPr lang="tr-TR" sz="3600" b="1" dirty="0" smtClean="0"/>
          </a:p>
        </p:txBody>
      </p:sp>
      <p:sp>
        <p:nvSpPr>
          <p:cNvPr id="69636" name="Rectangle 3"/>
          <p:cNvSpPr>
            <a:spLocks noGrp="1" noChangeArrowheads="1"/>
          </p:cNvSpPr>
          <p:nvPr>
            <p:ph type="body" idx="1"/>
          </p:nvPr>
        </p:nvSpPr>
        <p:spPr>
          <a:xfrm>
            <a:off x="381000" y="1447800"/>
            <a:ext cx="8305800" cy="4419600"/>
          </a:xfrm>
        </p:spPr>
        <p:txBody>
          <a:bodyPr/>
          <a:lstStyle/>
          <a:p>
            <a:pPr algn="just" eaLnBrk="1" hangingPunct="1">
              <a:lnSpc>
                <a:spcPct val="90000"/>
              </a:lnSpc>
            </a:pPr>
            <a:r>
              <a:rPr lang="tr-TR" sz="2400" smtClean="0"/>
              <a:t>Kandaki hemoglobin düzeyi </a:t>
            </a:r>
            <a:r>
              <a:rPr lang="tr-TR" sz="2400" smtClean="0">
                <a:solidFill>
                  <a:schemeClr val="tx2"/>
                </a:solidFill>
              </a:rPr>
              <a:t>24 saat içinde birden yükselir,</a:t>
            </a:r>
            <a:r>
              <a:rPr lang="tr-TR" sz="2400" smtClean="0"/>
              <a:t> sonra normal sınırlara iner.</a:t>
            </a:r>
          </a:p>
          <a:p>
            <a:pPr algn="just" eaLnBrk="1" hangingPunct="1">
              <a:lnSpc>
                <a:spcPct val="90000"/>
              </a:lnSpc>
              <a:buFontTx/>
              <a:buNone/>
            </a:pPr>
            <a:endParaRPr lang="tr-TR" sz="2400" smtClean="0"/>
          </a:p>
          <a:p>
            <a:pPr algn="just" eaLnBrk="1" hangingPunct="1">
              <a:lnSpc>
                <a:spcPct val="90000"/>
              </a:lnSpc>
            </a:pPr>
            <a:r>
              <a:rPr lang="tr-TR" sz="2400" smtClean="0"/>
              <a:t>Beyaz küre sayısı ilk 24 saat içinde artarak 25-30 bini bulur, ilk haftadan sonra bu </a:t>
            </a:r>
            <a:r>
              <a:rPr lang="tr-TR" sz="2400" smtClean="0">
                <a:solidFill>
                  <a:srgbClr val="009999"/>
                </a:solidFill>
              </a:rPr>
              <a:t>14 bine kadar iner. </a:t>
            </a:r>
          </a:p>
          <a:p>
            <a:pPr algn="just" eaLnBrk="1" hangingPunct="1">
              <a:lnSpc>
                <a:spcPct val="90000"/>
              </a:lnSpc>
              <a:buFontTx/>
              <a:buNone/>
            </a:pPr>
            <a:endParaRPr lang="tr-TR" sz="2400" smtClean="0">
              <a:solidFill>
                <a:schemeClr val="bg2"/>
              </a:solidFill>
            </a:endParaRPr>
          </a:p>
          <a:p>
            <a:pPr algn="just" eaLnBrk="1" hangingPunct="1">
              <a:lnSpc>
                <a:spcPct val="90000"/>
              </a:lnSpc>
            </a:pPr>
            <a:r>
              <a:rPr lang="tr-TR" sz="2400" smtClean="0"/>
              <a:t>İlk kaka genellikle 24 saat içinde yapılır ve buna </a:t>
            </a:r>
            <a:r>
              <a:rPr lang="tr-TR" sz="2400" smtClean="0">
                <a:solidFill>
                  <a:srgbClr val="FF33CC"/>
                </a:solidFill>
              </a:rPr>
              <a:t>mekonyum </a:t>
            </a:r>
            <a:r>
              <a:rPr lang="tr-TR" sz="2400" smtClean="0"/>
              <a:t>denir. Mekonyumun bir faydası, bağırsakların boşluklarının birbirine yapışmayıp, açık kalmasını sağlamaktır. </a:t>
            </a:r>
          </a:p>
          <a:p>
            <a:pPr eaLnBrk="1" hangingPunct="1">
              <a:lnSpc>
                <a:spcPct val="90000"/>
              </a:lnSpc>
            </a:pPr>
            <a:endParaRPr lang="tr-TR" sz="240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5 Slayt Numarası Yer Tutucusu"/>
          <p:cNvSpPr>
            <a:spLocks noGrp="1"/>
          </p:cNvSpPr>
          <p:nvPr>
            <p:ph type="sldNum" sz="quarter" idx="12"/>
          </p:nvPr>
        </p:nvSpPr>
        <p:spPr>
          <a:noFill/>
        </p:spPr>
        <p:txBody>
          <a:bodyPr/>
          <a:lstStyle/>
          <a:p>
            <a:fld id="{6451BB9F-0916-46A4-900F-E053080F5976}" type="slidenum">
              <a:rPr lang="tr-TR" smtClean="0"/>
              <a:pPr/>
              <a:t>19</a:t>
            </a:fld>
            <a:endParaRPr lang="tr-TR" smtClean="0"/>
          </a:p>
        </p:txBody>
      </p:sp>
      <p:sp>
        <p:nvSpPr>
          <p:cNvPr id="69635" name="Rectangle 2"/>
          <p:cNvSpPr>
            <a:spLocks noGrp="1" noChangeArrowheads="1"/>
          </p:cNvSpPr>
          <p:nvPr>
            <p:ph type="title"/>
          </p:nvPr>
        </p:nvSpPr>
        <p:spPr>
          <a:xfrm>
            <a:off x="609600" y="228600"/>
            <a:ext cx="6870700" cy="1600200"/>
          </a:xfrm>
        </p:spPr>
        <p:txBody>
          <a:bodyPr/>
          <a:lstStyle/>
          <a:p>
            <a:pPr eaLnBrk="1" hangingPunct="1">
              <a:defRPr/>
            </a:pPr>
            <a:r>
              <a:rPr lang="tr-TR" sz="2800" b="1" dirty="0" smtClean="0">
                <a:solidFill>
                  <a:schemeClr val="accent5">
                    <a:lumMod val="50000"/>
                  </a:schemeClr>
                </a:solidFill>
              </a:rPr>
              <a:t>Yeni Doğan Bebeğin Fizyolojik Özellikleri</a:t>
            </a:r>
            <a:r>
              <a:rPr lang="tr-TR" sz="3600" b="1" dirty="0" smtClean="0"/>
              <a:t/>
            </a:r>
            <a:br>
              <a:rPr lang="tr-TR" sz="3600" b="1" dirty="0" smtClean="0"/>
            </a:br>
            <a:endParaRPr lang="tr-TR" sz="3600" b="1" dirty="0" smtClean="0"/>
          </a:p>
        </p:txBody>
      </p:sp>
      <p:sp>
        <p:nvSpPr>
          <p:cNvPr id="70660" name="Rectangle 3"/>
          <p:cNvSpPr>
            <a:spLocks noGrp="1" noChangeArrowheads="1"/>
          </p:cNvSpPr>
          <p:nvPr>
            <p:ph type="body" idx="1"/>
          </p:nvPr>
        </p:nvSpPr>
        <p:spPr>
          <a:xfrm>
            <a:off x="304800" y="1600200"/>
            <a:ext cx="8534400" cy="4267200"/>
          </a:xfrm>
        </p:spPr>
        <p:txBody>
          <a:bodyPr/>
          <a:lstStyle/>
          <a:p>
            <a:pPr eaLnBrk="1" hangingPunct="1">
              <a:lnSpc>
                <a:spcPct val="80000"/>
              </a:lnSpc>
            </a:pPr>
            <a:r>
              <a:rPr lang="tr-TR" sz="2000" smtClean="0"/>
              <a:t>Doğumdan önce fetüs, dış ortama nispetle oksijen basıncı daha düşük bir ortamda yaşamaktadır. Bu nedenle eritrosit ve hemoglobin miktarı oldukça yüksektir. Doğumdan sonra artık bu kadar fazla eritrosite ihtiyaç yoktur. Bu yüzden doğumdan sonra bir kaç gün içinde eritrosit yıkımı artar. Bol miktarda biluribin açığa çıkar. </a:t>
            </a:r>
          </a:p>
          <a:p>
            <a:pPr eaLnBrk="1" hangingPunct="1">
              <a:lnSpc>
                <a:spcPct val="80000"/>
              </a:lnSpc>
            </a:pPr>
            <a:endParaRPr lang="tr-TR" sz="2000" smtClean="0">
              <a:solidFill>
                <a:srgbClr val="FF33CC"/>
              </a:solidFill>
            </a:endParaRPr>
          </a:p>
          <a:p>
            <a:pPr eaLnBrk="1" hangingPunct="1">
              <a:lnSpc>
                <a:spcPct val="80000"/>
              </a:lnSpc>
            </a:pPr>
            <a:r>
              <a:rPr lang="tr-TR" sz="2000" smtClean="0">
                <a:solidFill>
                  <a:srgbClr val="9900CC"/>
                </a:solidFill>
              </a:rPr>
              <a:t>Glukuranil transferaz enzimi </a:t>
            </a:r>
            <a:r>
              <a:rPr lang="tr-TR" sz="2000" smtClean="0"/>
              <a:t>bu biluribini suda eriyen biluribine çevirerek kandan uzaklaştırmaya çalışır. Fakat miktarca ilk günlerdeki salgı, bebeklerin çoğunda yeterli olmaz, böylece bebekte biluribin düzeyi yükselmekle kalmaz, deri sarı renge boyanır. Koyuluk derecesi kandaki biluribin düzeyine bağlı olduğu için bebekten bebeğe değişir. </a:t>
            </a:r>
            <a:r>
              <a:rPr lang="tr-TR" sz="2000" smtClean="0">
                <a:solidFill>
                  <a:schemeClr val="tx2"/>
                </a:solidFill>
              </a:rPr>
              <a:t>2. günden sonra başlayan ve hafif sarılık 7. güne kadar sürebilir.</a:t>
            </a:r>
            <a:r>
              <a:rPr lang="tr-TR" sz="2000" smtClean="0"/>
              <a:t> Tedavi gerektirmez.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5 Slayt Numarası Yer Tutucusu"/>
          <p:cNvSpPr>
            <a:spLocks noGrp="1"/>
          </p:cNvSpPr>
          <p:nvPr>
            <p:ph type="sldNum" sz="quarter" idx="12"/>
          </p:nvPr>
        </p:nvSpPr>
        <p:spPr>
          <a:noFill/>
        </p:spPr>
        <p:txBody>
          <a:bodyPr/>
          <a:lstStyle/>
          <a:p>
            <a:fld id="{20189C40-9429-401E-B61A-A3EB30368769}" type="slidenum">
              <a:rPr lang="tr-TR" smtClean="0"/>
              <a:pPr/>
              <a:t>2</a:t>
            </a:fld>
            <a:endParaRPr lang="tr-TR" smtClean="0"/>
          </a:p>
        </p:txBody>
      </p:sp>
      <p:sp>
        <p:nvSpPr>
          <p:cNvPr id="52227" name="Rectangle 2"/>
          <p:cNvSpPr>
            <a:spLocks noGrp="1" noChangeArrowheads="1"/>
          </p:cNvSpPr>
          <p:nvPr>
            <p:ph type="title"/>
          </p:nvPr>
        </p:nvSpPr>
        <p:spPr/>
        <p:txBody>
          <a:bodyPr>
            <a:normAutofit fontScale="90000"/>
          </a:bodyPr>
          <a:lstStyle/>
          <a:p>
            <a:pPr eaLnBrk="1" hangingPunct="1">
              <a:defRPr/>
            </a:pPr>
            <a:r>
              <a:rPr lang="tr-TR" b="1" dirty="0" smtClean="0">
                <a:solidFill>
                  <a:schemeClr val="tx2">
                    <a:lumMod val="75000"/>
                  </a:schemeClr>
                </a:solidFill>
              </a:rPr>
              <a:t>YENİ DOĞAN BEBEK</a:t>
            </a:r>
            <a:r>
              <a:rPr lang="tr-TR" b="1" dirty="0" smtClean="0"/>
              <a:t/>
            </a:r>
            <a:br>
              <a:rPr lang="tr-TR" b="1" dirty="0" smtClean="0"/>
            </a:br>
            <a:endParaRPr lang="tr-TR" b="1" dirty="0" smtClean="0"/>
          </a:p>
        </p:txBody>
      </p:sp>
      <p:sp>
        <p:nvSpPr>
          <p:cNvPr id="53252" name="Rectangle 3"/>
          <p:cNvSpPr>
            <a:spLocks noGrp="1" noChangeArrowheads="1"/>
          </p:cNvSpPr>
          <p:nvPr>
            <p:ph type="body" idx="1"/>
          </p:nvPr>
        </p:nvSpPr>
        <p:spPr>
          <a:xfrm>
            <a:off x="685800" y="1143000"/>
            <a:ext cx="7696200" cy="4648200"/>
          </a:xfrm>
          <a:solidFill>
            <a:schemeClr val="accent1"/>
          </a:solidFill>
        </p:spPr>
        <p:txBody>
          <a:bodyPr/>
          <a:lstStyle/>
          <a:p>
            <a:pPr eaLnBrk="1" hangingPunct="1">
              <a:lnSpc>
                <a:spcPct val="80000"/>
              </a:lnSpc>
            </a:pPr>
            <a:r>
              <a:rPr lang="tr-TR" sz="2400" smtClean="0"/>
              <a:t>Doğum öncesi ( 10 ay, 40 hafta, 280 gün) periyodu tamamlayarak doğan bebeğe normal yeni doğan denir.  </a:t>
            </a:r>
          </a:p>
          <a:p>
            <a:pPr eaLnBrk="1" hangingPunct="1">
              <a:lnSpc>
                <a:spcPct val="80000"/>
              </a:lnSpc>
              <a:buFontTx/>
              <a:buNone/>
            </a:pPr>
            <a:endParaRPr lang="tr-TR" sz="2400" smtClean="0"/>
          </a:p>
          <a:p>
            <a:pPr eaLnBrk="1" hangingPunct="1">
              <a:lnSpc>
                <a:spcPct val="80000"/>
              </a:lnSpc>
            </a:pPr>
            <a:r>
              <a:rPr lang="tr-TR" sz="2400" smtClean="0"/>
              <a:t>Yeni doğan dönemi ya da neonatal dönem dediğimiz dönem, hayatın ilk 28 günüdür. </a:t>
            </a:r>
          </a:p>
          <a:p>
            <a:pPr eaLnBrk="1" hangingPunct="1">
              <a:lnSpc>
                <a:spcPct val="80000"/>
              </a:lnSpc>
              <a:buFontTx/>
              <a:buNone/>
            </a:pPr>
            <a:endParaRPr lang="tr-TR" sz="2400" smtClean="0"/>
          </a:p>
          <a:p>
            <a:pPr eaLnBrk="1" hangingPunct="1">
              <a:lnSpc>
                <a:spcPct val="80000"/>
              </a:lnSpc>
            </a:pPr>
            <a:r>
              <a:rPr lang="tr-TR" sz="2400" smtClean="0"/>
              <a:t>Doğum ve takip eden ilk haftaya erken neonatal dönem, 1-4. haftaya kadar (4. hafta dahil) geç neonatal dönem denir. </a:t>
            </a:r>
          </a:p>
          <a:p>
            <a:pPr eaLnBrk="1" hangingPunct="1">
              <a:lnSpc>
                <a:spcPct val="80000"/>
              </a:lnSpc>
              <a:buFontTx/>
              <a:buNone/>
            </a:pPr>
            <a:endParaRPr lang="tr-TR" sz="2400" smtClean="0"/>
          </a:p>
          <a:p>
            <a:pPr eaLnBrk="1" hangingPunct="1">
              <a:lnSpc>
                <a:spcPct val="80000"/>
              </a:lnSpc>
            </a:pPr>
            <a:r>
              <a:rPr lang="tr-TR" sz="2400" smtClean="0"/>
              <a:t>Gebeliğin 28. haftasından doğumu da içine alan ve doğum sonrası ilk haftayı da kapsayan döneme perinatal dönem denir. </a:t>
            </a:r>
            <a:endParaRPr lang="tr-TR" sz="2400" b="1" smtClean="0"/>
          </a:p>
          <a:p>
            <a:pPr eaLnBrk="1" hangingPunct="1">
              <a:lnSpc>
                <a:spcPct val="80000"/>
              </a:lnSpc>
            </a:pPr>
            <a:endParaRPr lang="tr-TR" sz="240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5 Slayt Numarası Yer Tutucusu"/>
          <p:cNvSpPr>
            <a:spLocks noGrp="1"/>
          </p:cNvSpPr>
          <p:nvPr>
            <p:ph type="sldNum" sz="quarter" idx="12"/>
          </p:nvPr>
        </p:nvSpPr>
        <p:spPr>
          <a:noFill/>
        </p:spPr>
        <p:txBody>
          <a:bodyPr/>
          <a:lstStyle/>
          <a:p>
            <a:fld id="{79743C08-073E-47A4-8CBB-355C9D375EF2}" type="slidenum">
              <a:rPr lang="tr-TR" smtClean="0"/>
              <a:pPr/>
              <a:t>20</a:t>
            </a:fld>
            <a:endParaRPr lang="tr-TR" smtClean="0"/>
          </a:p>
        </p:txBody>
      </p:sp>
      <p:sp>
        <p:nvSpPr>
          <p:cNvPr id="70659" name="Rectangle 2"/>
          <p:cNvSpPr>
            <a:spLocks noGrp="1" noChangeArrowheads="1"/>
          </p:cNvSpPr>
          <p:nvPr>
            <p:ph type="title"/>
          </p:nvPr>
        </p:nvSpPr>
        <p:spPr>
          <a:xfrm>
            <a:off x="685800" y="152400"/>
            <a:ext cx="6870700" cy="1066800"/>
          </a:xfrm>
        </p:spPr>
        <p:txBody>
          <a:bodyPr>
            <a:normAutofit fontScale="90000"/>
          </a:bodyPr>
          <a:lstStyle/>
          <a:p>
            <a:pPr eaLnBrk="1" hangingPunct="1">
              <a:defRPr/>
            </a:pPr>
            <a:r>
              <a:rPr lang="tr-TR" sz="2800" b="1" dirty="0" smtClean="0">
                <a:solidFill>
                  <a:schemeClr val="accent5">
                    <a:lumMod val="50000"/>
                  </a:schemeClr>
                </a:solidFill>
              </a:rPr>
              <a:t/>
            </a:r>
            <a:br>
              <a:rPr lang="tr-TR" sz="2800" b="1" dirty="0" smtClean="0">
                <a:solidFill>
                  <a:schemeClr val="accent5">
                    <a:lumMod val="50000"/>
                  </a:schemeClr>
                </a:solidFill>
              </a:rPr>
            </a:br>
            <a:r>
              <a:rPr lang="tr-TR" sz="3600" b="1" dirty="0" smtClean="0"/>
              <a:t/>
            </a:r>
            <a:br>
              <a:rPr lang="tr-TR" sz="3600" b="1" dirty="0" smtClean="0"/>
            </a:br>
            <a:r>
              <a:rPr lang="tr-TR" sz="2800" b="1" dirty="0" smtClean="0">
                <a:solidFill>
                  <a:schemeClr val="accent5">
                    <a:lumMod val="50000"/>
                  </a:schemeClr>
                </a:solidFill>
              </a:rPr>
              <a:t>Yeni Doğan Bebeğin Fizyolojik Özellikleri</a:t>
            </a:r>
            <a:endParaRPr lang="tr-TR" sz="2800" b="1" dirty="0" smtClean="0"/>
          </a:p>
        </p:txBody>
      </p:sp>
      <p:sp>
        <p:nvSpPr>
          <p:cNvPr id="70660" name="Rectangle 3"/>
          <p:cNvSpPr>
            <a:spLocks noGrp="1" noChangeArrowheads="1"/>
          </p:cNvSpPr>
          <p:nvPr>
            <p:ph type="body" idx="1"/>
          </p:nvPr>
        </p:nvSpPr>
        <p:spPr>
          <a:xfrm>
            <a:off x="304800" y="914400"/>
            <a:ext cx="8458200" cy="5029200"/>
          </a:xfrm>
        </p:spPr>
        <p:txBody>
          <a:bodyPr/>
          <a:lstStyle/>
          <a:p>
            <a:pPr eaLnBrk="1" hangingPunct="1">
              <a:lnSpc>
                <a:spcPct val="80000"/>
              </a:lnSpc>
              <a:buFontTx/>
              <a:buNone/>
              <a:defRPr/>
            </a:pPr>
            <a:r>
              <a:rPr lang="tr-TR" sz="1800" dirty="0" smtClean="0"/>
              <a:t>   </a:t>
            </a:r>
          </a:p>
          <a:p>
            <a:pPr eaLnBrk="1" hangingPunct="1">
              <a:lnSpc>
                <a:spcPct val="80000"/>
              </a:lnSpc>
              <a:defRPr/>
            </a:pPr>
            <a:r>
              <a:rPr lang="tr-TR" sz="1800" dirty="0" smtClean="0"/>
              <a:t>Yeni doğan bebeklerde bazen </a:t>
            </a:r>
            <a:r>
              <a:rPr lang="tr-TR" sz="1800" dirty="0" smtClean="0">
                <a:solidFill>
                  <a:srgbClr val="FF33CC"/>
                </a:solidFill>
              </a:rPr>
              <a:t>doğar doğmaz sarılık görülür veya bir kaç saat</a:t>
            </a:r>
            <a:r>
              <a:rPr lang="tr-TR" sz="1800" dirty="0" smtClean="0"/>
              <a:t> içinde belirir, hızla ilerler. Genellikle bu durum anne-baba kan uyuşmazlığına bağlıdır. </a:t>
            </a:r>
          </a:p>
          <a:p>
            <a:pPr marL="0" indent="0" eaLnBrk="1" hangingPunct="1">
              <a:lnSpc>
                <a:spcPct val="80000"/>
              </a:lnSpc>
              <a:buFontTx/>
              <a:buNone/>
              <a:defRPr/>
            </a:pPr>
            <a:endParaRPr lang="tr-TR" sz="1800" dirty="0"/>
          </a:p>
          <a:p>
            <a:pPr eaLnBrk="1" hangingPunct="1">
              <a:lnSpc>
                <a:spcPct val="80000"/>
              </a:lnSpc>
              <a:defRPr/>
            </a:pPr>
            <a:r>
              <a:rPr lang="tr-TR" sz="1800" b="1" dirty="0" err="1" smtClean="0">
                <a:solidFill>
                  <a:schemeClr val="tx2">
                    <a:lumMod val="60000"/>
                    <a:lumOff val="40000"/>
                  </a:schemeClr>
                </a:solidFill>
              </a:rPr>
              <a:t>Rh</a:t>
            </a:r>
            <a:r>
              <a:rPr lang="tr-TR" sz="1800" b="1" dirty="0" smtClean="0">
                <a:solidFill>
                  <a:schemeClr val="tx2">
                    <a:lumMod val="60000"/>
                    <a:lumOff val="40000"/>
                  </a:schemeClr>
                </a:solidFill>
              </a:rPr>
              <a:t> - bir kadın, </a:t>
            </a:r>
            <a:r>
              <a:rPr lang="tr-TR" sz="1800" b="1" dirty="0" err="1" smtClean="0">
                <a:solidFill>
                  <a:schemeClr val="tx2">
                    <a:lumMod val="60000"/>
                    <a:lumOff val="40000"/>
                  </a:schemeClr>
                </a:solidFill>
              </a:rPr>
              <a:t>Rh</a:t>
            </a:r>
            <a:r>
              <a:rPr lang="tr-TR" sz="1800" b="1" dirty="0" smtClean="0">
                <a:solidFill>
                  <a:schemeClr val="tx2">
                    <a:lumMod val="60000"/>
                    <a:lumOff val="40000"/>
                  </a:schemeClr>
                </a:solidFill>
              </a:rPr>
              <a:t> + bir erkek </a:t>
            </a:r>
            <a:r>
              <a:rPr lang="tr-TR" sz="1800" dirty="0" smtClean="0"/>
              <a:t>ile evlendiğinde anneden bebeğe </a:t>
            </a:r>
            <a:r>
              <a:rPr lang="tr-TR" sz="1800" dirty="0" err="1" smtClean="0"/>
              <a:t>placenta</a:t>
            </a:r>
            <a:r>
              <a:rPr lang="tr-TR" sz="1800" dirty="0" smtClean="0"/>
              <a:t> aracılığıyla bebeğin eritrositleri de anne tarafına kayar. Bebek </a:t>
            </a:r>
            <a:r>
              <a:rPr lang="tr-TR" sz="1800" dirty="0" err="1" smtClean="0"/>
              <a:t>Rh</a:t>
            </a:r>
            <a:r>
              <a:rPr lang="tr-TR" sz="1800" dirty="0" smtClean="0"/>
              <a:t> - ise herhangi bir sorun olmaz. Fakat </a:t>
            </a:r>
            <a:r>
              <a:rPr lang="tr-TR" sz="1800" dirty="0" err="1" smtClean="0"/>
              <a:t>Rh</a:t>
            </a:r>
            <a:r>
              <a:rPr lang="tr-TR" sz="1800" dirty="0" smtClean="0"/>
              <a:t> + ise  anne eritrositlerinde antikor oluşmaya başlar. </a:t>
            </a:r>
          </a:p>
          <a:p>
            <a:pPr eaLnBrk="1" hangingPunct="1">
              <a:lnSpc>
                <a:spcPct val="80000"/>
              </a:lnSpc>
              <a:defRPr/>
            </a:pPr>
            <a:endParaRPr lang="tr-TR" sz="1800" dirty="0"/>
          </a:p>
          <a:p>
            <a:pPr eaLnBrk="1" hangingPunct="1">
              <a:lnSpc>
                <a:spcPct val="80000"/>
              </a:lnSpc>
              <a:defRPr/>
            </a:pPr>
            <a:r>
              <a:rPr lang="tr-TR" sz="1800" dirty="0" smtClean="0"/>
              <a:t>İlk çocukta duyarlılık şiddetli olmadığı için bir sorun görülmez. İkinci çocukta eğer </a:t>
            </a:r>
            <a:r>
              <a:rPr lang="tr-TR" sz="1800" dirty="0" err="1" smtClean="0"/>
              <a:t>Rh</a:t>
            </a:r>
            <a:r>
              <a:rPr lang="tr-TR" sz="1800" dirty="0" smtClean="0"/>
              <a:t> + ise duyarlılık artar, antikor düzeyi yükselir. Çocuk tarafına </a:t>
            </a:r>
            <a:r>
              <a:rPr lang="tr-TR" sz="1800" dirty="0" err="1" smtClean="0"/>
              <a:t>placenta</a:t>
            </a:r>
            <a:r>
              <a:rPr lang="tr-TR" sz="1800" dirty="0" smtClean="0"/>
              <a:t> aracılığıyla geçen antikorlar fetüsün doğumdan hemen sonra kan değişimi yapılmazsa kaybına neden olur. </a:t>
            </a:r>
          </a:p>
          <a:p>
            <a:pPr eaLnBrk="1" hangingPunct="1">
              <a:lnSpc>
                <a:spcPct val="80000"/>
              </a:lnSpc>
              <a:defRPr/>
            </a:pPr>
            <a:endParaRPr lang="tr-TR" sz="1800" dirty="0"/>
          </a:p>
          <a:p>
            <a:pPr eaLnBrk="1" hangingPunct="1">
              <a:lnSpc>
                <a:spcPct val="80000"/>
              </a:lnSpc>
              <a:defRPr/>
            </a:pPr>
            <a:r>
              <a:rPr lang="tr-TR" sz="1800" dirty="0" smtClean="0"/>
              <a:t>Gebelikte annelerin </a:t>
            </a:r>
            <a:r>
              <a:rPr lang="tr-TR" sz="1800" dirty="0" err="1" smtClean="0"/>
              <a:t>Rh</a:t>
            </a:r>
            <a:r>
              <a:rPr lang="tr-TR" sz="1800" dirty="0" smtClean="0"/>
              <a:t> - olduğu biliniyorsa evvelce bir düşük yapmadıysa ve bu ilk doğumu ise anneye bu duyarlılığı ortadan kaldıracak bir </a:t>
            </a:r>
            <a:r>
              <a:rPr lang="tr-TR" sz="1800" dirty="0" err="1" smtClean="0">
                <a:solidFill>
                  <a:schemeClr val="hlink"/>
                </a:solidFill>
              </a:rPr>
              <a:t>gamaglobulin</a:t>
            </a:r>
            <a:r>
              <a:rPr lang="tr-TR" sz="1800" dirty="0" smtClean="0">
                <a:solidFill>
                  <a:schemeClr val="hlink"/>
                </a:solidFill>
              </a:rPr>
              <a:t> enjeksiyonu</a:t>
            </a:r>
            <a:r>
              <a:rPr lang="tr-TR" sz="1800" dirty="0" smtClean="0"/>
              <a:t> yapılır. Bu enjeksiyon da ilk çocuğun doğumundan sonra ilk 72 saatte yapılması gereklidir. Aksi halde duyarlılık ortadan kaldırılamaz.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5 Slayt Numarası Yer Tutucusu"/>
          <p:cNvSpPr>
            <a:spLocks noGrp="1"/>
          </p:cNvSpPr>
          <p:nvPr>
            <p:ph type="sldNum" sz="quarter" idx="12"/>
          </p:nvPr>
        </p:nvSpPr>
        <p:spPr>
          <a:noFill/>
        </p:spPr>
        <p:txBody>
          <a:bodyPr/>
          <a:lstStyle/>
          <a:p>
            <a:fld id="{21EED0D4-FADB-450A-9C50-474C6F480048}" type="slidenum">
              <a:rPr lang="tr-TR" smtClean="0"/>
              <a:pPr/>
              <a:t>3</a:t>
            </a:fld>
            <a:endParaRPr lang="tr-TR" smtClean="0"/>
          </a:p>
        </p:txBody>
      </p:sp>
      <p:sp>
        <p:nvSpPr>
          <p:cNvPr id="54275" name="Rectangle 3"/>
          <p:cNvSpPr>
            <a:spLocks noGrp="1" noChangeArrowheads="1"/>
          </p:cNvSpPr>
          <p:nvPr>
            <p:ph type="body" idx="1"/>
          </p:nvPr>
        </p:nvSpPr>
        <p:spPr>
          <a:xfrm>
            <a:off x="685800" y="1447800"/>
            <a:ext cx="7696200" cy="2590800"/>
          </a:xfrm>
          <a:solidFill>
            <a:srgbClr val="CCFFFF"/>
          </a:solidFill>
          <a:ln>
            <a:solidFill>
              <a:schemeClr val="tx2">
                <a:lumMod val="60000"/>
                <a:lumOff val="40000"/>
              </a:schemeClr>
            </a:solidFill>
          </a:ln>
        </p:spPr>
        <p:txBody>
          <a:bodyPr/>
          <a:lstStyle/>
          <a:p>
            <a:pPr eaLnBrk="1" hangingPunct="1">
              <a:defRPr/>
            </a:pPr>
            <a:endParaRPr lang="tr-TR" sz="2400" dirty="0" smtClean="0"/>
          </a:p>
          <a:p>
            <a:pPr marL="0" indent="0" eaLnBrk="1" hangingPunct="1">
              <a:buFontTx/>
              <a:buNone/>
              <a:defRPr/>
            </a:pPr>
            <a:endParaRPr lang="tr-TR" sz="2400" dirty="0" smtClean="0"/>
          </a:p>
          <a:p>
            <a:pPr eaLnBrk="1" hangingPunct="1">
              <a:buFontTx/>
              <a:buNone/>
              <a:defRPr/>
            </a:pPr>
            <a:r>
              <a:rPr lang="tr-TR" sz="1600" dirty="0" smtClean="0"/>
              <a:t>			 </a:t>
            </a:r>
            <a:r>
              <a:rPr lang="tr-TR" sz="1600" b="1" dirty="0" smtClean="0"/>
              <a:t>--Erken </a:t>
            </a:r>
            <a:r>
              <a:rPr lang="tr-TR" sz="1600" b="1" dirty="0" err="1" smtClean="0"/>
              <a:t>Neonatal</a:t>
            </a:r>
            <a:r>
              <a:rPr lang="tr-TR" sz="1600" b="1" dirty="0" smtClean="0"/>
              <a:t> Dönem--   --  Geç </a:t>
            </a:r>
            <a:r>
              <a:rPr lang="tr-TR" sz="1600" b="1" dirty="0" err="1" smtClean="0"/>
              <a:t>Neonatal</a:t>
            </a:r>
            <a:r>
              <a:rPr lang="tr-TR" sz="1600" b="1" dirty="0" smtClean="0"/>
              <a:t> Dönem-</a:t>
            </a:r>
          </a:p>
          <a:p>
            <a:pPr eaLnBrk="1" hangingPunct="1">
              <a:defRPr/>
            </a:pPr>
            <a:endParaRPr lang="tr-TR" sz="1600" b="1" dirty="0" smtClean="0"/>
          </a:p>
          <a:p>
            <a:pPr eaLnBrk="1" hangingPunct="1">
              <a:buFontTx/>
              <a:buNone/>
              <a:defRPr/>
            </a:pPr>
            <a:r>
              <a:rPr lang="tr-TR" sz="1600" b="1" dirty="0" smtClean="0"/>
              <a:t>	28.Hafta      DOĞUM           1.Hafta           4. Hafta</a:t>
            </a:r>
            <a:endParaRPr lang="tr-TR" sz="1600" dirty="0" smtClean="0"/>
          </a:p>
          <a:p>
            <a:pPr eaLnBrk="1" hangingPunct="1">
              <a:defRPr/>
            </a:pPr>
            <a:endParaRPr lang="tr-TR" sz="1600" dirty="0" smtClean="0"/>
          </a:p>
          <a:p>
            <a:pPr eaLnBrk="1" hangingPunct="1">
              <a:buFontTx/>
              <a:buNone/>
              <a:defRPr/>
            </a:pPr>
            <a:r>
              <a:rPr lang="tr-TR" sz="1600" dirty="0" smtClean="0"/>
              <a:t>	--------</a:t>
            </a:r>
            <a:r>
              <a:rPr lang="tr-TR" sz="1800" b="1" dirty="0" smtClean="0">
                <a:solidFill>
                  <a:srgbClr val="FF0000"/>
                </a:solidFill>
              </a:rPr>
              <a:t>PERİNATAL DÖNEM-</a:t>
            </a:r>
            <a:r>
              <a:rPr lang="tr-TR" sz="1600" dirty="0" smtClean="0"/>
              <a:t>----------</a:t>
            </a:r>
            <a:endParaRPr lang="tr-TR" sz="1600" b="1" dirty="0" smtClean="0"/>
          </a:p>
          <a:p>
            <a:pPr eaLnBrk="1" hangingPunct="1">
              <a:defRPr/>
            </a:pPr>
            <a:endParaRPr lang="tr-TR" sz="1800"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4275">
                                            <p:bg/>
                                          </p:spTgt>
                                        </p:tgtEl>
                                        <p:attrNameLst>
                                          <p:attrName>style.visibility</p:attrName>
                                        </p:attrNameLst>
                                      </p:cBhvr>
                                      <p:to>
                                        <p:strVal val="visible"/>
                                      </p:to>
                                    </p:set>
                                    <p:animEffect transition="in" filter="fade">
                                      <p:cBhvr>
                                        <p:cTn id="7" dur="1000"/>
                                        <p:tgtEl>
                                          <p:spTgt spid="54275">
                                            <p:bg/>
                                          </p:spTgt>
                                        </p:tgtEl>
                                      </p:cBhvr>
                                    </p:animEffect>
                                    <p:anim calcmode="lin" valueType="num">
                                      <p:cBhvr>
                                        <p:cTn id="8" dur="1000" fill="hold"/>
                                        <p:tgtEl>
                                          <p:spTgt spid="54275">
                                            <p:bg/>
                                          </p:spTgt>
                                        </p:tgtEl>
                                        <p:attrNameLst>
                                          <p:attrName>ppt_x</p:attrName>
                                        </p:attrNameLst>
                                      </p:cBhvr>
                                      <p:tavLst>
                                        <p:tav tm="0">
                                          <p:val>
                                            <p:strVal val="#ppt_x"/>
                                          </p:val>
                                        </p:tav>
                                        <p:tav tm="100000">
                                          <p:val>
                                            <p:strVal val="#ppt_x"/>
                                          </p:val>
                                        </p:tav>
                                      </p:tavLst>
                                    </p:anim>
                                    <p:anim calcmode="lin" valueType="num">
                                      <p:cBhvr>
                                        <p:cTn id="9" dur="1000" fill="hold"/>
                                        <p:tgtEl>
                                          <p:spTgt spid="54275">
                                            <p:bg/>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4275">
                                            <p:txEl>
                                              <p:pRg st="2" end="2"/>
                                            </p:txEl>
                                          </p:spTgt>
                                        </p:tgtEl>
                                        <p:attrNameLst>
                                          <p:attrName>style.visibility</p:attrName>
                                        </p:attrNameLst>
                                      </p:cBhvr>
                                      <p:to>
                                        <p:strVal val="visible"/>
                                      </p:to>
                                    </p:set>
                                    <p:animEffect transition="in" filter="fade">
                                      <p:cBhvr>
                                        <p:cTn id="14" dur="1000"/>
                                        <p:tgtEl>
                                          <p:spTgt spid="54275">
                                            <p:txEl>
                                              <p:pRg st="2" end="2"/>
                                            </p:txEl>
                                          </p:spTgt>
                                        </p:tgtEl>
                                      </p:cBhvr>
                                    </p:animEffect>
                                    <p:anim calcmode="lin" valueType="num">
                                      <p:cBhvr>
                                        <p:cTn id="15" dur="1000" fill="hold"/>
                                        <p:tgtEl>
                                          <p:spTgt spid="5427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5427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4275">
                                            <p:txEl>
                                              <p:pRg st="4" end="4"/>
                                            </p:txEl>
                                          </p:spTgt>
                                        </p:tgtEl>
                                        <p:attrNameLst>
                                          <p:attrName>style.visibility</p:attrName>
                                        </p:attrNameLst>
                                      </p:cBhvr>
                                      <p:to>
                                        <p:strVal val="visible"/>
                                      </p:to>
                                    </p:set>
                                    <p:animEffect transition="in" filter="fade">
                                      <p:cBhvr>
                                        <p:cTn id="21" dur="1000"/>
                                        <p:tgtEl>
                                          <p:spTgt spid="54275">
                                            <p:txEl>
                                              <p:pRg st="4" end="4"/>
                                            </p:txEl>
                                          </p:spTgt>
                                        </p:tgtEl>
                                      </p:cBhvr>
                                    </p:animEffect>
                                    <p:anim calcmode="lin" valueType="num">
                                      <p:cBhvr>
                                        <p:cTn id="22" dur="1000" fill="hold"/>
                                        <p:tgtEl>
                                          <p:spTgt spid="54275">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5427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4275">
                                            <p:txEl>
                                              <p:pRg st="6" end="6"/>
                                            </p:txEl>
                                          </p:spTgt>
                                        </p:tgtEl>
                                        <p:attrNameLst>
                                          <p:attrName>style.visibility</p:attrName>
                                        </p:attrNameLst>
                                      </p:cBhvr>
                                      <p:to>
                                        <p:strVal val="visible"/>
                                      </p:to>
                                    </p:set>
                                    <p:animEffect transition="in" filter="fade">
                                      <p:cBhvr>
                                        <p:cTn id="28" dur="1000"/>
                                        <p:tgtEl>
                                          <p:spTgt spid="54275">
                                            <p:txEl>
                                              <p:pRg st="6" end="6"/>
                                            </p:txEl>
                                          </p:spTgt>
                                        </p:tgtEl>
                                      </p:cBhvr>
                                    </p:animEffect>
                                    <p:anim calcmode="lin" valueType="num">
                                      <p:cBhvr>
                                        <p:cTn id="29" dur="1000" fill="hold"/>
                                        <p:tgtEl>
                                          <p:spTgt spid="54275">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54275">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5"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5 Slayt Numarası Yer Tutucusu"/>
          <p:cNvSpPr>
            <a:spLocks noGrp="1"/>
          </p:cNvSpPr>
          <p:nvPr>
            <p:ph type="sldNum" sz="quarter" idx="12"/>
          </p:nvPr>
        </p:nvSpPr>
        <p:spPr>
          <a:noFill/>
        </p:spPr>
        <p:txBody>
          <a:bodyPr/>
          <a:lstStyle/>
          <a:p>
            <a:fld id="{5142560D-8168-4F19-B043-51C8B3789A43}" type="slidenum">
              <a:rPr lang="tr-TR" smtClean="0"/>
              <a:pPr/>
              <a:t>4</a:t>
            </a:fld>
            <a:endParaRPr lang="tr-TR" smtClean="0"/>
          </a:p>
        </p:txBody>
      </p:sp>
      <p:sp>
        <p:nvSpPr>
          <p:cNvPr id="55299" name="Rectangle 2"/>
          <p:cNvSpPr>
            <a:spLocks noGrp="1" noChangeArrowheads="1"/>
          </p:cNvSpPr>
          <p:nvPr>
            <p:ph type="title"/>
          </p:nvPr>
        </p:nvSpPr>
        <p:spPr/>
        <p:txBody>
          <a:bodyPr>
            <a:normAutofit fontScale="90000"/>
          </a:bodyPr>
          <a:lstStyle/>
          <a:p>
            <a:pPr eaLnBrk="1" hangingPunct="1"/>
            <a:r>
              <a:rPr lang="tr-TR" sz="3600" b="1" smtClean="0"/>
              <a:t>Yeni Doğan Bebeğin Fiziksel Özellikleri</a:t>
            </a:r>
            <a:br>
              <a:rPr lang="tr-TR" sz="3600" b="1" smtClean="0"/>
            </a:br>
            <a:endParaRPr lang="tr-TR" sz="3600" b="1" smtClean="0"/>
          </a:p>
        </p:txBody>
      </p:sp>
      <p:sp>
        <p:nvSpPr>
          <p:cNvPr id="55300" name="Rectangle 3"/>
          <p:cNvSpPr>
            <a:spLocks noGrp="1" noChangeArrowheads="1"/>
          </p:cNvSpPr>
          <p:nvPr>
            <p:ph type="body" idx="1"/>
          </p:nvPr>
        </p:nvSpPr>
        <p:spPr>
          <a:xfrm>
            <a:off x="685800" y="1371600"/>
            <a:ext cx="7696200" cy="4572000"/>
          </a:xfrm>
          <a:solidFill>
            <a:schemeClr val="accent1"/>
          </a:solidFill>
        </p:spPr>
        <p:txBody>
          <a:bodyPr/>
          <a:lstStyle/>
          <a:p>
            <a:pPr eaLnBrk="1" hangingPunct="1">
              <a:lnSpc>
                <a:spcPct val="80000"/>
              </a:lnSpc>
            </a:pPr>
            <a:r>
              <a:rPr lang="tr-TR" sz="2000" smtClean="0"/>
              <a:t>Yeni doğan bebeklerin vücut ağırlıkları ortalama 3-3.5 kg (3200+/-600gr) kadardır. Kız bebekler biraz daha  düşük ağırlıklıdır. En düşük vücut ağırlığı zamanında doğan bebekler için 2.5 kg olarak alınmıştır. 5-7 kg olarak doğan bebeklerde rapor edilmiştir. </a:t>
            </a:r>
          </a:p>
          <a:p>
            <a:pPr eaLnBrk="1" hangingPunct="1">
              <a:lnSpc>
                <a:spcPct val="80000"/>
              </a:lnSpc>
              <a:buFontTx/>
              <a:buNone/>
            </a:pPr>
            <a:endParaRPr lang="tr-TR" sz="2000" smtClean="0"/>
          </a:p>
          <a:p>
            <a:pPr eaLnBrk="1" hangingPunct="1">
              <a:lnSpc>
                <a:spcPct val="80000"/>
              </a:lnSpc>
            </a:pPr>
            <a:r>
              <a:rPr lang="tr-TR" sz="2000" smtClean="0"/>
              <a:t>Yeni doğanın boyu ortalama 48-50 cm kadardır. Kızlar biraz daha kısa olurlar. En düşük boy zamanında doğanlarda 46cm’dir. 57 cm doğan yayınlanmış vakalar da vardır. </a:t>
            </a:r>
          </a:p>
          <a:p>
            <a:pPr eaLnBrk="1" hangingPunct="1">
              <a:lnSpc>
                <a:spcPct val="80000"/>
              </a:lnSpc>
              <a:buFontTx/>
              <a:buNone/>
            </a:pPr>
            <a:endParaRPr lang="tr-TR" sz="2000" smtClean="0"/>
          </a:p>
          <a:p>
            <a:pPr eaLnBrk="1" hangingPunct="1">
              <a:lnSpc>
                <a:spcPct val="80000"/>
              </a:lnSpc>
            </a:pPr>
            <a:r>
              <a:rPr lang="tr-TR" sz="2000" smtClean="0"/>
              <a:t> Kafa çevresi zamanında doğan bebeklerde 35 cm, göğüs çevresi kafa çevresinden 2-2.5 cm kadar daha dardır (33cm). Bir yaşına kadar bu fark yavaş yavaş azalır. Bir yaşında kafa çevresi göğüs çevresine eşit olur. Daha sonra göğüs çevresi daha hızla genişler ve kafa çevresini geçer.  </a:t>
            </a:r>
            <a:r>
              <a:rPr lang="tr-TR" sz="2000" smtClean="0">
                <a:solidFill>
                  <a:srgbClr val="FF0000"/>
                </a:solidFill>
              </a:rPr>
              <a:t>Yeni doğanda baş vücudun ¼’ü kadardır.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5 Slayt Numarası Yer Tutucusu"/>
          <p:cNvSpPr>
            <a:spLocks noGrp="1"/>
          </p:cNvSpPr>
          <p:nvPr>
            <p:ph type="sldNum" sz="quarter" idx="12"/>
          </p:nvPr>
        </p:nvSpPr>
        <p:spPr>
          <a:noFill/>
        </p:spPr>
        <p:txBody>
          <a:bodyPr/>
          <a:lstStyle/>
          <a:p>
            <a:fld id="{CD1ACEAA-3080-4112-9A11-6CAC738C40E8}" type="slidenum">
              <a:rPr lang="tr-TR" smtClean="0"/>
              <a:pPr/>
              <a:t>5</a:t>
            </a:fld>
            <a:endParaRPr lang="tr-TR" smtClean="0"/>
          </a:p>
        </p:txBody>
      </p:sp>
      <p:sp>
        <p:nvSpPr>
          <p:cNvPr id="56323" name="Rectangle 2"/>
          <p:cNvSpPr>
            <a:spLocks noGrp="1" noChangeArrowheads="1"/>
          </p:cNvSpPr>
          <p:nvPr>
            <p:ph type="title"/>
          </p:nvPr>
        </p:nvSpPr>
        <p:spPr>
          <a:xfrm>
            <a:off x="685800" y="152400"/>
            <a:ext cx="6870700" cy="914400"/>
          </a:xfrm>
        </p:spPr>
        <p:txBody>
          <a:bodyPr>
            <a:normAutofit fontScale="90000"/>
          </a:bodyPr>
          <a:lstStyle/>
          <a:p>
            <a:pPr eaLnBrk="1" hangingPunct="1"/>
            <a:r>
              <a:rPr lang="tr-TR" sz="2800" b="1" smtClean="0"/>
              <a:t>Yeni Doğan Bebeğin Fiziksel Özellikleri</a:t>
            </a:r>
            <a:r>
              <a:rPr lang="tr-TR" sz="3600" b="1" smtClean="0"/>
              <a:t/>
            </a:r>
            <a:br>
              <a:rPr lang="tr-TR" sz="3600" b="1" smtClean="0"/>
            </a:br>
            <a:endParaRPr lang="tr-TR" sz="3600" b="1" smtClean="0"/>
          </a:p>
        </p:txBody>
      </p:sp>
      <p:sp>
        <p:nvSpPr>
          <p:cNvPr id="56324" name="Rectangle 3"/>
          <p:cNvSpPr>
            <a:spLocks noGrp="1" noChangeArrowheads="1"/>
          </p:cNvSpPr>
          <p:nvPr>
            <p:ph type="body" idx="1"/>
          </p:nvPr>
        </p:nvSpPr>
        <p:spPr>
          <a:xfrm>
            <a:off x="304800" y="762000"/>
            <a:ext cx="8534400" cy="5410200"/>
          </a:xfrm>
          <a:solidFill>
            <a:schemeClr val="accent1"/>
          </a:solidFill>
        </p:spPr>
        <p:txBody>
          <a:bodyPr/>
          <a:lstStyle/>
          <a:p>
            <a:pPr eaLnBrk="1" hangingPunct="1">
              <a:lnSpc>
                <a:spcPct val="80000"/>
              </a:lnSpc>
            </a:pPr>
            <a:r>
              <a:rPr lang="tr-TR" sz="2000" smtClean="0"/>
              <a:t>Başın gövdeye oranı erişkine oranla daha büyüktür. Yüz yuvarlak, mandibula (alt çene) ufacıktır. </a:t>
            </a:r>
          </a:p>
          <a:p>
            <a:pPr eaLnBrk="1" hangingPunct="1">
              <a:lnSpc>
                <a:spcPct val="80000"/>
              </a:lnSpc>
              <a:buFontTx/>
              <a:buNone/>
            </a:pPr>
            <a:endParaRPr lang="tr-TR" sz="2000" smtClean="0"/>
          </a:p>
          <a:p>
            <a:pPr eaLnBrk="1" hangingPunct="1">
              <a:lnSpc>
                <a:spcPct val="80000"/>
              </a:lnSpc>
            </a:pPr>
            <a:r>
              <a:rPr lang="tr-TR" sz="2000" smtClean="0"/>
              <a:t>Vücudun orta noktası göbek (umblicus) üzerindedir. Yetişkinde ise dış genital sistemde yer alan kemik eklemi (symphisis pubis) üzerindedir.</a:t>
            </a:r>
          </a:p>
          <a:p>
            <a:pPr eaLnBrk="1" hangingPunct="1">
              <a:lnSpc>
                <a:spcPct val="80000"/>
              </a:lnSpc>
              <a:buFontTx/>
              <a:buNone/>
            </a:pPr>
            <a:endParaRPr lang="tr-TR" sz="2000" smtClean="0"/>
          </a:p>
          <a:p>
            <a:pPr eaLnBrk="1" hangingPunct="1">
              <a:lnSpc>
                <a:spcPct val="80000"/>
              </a:lnSpc>
            </a:pPr>
            <a:r>
              <a:rPr lang="tr-TR" sz="2000" smtClean="0"/>
              <a:t>Göğüs kafesi (toraks) yuvarlak, karın oldukça belirgin ve bombelidir.</a:t>
            </a:r>
          </a:p>
          <a:p>
            <a:pPr eaLnBrk="1" hangingPunct="1">
              <a:lnSpc>
                <a:spcPct val="80000"/>
              </a:lnSpc>
              <a:buFontTx/>
              <a:buNone/>
            </a:pPr>
            <a:endParaRPr lang="tr-TR" sz="2000" smtClean="0"/>
          </a:p>
          <a:p>
            <a:pPr eaLnBrk="1" hangingPunct="1">
              <a:lnSpc>
                <a:spcPct val="80000"/>
              </a:lnSpc>
            </a:pPr>
            <a:r>
              <a:rPr lang="tr-TR" sz="2000" smtClean="0"/>
              <a:t>Ekstremiteler (kol ve bacaklar) erişkine kıyasla ve gövdeye oran itibarıyla kısa görünümlüdür.</a:t>
            </a:r>
          </a:p>
          <a:p>
            <a:pPr eaLnBrk="1" hangingPunct="1">
              <a:lnSpc>
                <a:spcPct val="80000"/>
              </a:lnSpc>
              <a:buFontTx/>
              <a:buNone/>
            </a:pPr>
            <a:endParaRPr lang="tr-TR" sz="2000" smtClean="0"/>
          </a:p>
          <a:p>
            <a:pPr eaLnBrk="1" hangingPunct="1">
              <a:lnSpc>
                <a:spcPct val="80000"/>
              </a:lnSpc>
            </a:pPr>
            <a:r>
              <a:rPr lang="tr-TR" sz="2000" smtClean="0"/>
              <a:t>Derileri pespembe ve yumuşacıktır. Omuzlarında ve sırtta ayva tüyleri (lanugo) şeklinde tüyler bulunur.</a:t>
            </a:r>
          </a:p>
          <a:p>
            <a:pPr eaLnBrk="1" hangingPunct="1">
              <a:lnSpc>
                <a:spcPct val="80000"/>
              </a:lnSpc>
              <a:buFontTx/>
              <a:buNone/>
            </a:pPr>
            <a:endParaRPr lang="tr-TR" sz="2000" smtClean="0"/>
          </a:p>
          <a:p>
            <a:pPr eaLnBrk="1" hangingPunct="1">
              <a:lnSpc>
                <a:spcPct val="80000"/>
              </a:lnSpc>
            </a:pPr>
            <a:r>
              <a:rPr lang="tr-TR" sz="2000" smtClean="0"/>
              <a:t>Vücudun çeşitli kısımları </a:t>
            </a:r>
            <a:r>
              <a:rPr lang="tr-TR" sz="2000" smtClean="0">
                <a:solidFill>
                  <a:srgbClr val="FF0000"/>
                </a:solidFill>
              </a:rPr>
              <a:t>verniks kazeoza </a:t>
            </a:r>
            <a:r>
              <a:rPr lang="tr-TR" sz="2000" smtClean="0"/>
              <a:t>adı verilen peynirimsi bir madde ile kaplıdır.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5 Slayt Numarası Yer Tutucusu"/>
          <p:cNvSpPr>
            <a:spLocks noGrp="1"/>
          </p:cNvSpPr>
          <p:nvPr>
            <p:ph type="sldNum" sz="quarter" idx="12"/>
          </p:nvPr>
        </p:nvSpPr>
        <p:spPr>
          <a:noFill/>
        </p:spPr>
        <p:txBody>
          <a:bodyPr/>
          <a:lstStyle/>
          <a:p>
            <a:fld id="{29FA0D7F-0ADA-4268-95DF-849AA24473EA}" type="slidenum">
              <a:rPr lang="tr-TR" smtClean="0"/>
              <a:pPr/>
              <a:t>6</a:t>
            </a:fld>
            <a:endParaRPr lang="tr-TR" smtClean="0"/>
          </a:p>
        </p:txBody>
      </p:sp>
      <p:sp>
        <p:nvSpPr>
          <p:cNvPr id="57347" name="Rectangle 2"/>
          <p:cNvSpPr>
            <a:spLocks noGrp="1" noChangeArrowheads="1"/>
          </p:cNvSpPr>
          <p:nvPr>
            <p:ph type="title"/>
          </p:nvPr>
        </p:nvSpPr>
        <p:spPr/>
        <p:txBody>
          <a:bodyPr/>
          <a:lstStyle/>
          <a:p>
            <a:pPr eaLnBrk="1" hangingPunct="1"/>
            <a:r>
              <a:rPr lang="tr-TR" sz="2800" b="1" smtClean="0"/>
              <a:t>Yeni Doğan Bebeğin Fiziksel Özellikleri</a:t>
            </a:r>
            <a:r>
              <a:rPr lang="tr-TR" sz="3600" b="1" smtClean="0"/>
              <a:t/>
            </a:r>
            <a:br>
              <a:rPr lang="tr-TR" sz="3600" b="1" smtClean="0"/>
            </a:br>
            <a:endParaRPr lang="tr-TR" sz="3600" b="1" smtClean="0"/>
          </a:p>
        </p:txBody>
      </p:sp>
      <p:sp>
        <p:nvSpPr>
          <p:cNvPr id="57348" name="Rectangle 3"/>
          <p:cNvSpPr>
            <a:spLocks noGrp="1" noChangeArrowheads="1"/>
          </p:cNvSpPr>
          <p:nvPr>
            <p:ph type="body" idx="1"/>
          </p:nvPr>
        </p:nvSpPr>
        <p:spPr>
          <a:xfrm>
            <a:off x="304800" y="1295400"/>
            <a:ext cx="8458200" cy="4953000"/>
          </a:xfrm>
          <a:solidFill>
            <a:schemeClr val="accent1"/>
          </a:solidFill>
        </p:spPr>
        <p:txBody>
          <a:bodyPr/>
          <a:lstStyle/>
          <a:p>
            <a:pPr eaLnBrk="1" hangingPunct="1">
              <a:lnSpc>
                <a:spcPct val="80000"/>
              </a:lnSpc>
            </a:pPr>
            <a:r>
              <a:rPr lang="tr-TR" sz="1800" smtClean="0"/>
              <a:t>Saçlar ipek gibi yumuşak ve kabarıktır. </a:t>
            </a:r>
          </a:p>
          <a:p>
            <a:pPr eaLnBrk="1" hangingPunct="1">
              <a:lnSpc>
                <a:spcPct val="80000"/>
              </a:lnSpc>
              <a:buFontTx/>
              <a:buNone/>
            </a:pPr>
            <a:endParaRPr lang="tr-TR" sz="1800" smtClean="0"/>
          </a:p>
          <a:p>
            <a:pPr eaLnBrk="1" hangingPunct="1">
              <a:lnSpc>
                <a:spcPct val="80000"/>
              </a:lnSpc>
            </a:pPr>
            <a:r>
              <a:rPr lang="tr-TR" sz="1800" smtClean="0"/>
              <a:t>Kulak saymanı (dış kulak) kıvrımları iyice olgunlaşmıştır. </a:t>
            </a:r>
          </a:p>
          <a:p>
            <a:pPr eaLnBrk="1" hangingPunct="1">
              <a:lnSpc>
                <a:spcPct val="80000"/>
              </a:lnSpc>
              <a:buFontTx/>
              <a:buNone/>
            </a:pPr>
            <a:endParaRPr lang="tr-TR" sz="1800" smtClean="0"/>
          </a:p>
          <a:p>
            <a:pPr eaLnBrk="1" hangingPunct="1">
              <a:lnSpc>
                <a:spcPct val="80000"/>
              </a:lnSpc>
            </a:pPr>
            <a:r>
              <a:rPr lang="tr-TR" sz="1800" smtClean="0"/>
              <a:t>Tırnakları parmak ucuna kadar inmiştir.</a:t>
            </a:r>
          </a:p>
          <a:p>
            <a:pPr eaLnBrk="1" hangingPunct="1">
              <a:lnSpc>
                <a:spcPct val="80000"/>
              </a:lnSpc>
              <a:buFontTx/>
              <a:buNone/>
            </a:pPr>
            <a:endParaRPr lang="tr-TR" sz="1800" smtClean="0"/>
          </a:p>
          <a:p>
            <a:pPr eaLnBrk="1" hangingPunct="1">
              <a:lnSpc>
                <a:spcPct val="80000"/>
              </a:lnSpc>
            </a:pPr>
            <a:r>
              <a:rPr lang="tr-TR" sz="1800" smtClean="0"/>
              <a:t>Solunum sayısı dakikada 30-40 civarındadır. Erişkinde ise dk. 18-20 dir.</a:t>
            </a:r>
          </a:p>
          <a:p>
            <a:pPr eaLnBrk="1" hangingPunct="1">
              <a:lnSpc>
                <a:spcPct val="80000"/>
              </a:lnSpc>
              <a:buFontTx/>
              <a:buNone/>
            </a:pPr>
            <a:endParaRPr lang="tr-TR" sz="1800" smtClean="0"/>
          </a:p>
          <a:p>
            <a:pPr eaLnBrk="1" hangingPunct="1">
              <a:lnSpc>
                <a:spcPct val="80000"/>
              </a:lnSpc>
            </a:pPr>
            <a:r>
              <a:rPr lang="tr-TR" sz="1800" smtClean="0"/>
              <a:t>Kalp atımlarının sayısı dk. 120-160 civarındadır. Yetişkinde ise 65-70 dir.</a:t>
            </a:r>
          </a:p>
          <a:p>
            <a:pPr eaLnBrk="1" hangingPunct="1">
              <a:lnSpc>
                <a:spcPct val="80000"/>
              </a:lnSpc>
              <a:buFontTx/>
              <a:buNone/>
            </a:pPr>
            <a:endParaRPr lang="tr-TR" sz="1800" smtClean="0"/>
          </a:p>
          <a:p>
            <a:pPr eaLnBrk="1" hangingPunct="1">
              <a:lnSpc>
                <a:spcPct val="80000"/>
              </a:lnSpc>
            </a:pPr>
            <a:r>
              <a:rPr lang="tr-TR" sz="1800" smtClean="0"/>
              <a:t>Kandaki hemoglobin miktarı oldukça yüksektir.%14-17 gr kadardır. </a:t>
            </a:r>
          </a:p>
          <a:p>
            <a:pPr eaLnBrk="1" hangingPunct="1">
              <a:lnSpc>
                <a:spcPct val="80000"/>
              </a:lnSpc>
              <a:buFontTx/>
              <a:buNone/>
            </a:pPr>
            <a:endParaRPr lang="tr-TR" sz="1800" smtClean="0"/>
          </a:p>
          <a:p>
            <a:pPr eaLnBrk="1" hangingPunct="1">
              <a:lnSpc>
                <a:spcPct val="80000"/>
              </a:lnSpc>
            </a:pPr>
            <a:r>
              <a:rPr lang="tr-TR" sz="1800" smtClean="0"/>
              <a:t>Beyaz küre sayısı mm3 de 10.000 civarındadır. Çocuklarda 6-8.000dir.</a:t>
            </a:r>
          </a:p>
          <a:p>
            <a:pPr eaLnBrk="1" hangingPunct="1">
              <a:lnSpc>
                <a:spcPct val="80000"/>
              </a:lnSpc>
              <a:buFontTx/>
              <a:buNone/>
            </a:pPr>
            <a:endParaRPr lang="tr-TR" sz="1800" smtClean="0"/>
          </a:p>
          <a:p>
            <a:pPr eaLnBrk="1" hangingPunct="1">
              <a:lnSpc>
                <a:spcPct val="80000"/>
              </a:lnSpc>
            </a:pPr>
            <a:r>
              <a:rPr lang="tr-TR" sz="1800" smtClean="0"/>
              <a:t>Yeni doğan bebeğin kalori ihtiyacı günde 55cal/kg’dır. 1. haftanın sonunda 110 cal /kg yükselir.</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5 Slayt Numarası Yer Tutucusu"/>
          <p:cNvSpPr>
            <a:spLocks noGrp="1"/>
          </p:cNvSpPr>
          <p:nvPr>
            <p:ph type="sldNum" sz="quarter" idx="12"/>
          </p:nvPr>
        </p:nvSpPr>
        <p:spPr>
          <a:noFill/>
        </p:spPr>
        <p:txBody>
          <a:bodyPr/>
          <a:lstStyle/>
          <a:p>
            <a:fld id="{8C8376C4-0C9B-4378-BA8E-CB8EB67946E8}" type="slidenum">
              <a:rPr lang="tr-TR" smtClean="0"/>
              <a:pPr/>
              <a:t>7</a:t>
            </a:fld>
            <a:endParaRPr lang="tr-TR" smtClean="0"/>
          </a:p>
        </p:txBody>
      </p:sp>
      <p:sp>
        <p:nvSpPr>
          <p:cNvPr id="58371" name="Rectangle 2"/>
          <p:cNvSpPr>
            <a:spLocks noGrp="1" noChangeArrowheads="1"/>
          </p:cNvSpPr>
          <p:nvPr>
            <p:ph type="title"/>
          </p:nvPr>
        </p:nvSpPr>
        <p:spPr/>
        <p:txBody>
          <a:bodyPr/>
          <a:lstStyle/>
          <a:p>
            <a:pPr eaLnBrk="1" hangingPunct="1"/>
            <a:r>
              <a:rPr lang="tr-TR" sz="2800" b="1" smtClean="0"/>
              <a:t>Yeni Doğan Bebeğin Fiziksel Özellikleri</a:t>
            </a:r>
            <a:r>
              <a:rPr lang="tr-TR" sz="3600" b="1" smtClean="0"/>
              <a:t/>
            </a:r>
            <a:br>
              <a:rPr lang="tr-TR" sz="3600" b="1" smtClean="0"/>
            </a:br>
            <a:endParaRPr lang="tr-TR" sz="3600" b="1" smtClean="0"/>
          </a:p>
        </p:txBody>
      </p:sp>
      <p:sp>
        <p:nvSpPr>
          <p:cNvPr id="58372" name="Rectangle 3"/>
          <p:cNvSpPr>
            <a:spLocks noGrp="1" noChangeArrowheads="1"/>
          </p:cNvSpPr>
          <p:nvPr>
            <p:ph type="body" idx="1"/>
          </p:nvPr>
        </p:nvSpPr>
        <p:spPr>
          <a:xfrm>
            <a:off x="685800" y="1371600"/>
            <a:ext cx="7696200" cy="4800600"/>
          </a:xfrm>
          <a:solidFill>
            <a:schemeClr val="accent1"/>
          </a:solidFill>
        </p:spPr>
        <p:txBody>
          <a:bodyPr/>
          <a:lstStyle/>
          <a:p>
            <a:pPr eaLnBrk="1" hangingPunct="1">
              <a:lnSpc>
                <a:spcPct val="80000"/>
              </a:lnSpc>
            </a:pPr>
            <a:r>
              <a:rPr lang="tr-TR" sz="2800" smtClean="0"/>
              <a:t>Yeni doğan bebeğin vücudunda annesinden gelen bağışıklık cisimleri bulunur. Onu bir çok enfeksiyona karşı oldukça iyi korur. Fakat yine de dirençleri çeşitli enfeksiyonlara karşı oldukça düşüktür. Bu nedenle doğum odasında steril yani mikroplardan arıtılmış bir yağla temizlenirler. Göbek kordonu steril bir gazlı bezle sarılır. </a:t>
            </a:r>
          </a:p>
          <a:p>
            <a:pPr eaLnBrk="1" hangingPunct="1">
              <a:lnSpc>
                <a:spcPct val="80000"/>
              </a:lnSpc>
              <a:buFontTx/>
              <a:buNone/>
            </a:pPr>
            <a:endParaRPr lang="tr-TR" sz="2800" smtClean="0"/>
          </a:p>
          <a:p>
            <a:pPr eaLnBrk="1" hangingPunct="1">
              <a:lnSpc>
                <a:spcPct val="80000"/>
              </a:lnSpc>
            </a:pPr>
            <a:r>
              <a:rPr lang="tr-TR" sz="2800" smtClean="0">
                <a:solidFill>
                  <a:srgbClr val="FF0000"/>
                </a:solidFill>
              </a:rPr>
              <a:t>Yeni doğanın hakim pozisyonu fleksiyondur</a:t>
            </a:r>
            <a:r>
              <a:rPr lang="tr-TR" sz="2800" smtClean="0"/>
              <a: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5 Slayt Numarası Yer Tutucusu"/>
          <p:cNvSpPr>
            <a:spLocks noGrp="1"/>
          </p:cNvSpPr>
          <p:nvPr>
            <p:ph type="sldNum" sz="quarter" idx="12"/>
          </p:nvPr>
        </p:nvSpPr>
        <p:spPr>
          <a:noFill/>
        </p:spPr>
        <p:txBody>
          <a:bodyPr/>
          <a:lstStyle/>
          <a:p>
            <a:fld id="{15159001-CFFE-4CA2-9585-4A4FCEBADE84}" type="slidenum">
              <a:rPr lang="tr-TR" smtClean="0"/>
              <a:pPr/>
              <a:t>8</a:t>
            </a:fld>
            <a:endParaRPr lang="tr-TR" smtClean="0"/>
          </a:p>
        </p:txBody>
      </p:sp>
      <p:sp>
        <p:nvSpPr>
          <p:cNvPr id="59395" name="Rectangle 2"/>
          <p:cNvSpPr>
            <a:spLocks noGrp="1" noChangeArrowheads="1"/>
          </p:cNvSpPr>
          <p:nvPr>
            <p:ph type="title"/>
          </p:nvPr>
        </p:nvSpPr>
        <p:spPr>
          <a:xfrm>
            <a:off x="685800" y="152400"/>
            <a:ext cx="6870700" cy="1219200"/>
          </a:xfrm>
        </p:spPr>
        <p:txBody>
          <a:bodyPr/>
          <a:lstStyle/>
          <a:p>
            <a:pPr eaLnBrk="1" hangingPunct="1"/>
            <a:r>
              <a:rPr lang="tr-TR" sz="3200" b="1" smtClean="0">
                <a:solidFill>
                  <a:srgbClr val="FF33CC"/>
                </a:solidFill>
              </a:rPr>
              <a:t>Vücut ağırlıkları artışı:</a:t>
            </a:r>
            <a:br>
              <a:rPr lang="tr-TR" sz="3200" b="1" smtClean="0">
                <a:solidFill>
                  <a:srgbClr val="FF33CC"/>
                </a:solidFill>
              </a:rPr>
            </a:br>
            <a:endParaRPr lang="tr-TR" sz="3200" b="1" smtClean="0">
              <a:solidFill>
                <a:srgbClr val="FF33CC"/>
              </a:solidFill>
            </a:endParaRPr>
          </a:p>
        </p:txBody>
      </p:sp>
      <p:sp>
        <p:nvSpPr>
          <p:cNvPr id="59396" name="Rectangle 3"/>
          <p:cNvSpPr>
            <a:spLocks noGrp="1" noChangeArrowheads="1"/>
          </p:cNvSpPr>
          <p:nvPr>
            <p:ph type="body" idx="1"/>
          </p:nvPr>
        </p:nvSpPr>
        <p:spPr>
          <a:xfrm>
            <a:off x="609600" y="1143000"/>
            <a:ext cx="7696200" cy="4419600"/>
          </a:xfrm>
        </p:spPr>
        <p:txBody>
          <a:bodyPr/>
          <a:lstStyle/>
          <a:p>
            <a:pPr eaLnBrk="1" hangingPunct="1">
              <a:buFontTx/>
              <a:buNone/>
            </a:pPr>
            <a:r>
              <a:rPr lang="tr-TR" sz="2800" smtClean="0"/>
              <a:t>	</a:t>
            </a:r>
          </a:p>
          <a:p>
            <a:pPr eaLnBrk="1" hangingPunct="1">
              <a:buFontTx/>
              <a:buNone/>
            </a:pPr>
            <a:r>
              <a:rPr lang="tr-TR" sz="2800" smtClean="0"/>
              <a:t>İlk üç ay içinde günde 22-25 gr.</a:t>
            </a:r>
          </a:p>
          <a:p>
            <a:pPr eaLnBrk="1" hangingPunct="1">
              <a:buFontTx/>
              <a:buNone/>
            </a:pPr>
            <a:endParaRPr lang="tr-TR" sz="2800" smtClean="0"/>
          </a:p>
          <a:p>
            <a:pPr eaLnBrk="1" hangingPunct="1">
              <a:buFontTx/>
              <a:buNone/>
            </a:pPr>
            <a:r>
              <a:rPr lang="tr-TR" sz="2800" smtClean="0"/>
              <a:t>İkinci üç ay içinde günde 20-22 gr.</a:t>
            </a:r>
          </a:p>
          <a:p>
            <a:pPr eaLnBrk="1" hangingPunct="1">
              <a:buFontTx/>
              <a:buNone/>
            </a:pPr>
            <a:endParaRPr lang="tr-TR" sz="2800" smtClean="0"/>
          </a:p>
          <a:p>
            <a:pPr eaLnBrk="1" hangingPunct="1">
              <a:buFontTx/>
              <a:buNone/>
            </a:pPr>
            <a:r>
              <a:rPr lang="tr-TR" sz="2800" smtClean="0"/>
              <a:t>Üçüncü üç ay içinde günde 15-18 gr.</a:t>
            </a:r>
          </a:p>
          <a:p>
            <a:pPr eaLnBrk="1" hangingPunct="1">
              <a:buFontTx/>
              <a:buNone/>
            </a:pPr>
            <a:endParaRPr lang="tr-TR" sz="2800" smtClean="0"/>
          </a:p>
          <a:p>
            <a:pPr eaLnBrk="1" hangingPunct="1">
              <a:buFontTx/>
              <a:buNone/>
            </a:pPr>
            <a:r>
              <a:rPr lang="tr-TR" sz="2800" smtClean="0"/>
              <a:t>Dördüncü üç ay içinde günde 12-14 gr.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5 Slayt Numarası Yer Tutucusu"/>
          <p:cNvSpPr>
            <a:spLocks noGrp="1"/>
          </p:cNvSpPr>
          <p:nvPr>
            <p:ph type="sldNum" sz="quarter" idx="12"/>
          </p:nvPr>
        </p:nvSpPr>
        <p:spPr>
          <a:noFill/>
        </p:spPr>
        <p:txBody>
          <a:bodyPr/>
          <a:lstStyle/>
          <a:p>
            <a:fld id="{DD274968-6CFF-495A-A453-5E4359532298}" type="slidenum">
              <a:rPr lang="tr-TR" smtClean="0"/>
              <a:pPr/>
              <a:t>9</a:t>
            </a:fld>
            <a:endParaRPr lang="tr-TR" smtClean="0"/>
          </a:p>
        </p:txBody>
      </p:sp>
      <p:sp>
        <p:nvSpPr>
          <p:cNvPr id="60419" name="Rectangle 2"/>
          <p:cNvSpPr>
            <a:spLocks noGrp="1" noChangeArrowheads="1"/>
          </p:cNvSpPr>
          <p:nvPr>
            <p:ph type="title"/>
          </p:nvPr>
        </p:nvSpPr>
        <p:spPr>
          <a:xfrm>
            <a:off x="685800" y="152400"/>
            <a:ext cx="6870700" cy="990600"/>
          </a:xfrm>
        </p:spPr>
        <p:txBody>
          <a:bodyPr/>
          <a:lstStyle/>
          <a:p>
            <a:pPr eaLnBrk="1" hangingPunct="1"/>
            <a:r>
              <a:rPr lang="tr-TR" smtClean="0">
                <a:solidFill>
                  <a:srgbClr val="FF33CC"/>
                </a:solidFill>
              </a:rPr>
              <a:t>Boyca Uzama:</a:t>
            </a:r>
          </a:p>
        </p:txBody>
      </p:sp>
      <p:sp>
        <p:nvSpPr>
          <p:cNvPr id="59396" name="Rectangle 3"/>
          <p:cNvSpPr>
            <a:spLocks noGrp="1" noChangeArrowheads="1"/>
          </p:cNvSpPr>
          <p:nvPr>
            <p:ph type="body" idx="1"/>
          </p:nvPr>
        </p:nvSpPr>
        <p:spPr>
          <a:xfrm>
            <a:off x="685800" y="1371600"/>
            <a:ext cx="7696200" cy="4495800"/>
          </a:xfrm>
        </p:spPr>
        <p:txBody>
          <a:bodyPr/>
          <a:lstStyle/>
          <a:p>
            <a:pPr eaLnBrk="1" hangingPunct="1">
              <a:lnSpc>
                <a:spcPct val="80000"/>
              </a:lnSpc>
              <a:buFontTx/>
              <a:buNone/>
              <a:defRPr/>
            </a:pPr>
            <a:r>
              <a:rPr lang="tr-TR" sz="2000" dirty="0" smtClean="0"/>
              <a:t>     </a:t>
            </a:r>
          </a:p>
          <a:p>
            <a:pPr eaLnBrk="1" hangingPunct="1">
              <a:lnSpc>
                <a:spcPct val="80000"/>
              </a:lnSpc>
              <a:buFontTx/>
              <a:buNone/>
              <a:defRPr/>
            </a:pPr>
            <a:endParaRPr lang="tr-TR" sz="2000" dirty="0" smtClean="0"/>
          </a:p>
          <a:p>
            <a:pPr eaLnBrk="1" hangingPunct="1">
              <a:lnSpc>
                <a:spcPct val="80000"/>
              </a:lnSpc>
              <a:defRPr/>
            </a:pPr>
            <a:r>
              <a:rPr lang="tr-TR" sz="2400" dirty="0" smtClean="0"/>
              <a:t>İlk üç ay		10 cm.	(En hızlı ilk üç ay)</a:t>
            </a:r>
          </a:p>
          <a:p>
            <a:pPr marL="0" indent="0" eaLnBrk="1" hangingPunct="1">
              <a:lnSpc>
                <a:spcPct val="80000"/>
              </a:lnSpc>
              <a:buFontTx/>
              <a:buNone/>
              <a:defRPr/>
            </a:pPr>
            <a:endParaRPr lang="tr-TR" sz="2400" dirty="0" smtClean="0"/>
          </a:p>
          <a:p>
            <a:pPr eaLnBrk="1" hangingPunct="1">
              <a:lnSpc>
                <a:spcPct val="80000"/>
              </a:lnSpc>
              <a:defRPr/>
            </a:pPr>
            <a:r>
              <a:rPr lang="tr-TR" sz="2400" dirty="0" smtClean="0"/>
              <a:t>İkinci üç ay	7 cm	</a:t>
            </a:r>
          </a:p>
          <a:p>
            <a:pPr marL="0" indent="0" eaLnBrk="1" hangingPunct="1">
              <a:lnSpc>
                <a:spcPct val="80000"/>
              </a:lnSpc>
              <a:buFontTx/>
              <a:buNone/>
              <a:defRPr/>
            </a:pPr>
            <a:endParaRPr lang="tr-TR" sz="2400" dirty="0" smtClean="0"/>
          </a:p>
          <a:p>
            <a:pPr eaLnBrk="1" hangingPunct="1">
              <a:lnSpc>
                <a:spcPct val="80000"/>
              </a:lnSpc>
              <a:defRPr/>
            </a:pPr>
            <a:r>
              <a:rPr lang="tr-TR" sz="2400" dirty="0" smtClean="0"/>
              <a:t>Üçüncü üç ay	5 cm</a:t>
            </a:r>
          </a:p>
          <a:p>
            <a:pPr marL="0" indent="0" eaLnBrk="1" hangingPunct="1">
              <a:lnSpc>
                <a:spcPct val="80000"/>
              </a:lnSpc>
              <a:buFontTx/>
              <a:buNone/>
              <a:defRPr/>
            </a:pPr>
            <a:endParaRPr lang="tr-TR" sz="2400" dirty="0" smtClean="0"/>
          </a:p>
          <a:p>
            <a:pPr eaLnBrk="1" hangingPunct="1">
              <a:lnSpc>
                <a:spcPct val="80000"/>
              </a:lnSpc>
              <a:defRPr/>
            </a:pPr>
            <a:r>
              <a:rPr lang="tr-TR" sz="2400" dirty="0" smtClean="0"/>
              <a:t>Dördüncü üç ay 	3 cm uzayarak doğuma kıyasla ortalama </a:t>
            </a:r>
            <a:r>
              <a:rPr lang="tr-TR" sz="2400" dirty="0" smtClean="0">
                <a:solidFill>
                  <a:schemeClr val="tx2"/>
                </a:solidFill>
              </a:rPr>
              <a:t>25 cm. </a:t>
            </a:r>
            <a:r>
              <a:rPr lang="tr-TR" sz="2400" dirty="0" smtClean="0"/>
              <a:t>uzarlar.</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1248</Words>
  <PresentationFormat>Ekran Gösterisi (4:3)</PresentationFormat>
  <Paragraphs>193</Paragraphs>
  <Slides>20</Slides>
  <Notes>19</Notes>
  <HiddenSlides>0</HiddenSlides>
  <MMClips>0</MMClips>
  <ScaleCrop>false</ScaleCrop>
  <HeadingPairs>
    <vt:vector size="4" baseType="variant">
      <vt:variant>
        <vt:lpstr>Tema</vt:lpstr>
      </vt:variant>
      <vt:variant>
        <vt:i4>1</vt:i4>
      </vt:variant>
      <vt:variant>
        <vt:lpstr>Slayt Başlıkları</vt:lpstr>
      </vt:variant>
      <vt:variant>
        <vt:i4>20</vt:i4>
      </vt:variant>
    </vt:vector>
  </HeadingPairs>
  <TitlesOfParts>
    <vt:vector size="21" baseType="lpstr">
      <vt:lpstr>Ofis Teması</vt:lpstr>
      <vt:lpstr>YENİ DOĞAN BEBEK VE ÖZELLİKLERİ</vt:lpstr>
      <vt:lpstr>YENİ DOĞAN BEBEK </vt:lpstr>
      <vt:lpstr>Slayt 3</vt:lpstr>
      <vt:lpstr>Yeni Doğan Bebeğin Fiziksel Özellikleri </vt:lpstr>
      <vt:lpstr>Yeni Doğan Bebeğin Fiziksel Özellikleri </vt:lpstr>
      <vt:lpstr>Yeni Doğan Bebeğin Fiziksel Özellikleri </vt:lpstr>
      <vt:lpstr>Yeni Doğan Bebeğin Fiziksel Özellikleri </vt:lpstr>
      <vt:lpstr>Vücut ağırlıkları artışı: </vt:lpstr>
      <vt:lpstr>Boyca Uzama:</vt:lpstr>
      <vt:lpstr>Baş çevresi;</vt:lpstr>
      <vt:lpstr>1 yaşta;</vt:lpstr>
      <vt:lpstr>Diş Gelişimi;</vt:lpstr>
      <vt:lpstr>Diş Gelişimi;</vt:lpstr>
      <vt:lpstr>Apgar Ölçeği</vt:lpstr>
      <vt:lpstr>Slayt 15</vt:lpstr>
      <vt:lpstr>Yeni Doğan Bebeğin Fizyolojik Özellikleri </vt:lpstr>
      <vt:lpstr>Yeni Doğan Bebeğin Fizyolojik Özellikleri </vt:lpstr>
      <vt:lpstr>Yeni Doğan Bebeğin Fizyolojik Özellikleri </vt:lpstr>
      <vt:lpstr>Yeni Doğan Bebeğin Fizyolojik Özellikleri </vt:lpstr>
      <vt:lpstr>  Yeni Doğan Bebeğin Fizyolojik Özellikleri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YENİ DOĞAN BEBEK VE ÖZELLİKLERİ</dc:title>
  <dc:creator>Windows 7</dc:creator>
  <cp:lastModifiedBy>Windows 7</cp:lastModifiedBy>
  <cp:revision>2</cp:revision>
  <dcterms:created xsi:type="dcterms:W3CDTF">2018-03-07T10:38:41Z</dcterms:created>
  <dcterms:modified xsi:type="dcterms:W3CDTF">2018-03-07T11:55:38Z</dcterms:modified>
</cp:coreProperties>
</file>