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63" r:id="rId3"/>
    <p:sldId id="264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18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18 November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Anthony </a:t>
            </a:r>
            <a:r>
              <a:rPr lang="en-US" dirty="0" err="1" smtClean="0"/>
              <a:t>Giddens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r>
              <a:rPr lang="en-US" dirty="0" smtClean="0"/>
              <a:t> (</a:t>
            </a:r>
            <a:r>
              <a:rPr lang="en-US" dirty="0" err="1" smtClean="0"/>
              <a:t>devamı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8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YAPININ İKİLİĞİ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 toplumsal eylemlerin sistemli karakteri pratiklerin zaman ve mekan boyunca yeniden üretilmesi sayesinde olur. </a:t>
            </a:r>
          </a:p>
          <a:p>
            <a:r>
              <a:rPr lang="tr-TR" dirty="0" smtClean="0"/>
              <a:t>Toplumsal eylemler yapıları üretir. Yapılar da toplumsal eylemleri üretir.</a:t>
            </a:r>
          </a:p>
          <a:p>
            <a:pPr lvl="1"/>
            <a:r>
              <a:rPr lang="tr-TR" dirty="0" err="1" smtClean="0"/>
              <a:t>Giddens’ın</a:t>
            </a:r>
            <a:r>
              <a:rPr lang="tr-TR" dirty="0" smtClean="0"/>
              <a:t> düşüncesinde buradaki yapı/eylem kavramları karşıtlığı değil ikiliği yansıtır. </a:t>
            </a:r>
          </a:p>
          <a:p>
            <a:pPr lvl="1"/>
            <a:r>
              <a:rPr lang="tr-TR" dirty="0" smtClean="0"/>
              <a:t>Pratiklerin yinelenmesi yapıları ürettiği sürece yapılar oluşur; diğer yandan da pratikler yapıların sonucudur. </a:t>
            </a:r>
          </a:p>
          <a:p>
            <a:pPr lvl="1"/>
            <a:r>
              <a:rPr lang="tr-TR" dirty="0" smtClean="0"/>
              <a:t>Bu nedenle; Giddens için yapı kısıtlayıcı değil, olanak verici bir ağ olarak kavramsallaştırılmıştır.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37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YAPININ İKİLİĞİ</a:t>
            </a:r>
          </a:p>
          <a:p>
            <a:r>
              <a:rPr lang="tr-TR" dirty="0" smtClean="0"/>
              <a:t>Ancak, Giddens bu terim ile yapıları insanların eylemleri ve etkileşimlerinin esnek bir uzantısı olarak kavramaz.</a:t>
            </a:r>
          </a:p>
          <a:p>
            <a:pPr lvl="1"/>
            <a:r>
              <a:rPr lang="tr-TR" dirty="0" smtClean="0"/>
              <a:t>Pratiklerin yinelenmesi hem yapının üretimi hem de yeniden üretimidir. </a:t>
            </a:r>
          </a:p>
          <a:p>
            <a:pPr lvl="1"/>
            <a:r>
              <a:rPr lang="tr-TR" dirty="0" smtClean="0"/>
              <a:t>Ayrıca bu yapılaşma süreci bilinçli bir tasarı değildir (bkz. PRATİK BİLİNÇ)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289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smtClean="0"/>
              <a:t>YAPININ İKİLİĞİ </a:t>
            </a:r>
            <a:endParaRPr lang="tr-TR" b="1" u="sng" dirty="0"/>
          </a:p>
          <a:p>
            <a:r>
              <a:rPr lang="tr-TR" dirty="0" smtClean="0"/>
              <a:t>Eylem kiplerinin zaman ve mekanda </a:t>
            </a:r>
            <a:r>
              <a:rPr lang="tr-TR" dirty="0" err="1" smtClean="0"/>
              <a:t>yinelenebilirliği</a:t>
            </a:r>
            <a:r>
              <a:rPr lang="tr-TR" dirty="0" smtClean="0"/>
              <a:t>, pratiklerin zaman-mekanda yayılması</a:t>
            </a:r>
          </a:p>
          <a:p>
            <a:r>
              <a:rPr lang="tr-TR" dirty="0" smtClean="0"/>
              <a:t>Pratiklerin kişilerarası etkileşim alanından çıkışı anlamına gelir.</a:t>
            </a:r>
          </a:p>
          <a:p>
            <a:r>
              <a:rPr lang="tr-TR" dirty="0" smtClean="0"/>
              <a:t>Yapılaşma; bu kalıplaşmış, sistemleşmiş özelliklere kavuşması sürecine verilen addır.</a:t>
            </a:r>
          </a:p>
          <a:p>
            <a:r>
              <a:rPr lang="tr-TR" b="1" u="sng" dirty="0" smtClean="0"/>
              <a:t>RUTİNLEŞME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 bu süreç toplumsal yaşamın rutinleşme eğilimiyle ilişkilidir:</a:t>
            </a:r>
          </a:p>
        </p:txBody>
      </p:sp>
    </p:spTree>
    <p:extLst>
      <p:ext uri="{BB962C8B-B14F-4D97-AF65-F5344CB8AC3E}">
        <p14:creationId xmlns:p14="http://schemas.microsoft.com/office/powerpoint/2010/main" val="422162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u="sng" dirty="0" smtClean="0"/>
              <a:t>ONTOLOJİK GÜVEN</a:t>
            </a:r>
          </a:p>
          <a:p>
            <a:r>
              <a:rPr lang="tr-TR" dirty="0"/>
              <a:t>Giddens bu eğilimi insanın ontolojik arayışı ile açıklar. </a:t>
            </a:r>
          </a:p>
          <a:p>
            <a:pPr lvl="1"/>
            <a:r>
              <a:rPr lang="tr-TR" dirty="0"/>
              <a:t>Bu terim </a:t>
            </a:r>
            <a:r>
              <a:rPr lang="tr-TR" dirty="0" err="1"/>
              <a:t>Schutz</a:t>
            </a:r>
            <a:r>
              <a:rPr lang="tr-TR" dirty="0"/>
              <a:t> ve </a:t>
            </a:r>
            <a:r>
              <a:rPr lang="tr-TR" dirty="0" err="1"/>
              <a:t>Garfinkel’in</a:t>
            </a:r>
            <a:r>
              <a:rPr lang="tr-TR" dirty="0"/>
              <a:t> </a:t>
            </a:r>
            <a:r>
              <a:rPr lang="tr-TR" dirty="0" err="1"/>
              <a:t>etnometodolojik</a:t>
            </a:r>
            <a:r>
              <a:rPr lang="tr-TR" dirty="0"/>
              <a:t> sosyoloji anlayışından izler taşır. </a:t>
            </a:r>
            <a:endParaRPr lang="tr-TR" dirty="0" smtClean="0"/>
          </a:p>
          <a:p>
            <a:pPr lvl="1"/>
            <a:r>
              <a:rPr lang="tr-TR" dirty="0" smtClean="0"/>
              <a:t>Giddens için ontolojik güven, bakış açılarının karşılıklı hale gelmesi (</a:t>
            </a:r>
            <a:r>
              <a:rPr lang="tr-TR" dirty="0" err="1" smtClean="0"/>
              <a:t>Garfinkel</a:t>
            </a:r>
            <a:r>
              <a:rPr lang="tr-TR" dirty="0" smtClean="0"/>
              <a:t>) ve ortak bilgi </a:t>
            </a:r>
            <a:r>
              <a:rPr lang="tr-TR" dirty="0" err="1" smtClean="0"/>
              <a:t>stoğunun</a:t>
            </a:r>
            <a:r>
              <a:rPr lang="tr-TR" dirty="0" smtClean="0"/>
              <a:t> oluşması (</a:t>
            </a:r>
            <a:r>
              <a:rPr lang="tr-TR" dirty="0" err="1" smtClean="0"/>
              <a:t>Schutz</a:t>
            </a:r>
            <a:r>
              <a:rPr lang="tr-TR" dirty="0" smtClean="0"/>
              <a:t>) ile sağlanır. </a:t>
            </a:r>
          </a:p>
          <a:p>
            <a:pPr lvl="1"/>
            <a:r>
              <a:rPr lang="tr-TR" dirty="0" err="1" smtClean="0"/>
              <a:t>Giddens’a</a:t>
            </a:r>
            <a:r>
              <a:rPr lang="tr-TR" dirty="0" smtClean="0"/>
              <a:t> göre, </a:t>
            </a:r>
            <a:r>
              <a:rPr lang="tr-TR" b="1" u="sng" dirty="0" smtClean="0"/>
              <a:t>rutinleşme</a:t>
            </a:r>
            <a:r>
              <a:rPr lang="tr-TR" dirty="0" smtClean="0"/>
              <a:t> insanın kendi kimliğinin sürekliliği, sabitliği ve öngörülebilirliğini güvence altına alır.</a:t>
            </a:r>
          </a:p>
          <a:p>
            <a:r>
              <a:rPr lang="tr-TR" dirty="0" smtClean="0"/>
              <a:t> Ontolojik güven arayışı, aktörlerin yapıyla </a:t>
            </a:r>
            <a:r>
              <a:rPr lang="tr-TR" dirty="0" err="1" smtClean="0"/>
              <a:t>düşünümsel</a:t>
            </a:r>
            <a:r>
              <a:rPr lang="tr-TR" dirty="0" smtClean="0"/>
              <a:t> bir ilişkiye girmesini sürekli kılar.</a:t>
            </a:r>
          </a:p>
          <a:p>
            <a:pPr lvl="1"/>
            <a:r>
              <a:rPr lang="tr-TR" dirty="0" smtClean="0"/>
              <a:t>Ontolojik güvenin sarsıldığı, kişinin kendi varoluş kaygısına kapıldığı bağlamlar, ontolojik güvenin yeniden tesis edilmesi stratejilerini beraberinde getirir.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9109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smtClean="0"/>
              <a:t>ONTOLOJİK GÜVEN - MODERNLİK</a:t>
            </a:r>
          </a:p>
          <a:p>
            <a:r>
              <a:rPr lang="tr-TR" dirty="0" err="1" smtClean="0"/>
              <a:t>Giddens’ın</a:t>
            </a:r>
            <a:r>
              <a:rPr lang="tr-TR" dirty="0" smtClean="0"/>
              <a:t> modernlik çözümlemeleri ontolojik güven arayışının örneğidir: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göre, zaman-mekan ayrışması, uzmanlık sistemleri ve sembolik işaretler modernliğin özellikleridir:</a:t>
            </a:r>
          </a:p>
          <a:p>
            <a:pPr lvl="1"/>
            <a:r>
              <a:rPr lang="tr-TR" dirty="0" smtClean="0"/>
              <a:t>Zaman-mekan ayrışması: Zamanın mekandan bağımsızlaşması</a:t>
            </a:r>
          </a:p>
          <a:p>
            <a:pPr lvl="1"/>
            <a:r>
              <a:rPr lang="tr-TR" dirty="0" smtClean="0"/>
              <a:t>Sembolik işaretler: Özellikle paranın en önemli mübadele aracı olarak toplumsal yaşamdaki yerinin genişlemesi</a:t>
            </a:r>
          </a:p>
          <a:p>
            <a:pPr lvl="1"/>
            <a:r>
              <a:rPr lang="tr-TR" dirty="0" smtClean="0"/>
              <a:t>Uzmanlık sistemleri: İşlevsel farklılaşma ve uzmanlık bilgisine dayalı bir ilişki biçimi</a:t>
            </a:r>
          </a:p>
          <a:p>
            <a:r>
              <a:rPr lang="tr-TR" dirty="0" err="1" smtClean="0"/>
              <a:t>Giddens’a</a:t>
            </a:r>
            <a:r>
              <a:rPr lang="tr-TR" dirty="0" smtClean="0"/>
              <a:t> göre bu modern toplumun meta-duygusu </a:t>
            </a:r>
            <a:r>
              <a:rPr lang="tr-TR" dirty="0" err="1" smtClean="0"/>
              <a:t>GÜVEN’dir</a:t>
            </a:r>
            <a:r>
              <a:rPr lang="tr-TR" dirty="0" smtClean="0"/>
              <a:t>.</a:t>
            </a:r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59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u="sng" dirty="0" smtClean="0"/>
              <a:t>ONTOLOJİK GÜVEN </a:t>
            </a:r>
            <a:r>
              <a:rPr lang="tr-TR" u="sng" dirty="0"/>
              <a:t>- MODERNLİK</a:t>
            </a:r>
            <a:endParaRPr lang="tr-TR" u="sng" dirty="0" smtClean="0"/>
          </a:p>
          <a:p>
            <a:r>
              <a:rPr lang="tr-TR" dirty="0" err="1" smtClean="0"/>
              <a:t>Giddens’a</a:t>
            </a:r>
            <a:r>
              <a:rPr lang="tr-TR" dirty="0" smtClean="0"/>
              <a:t> göre bu modern toplumun meta-duygusu </a:t>
            </a:r>
            <a:r>
              <a:rPr lang="tr-TR" dirty="0" err="1" smtClean="0"/>
              <a:t>GÜVEN’dir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Bu GÜVEN duygusu, PRATİK </a:t>
            </a:r>
            <a:r>
              <a:rPr lang="tr-TR" dirty="0" err="1" smtClean="0"/>
              <a:t>BİLİNÇ’te</a:t>
            </a:r>
            <a:r>
              <a:rPr lang="tr-TR" dirty="0" smtClean="0"/>
              <a:t> gözlemlenebilir bir duygulanımdır.</a:t>
            </a:r>
          </a:p>
          <a:p>
            <a:pPr lvl="1"/>
            <a:r>
              <a:rPr lang="tr-TR" dirty="0" smtClean="0"/>
              <a:t>Bu duygulanım aktörlerin BİLGİ STOĞUNDA / ORTAK </a:t>
            </a:r>
            <a:r>
              <a:rPr lang="tr-TR" dirty="0" err="1" smtClean="0"/>
              <a:t>BİLGİ’sinde</a:t>
            </a:r>
            <a:r>
              <a:rPr lang="tr-TR" dirty="0" smtClean="0"/>
              <a:t> vardır.</a:t>
            </a:r>
          </a:p>
          <a:p>
            <a:r>
              <a:rPr lang="tr-TR" dirty="0" smtClean="0"/>
              <a:t>Giddens bu meta-duygulanımı </a:t>
            </a:r>
            <a:r>
              <a:rPr lang="tr-TR" dirty="0" err="1" smtClean="0"/>
              <a:t>KADER’in</a:t>
            </a:r>
            <a:r>
              <a:rPr lang="tr-TR" dirty="0" smtClean="0"/>
              <a:t> </a:t>
            </a:r>
            <a:r>
              <a:rPr lang="tr-TR" dirty="0" err="1" smtClean="0"/>
              <a:t>RİSK’e</a:t>
            </a:r>
            <a:r>
              <a:rPr lang="tr-TR" dirty="0" smtClean="0"/>
              <a:t> dönüşmesi ile açıklar.</a:t>
            </a:r>
          </a:p>
          <a:p>
            <a:pPr lvl="1"/>
            <a:r>
              <a:rPr lang="tr-TR" dirty="0" smtClean="0"/>
              <a:t>Risk, istenmeyen/olumsuz sonuçların </a:t>
            </a:r>
            <a:r>
              <a:rPr lang="tr-TR" dirty="0" err="1" smtClean="0"/>
              <a:t>bilinebilirliği</a:t>
            </a:r>
            <a:r>
              <a:rPr lang="tr-TR" dirty="0" smtClean="0"/>
              <a:t>, </a:t>
            </a:r>
            <a:r>
              <a:rPr lang="tr-TR" dirty="0" err="1" smtClean="0"/>
              <a:t>hesaplanabilirliği</a:t>
            </a:r>
            <a:r>
              <a:rPr lang="tr-TR" dirty="0" smtClean="0"/>
              <a:t>, yönetilebilirliği, yok edilebilirliği ya da </a:t>
            </a:r>
            <a:r>
              <a:rPr lang="tr-TR" dirty="0" err="1" smtClean="0"/>
              <a:t>azaltılabilirliği</a:t>
            </a:r>
            <a:endParaRPr lang="tr-TR" dirty="0" smtClean="0"/>
          </a:p>
          <a:p>
            <a:pPr lvl="1"/>
            <a:r>
              <a:rPr lang="tr-TR" dirty="0" smtClean="0"/>
              <a:t>Denetim alanının dışındaki </a:t>
            </a:r>
            <a:r>
              <a:rPr lang="tr-TR" dirty="0" err="1" smtClean="0"/>
              <a:t>KADER’in</a:t>
            </a:r>
            <a:r>
              <a:rPr lang="tr-TR" dirty="0" smtClean="0"/>
              <a:t> </a:t>
            </a:r>
            <a:r>
              <a:rPr lang="tr-TR" dirty="0" err="1" smtClean="0"/>
              <a:t>RİSK’e</a:t>
            </a:r>
            <a:r>
              <a:rPr lang="tr-TR" dirty="0" smtClean="0"/>
              <a:t> </a:t>
            </a:r>
            <a:r>
              <a:rPr lang="tr-TR" dirty="0" err="1" smtClean="0"/>
              <a:t>evrilmesi</a:t>
            </a:r>
            <a:r>
              <a:rPr lang="tr-TR" dirty="0" smtClean="0"/>
              <a:t>, modernliğin meta-duygusu olarak </a:t>
            </a:r>
            <a:r>
              <a:rPr lang="tr-TR" dirty="0" err="1" smtClean="0"/>
              <a:t>GÜVEN’i</a:t>
            </a:r>
            <a:r>
              <a:rPr lang="tr-TR" dirty="0" smtClean="0"/>
              <a:t> üretir.</a:t>
            </a:r>
          </a:p>
          <a:p>
            <a:pPr lvl="1"/>
            <a:r>
              <a:rPr lang="tr-TR" dirty="0" smtClean="0"/>
              <a:t>Modernlik, bu ontolojik GÜVEN duygusunu sürdüren sistemler üretir: Altyapı sistemleri, sosyal güvence, teknoloji, sigortacılık, vs.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406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Yapılaşma</a:t>
            </a:r>
            <a:r>
              <a:rPr lang="en-US" dirty="0" smtClean="0"/>
              <a:t> </a:t>
            </a:r>
            <a:r>
              <a:rPr lang="en-US" dirty="0" err="1" smtClean="0"/>
              <a:t>Kuramının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smtClean="0"/>
              <a:t>ONTOLOJİK GÜVEN </a:t>
            </a:r>
            <a:r>
              <a:rPr lang="tr-TR" u="sng" dirty="0"/>
              <a:t>- MODERNLİK</a:t>
            </a:r>
            <a:endParaRPr lang="tr-TR" u="sng" dirty="0" smtClean="0"/>
          </a:p>
          <a:p>
            <a:r>
              <a:rPr lang="tr-TR" dirty="0" smtClean="0"/>
              <a:t>Ancak, </a:t>
            </a:r>
            <a:r>
              <a:rPr lang="tr-TR" dirty="0" err="1" smtClean="0"/>
              <a:t>Giddens’a</a:t>
            </a:r>
            <a:r>
              <a:rPr lang="tr-TR" dirty="0" smtClean="0"/>
              <a:t> göre, modernlik ontolojik güvenin tesis edildiği ve sürdürüldüğü bir YAPI arz etmez.</a:t>
            </a:r>
          </a:p>
          <a:p>
            <a:pPr lvl="1"/>
            <a:r>
              <a:rPr lang="tr-TR" dirty="0" smtClean="0"/>
              <a:t>Modernliğin soyut sistemleri ONTOLOJİK </a:t>
            </a:r>
            <a:r>
              <a:rPr lang="tr-TR" dirty="0" err="1" smtClean="0"/>
              <a:t>GÜVEN’in</a:t>
            </a:r>
            <a:r>
              <a:rPr lang="tr-TR" dirty="0" smtClean="0"/>
              <a:t> tehdit altına alındığı ilişki biçimleri d üretir: Ekolojik kriz, savaş, doğal afetlerde risk yönetimi, kitlesel göçler, gıda güvenliği, vs.</a:t>
            </a:r>
          </a:p>
          <a:p>
            <a:pPr lvl="1"/>
            <a:r>
              <a:rPr lang="tr-TR" dirty="0" smtClean="0"/>
              <a:t>Giddens için modernlik tamamlanmamış, </a:t>
            </a:r>
            <a:r>
              <a:rPr lang="tr-TR" dirty="0" err="1" smtClean="0"/>
              <a:t>refleksif</a:t>
            </a:r>
            <a:r>
              <a:rPr lang="tr-TR" dirty="0" smtClean="0"/>
              <a:t>/</a:t>
            </a:r>
            <a:r>
              <a:rPr lang="tr-TR" dirty="0" err="1" smtClean="0"/>
              <a:t>düşünümsel</a:t>
            </a:r>
            <a:r>
              <a:rPr lang="tr-TR" dirty="0" smtClean="0"/>
              <a:t> bir süreç içerisinde evrilir: YAPILAŞMA</a:t>
            </a:r>
          </a:p>
          <a:p>
            <a:pPr lvl="1"/>
            <a:r>
              <a:rPr lang="tr-TR" dirty="0" smtClean="0"/>
              <a:t>Bu süreç, ana hatlarıyla, ONTOLOJİK </a:t>
            </a:r>
            <a:r>
              <a:rPr lang="tr-TR" dirty="0" err="1" smtClean="0"/>
              <a:t>GÜVEN’in</a:t>
            </a:r>
            <a:r>
              <a:rPr lang="tr-TR" dirty="0" smtClean="0"/>
              <a:t> sarsıldığı, yeniden tesis edildiği, müzakere edildiği bir süreçtir.</a:t>
            </a:r>
          </a:p>
          <a:p>
            <a:pPr lvl="1"/>
            <a:r>
              <a:rPr lang="tr-TR" dirty="0" smtClean="0"/>
              <a:t>AKTÖRLER, bu güven arayışı içerisinde eylerken, PRATİK </a:t>
            </a:r>
            <a:r>
              <a:rPr lang="tr-TR" dirty="0" err="1" smtClean="0"/>
              <a:t>BİLİNÇleri</a:t>
            </a:r>
            <a:r>
              <a:rPr lang="tr-TR" dirty="0" smtClean="0"/>
              <a:t> içerisinde eylerler.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9049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YAPILAŞMA KURAMI </a:t>
            </a:r>
            <a:r>
              <a:rPr lang="en-US" dirty="0" err="1" smtClean="0"/>
              <a:t>ve</a:t>
            </a:r>
            <a:r>
              <a:rPr lang="en-US" dirty="0" smtClean="0"/>
              <a:t> ELEŞTİRİLERİ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Giddens’ın</a:t>
            </a:r>
            <a:r>
              <a:rPr lang="tr-TR" dirty="0" smtClean="0"/>
              <a:t> yapılaşma kuramı yapı ve </a:t>
            </a:r>
            <a:r>
              <a:rPr lang="tr-TR" dirty="0" err="1" smtClean="0"/>
              <a:t>faillik</a:t>
            </a:r>
            <a:r>
              <a:rPr lang="tr-TR" dirty="0" smtClean="0"/>
              <a:t> kavramlarını birbirine karıştırmakla eleştirilir.</a:t>
            </a:r>
          </a:p>
          <a:p>
            <a:pPr lvl="1"/>
            <a:r>
              <a:rPr lang="tr-TR" dirty="0" err="1" smtClean="0"/>
              <a:t>YAPI’nın</a:t>
            </a:r>
            <a:r>
              <a:rPr lang="tr-TR" dirty="0" smtClean="0"/>
              <a:t> sadece kısıtlayıcı olmadığı, eylem kiplerini ürettiği fikrinin onu FAİLLİK kuramcısı olmaya yönlendirdiği söylenir. </a:t>
            </a:r>
          </a:p>
          <a:p>
            <a:pPr lvl="1"/>
            <a:r>
              <a:rPr lang="tr-TR" dirty="0" smtClean="0"/>
              <a:t>YAPILAŞMA kuramı </a:t>
            </a:r>
            <a:r>
              <a:rPr lang="tr-TR" dirty="0" err="1" smtClean="0"/>
              <a:t>YAPI’dan</a:t>
            </a:r>
            <a:r>
              <a:rPr lang="tr-TR" dirty="0" smtClean="0"/>
              <a:t> söz etmemekle suçlanır.</a:t>
            </a:r>
          </a:p>
          <a:p>
            <a:r>
              <a:rPr lang="tr-TR" dirty="0" err="1" smtClean="0"/>
              <a:t>Giddens’ın</a:t>
            </a:r>
            <a:r>
              <a:rPr lang="tr-TR" dirty="0" smtClean="0"/>
              <a:t> bilinç-bilinçdışı ayrımını PRATİK BİLİNÇ kavramı ile aşma çabası, yapıların insanın psişik yapıları ve yönelimlerini (dolayısıyla da PRATİK </a:t>
            </a:r>
            <a:r>
              <a:rPr lang="tr-TR" dirty="0" err="1" smtClean="0"/>
              <a:t>BİLİNÇlerini</a:t>
            </a:r>
            <a:r>
              <a:rPr lang="tr-TR" dirty="0" smtClean="0"/>
              <a:t>) nasıl ürettiğini ihmal ettiği  eleştirisi.</a:t>
            </a:r>
          </a:p>
          <a:p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2906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92</TotalTime>
  <Words>628</Words>
  <Application>Microsoft Macintosh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Anthony Giddens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Yapılaşma Kuramının Temel Kavramları</vt:lpstr>
      <vt:lpstr>YAPILAŞMA KURAMI ve ELEŞTİRİLERİ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Anthony Giddens</dc:title>
  <dc:creator>süreyya</dc:creator>
  <cp:lastModifiedBy>süreyya</cp:lastModifiedBy>
  <cp:revision>13</cp:revision>
  <dcterms:created xsi:type="dcterms:W3CDTF">2018-11-18T17:08:33Z</dcterms:created>
  <dcterms:modified xsi:type="dcterms:W3CDTF">2018-11-18T18:42:09Z</dcterms:modified>
</cp:coreProperties>
</file>