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5" r:id="rId2"/>
    <p:sldId id="316" r:id="rId3"/>
    <p:sldId id="317" r:id="rId4"/>
    <p:sldId id="318" r:id="rId5"/>
    <p:sldId id="319" r:id="rId6"/>
    <p:sldId id="320"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27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9.12.2020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dirty="0" smtClean="0"/>
              <a:t>İletişim araçları, bilginin akışını ya da iletilmesini sağlayan araçların genel ismi olarak tanımlanabilir.</a:t>
            </a:r>
          </a:p>
          <a:p>
            <a:pPr>
              <a:spcBef>
                <a:spcPts val="1800"/>
              </a:spcBef>
            </a:pPr>
            <a:r>
              <a:rPr lang="tr-TR" sz="2800" dirty="0" smtClean="0"/>
              <a:t>İletişimde önemli bir rolü olan algılama iletişim araçları yoluyla sağlanmaktadır.</a:t>
            </a:r>
          </a:p>
          <a:p>
            <a:pPr>
              <a:spcBef>
                <a:spcPts val="1800"/>
              </a:spcBef>
            </a:pPr>
            <a:r>
              <a:rPr lang="tr-TR" sz="2800" dirty="0" smtClean="0"/>
              <a:t>Geçmişten günümüze kadar kullanılan iletişim araçları sürekli olarak değişiklik göstermektedir. </a:t>
            </a:r>
          </a:p>
          <a:p>
            <a:pPr>
              <a:spcBef>
                <a:spcPts val="1800"/>
              </a:spcBef>
            </a:pPr>
            <a:r>
              <a:rPr lang="tr-TR" sz="2800" dirty="0" smtClean="0"/>
              <a:t>Buzul çağında kullanılan iletişim araçları ile şimdi kullanılan iletişim araçları arasında oldukça farklılık vardır. Aynı zamanda şimdi kullanılan iletişim araçları ile bundan 500 yıl sonra kullanılacak olan iletişim araçları da birbirinden oldukça farklı olacaktır.</a:t>
            </a:r>
            <a:endParaRPr lang="tr-TR" sz="2800" dirty="0"/>
          </a:p>
        </p:txBody>
      </p:sp>
    </p:spTree>
    <p:extLst>
      <p:ext uri="{BB962C8B-B14F-4D97-AF65-F5344CB8AC3E}">
        <p14:creationId xmlns:p14="http://schemas.microsoft.com/office/powerpoint/2010/main" val="1490087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fontScale="92500"/>
          </a:bodyPr>
          <a:lstStyle/>
          <a:p>
            <a:pPr>
              <a:spcBef>
                <a:spcPts val="1800"/>
              </a:spcBef>
            </a:pPr>
            <a:r>
              <a:rPr lang="tr-TR" sz="2800" b="1" dirty="0"/>
              <a:t>İşitsel İletişim </a:t>
            </a:r>
            <a:r>
              <a:rPr lang="tr-TR" sz="2800" b="1" dirty="0" smtClean="0"/>
              <a:t>Araçları:</a:t>
            </a:r>
          </a:p>
          <a:p>
            <a:pPr marL="0" indent="0">
              <a:spcBef>
                <a:spcPts val="1800"/>
              </a:spcBef>
              <a:buNone/>
            </a:pPr>
            <a:r>
              <a:rPr lang="tr-TR" sz="2800" dirty="0" smtClean="0"/>
              <a:t>Yine tarihinin başından bu yana insanlar kendi çıkardıkları seslerle, davullarla, tam tamlarla, borularla zillerle işitsel olarak iletişim kurmaktadır. </a:t>
            </a:r>
          </a:p>
          <a:p>
            <a:pPr marL="0" indent="0">
              <a:spcBef>
                <a:spcPts val="1800"/>
              </a:spcBef>
              <a:buNone/>
            </a:pPr>
            <a:r>
              <a:rPr lang="tr-TR" sz="2800" dirty="0" smtClean="0"/>
              <a:t>Bunların yanı sıra telefon, kaset, sinema makinası radyo ya da televizyon işitsel iletişim araçları olarak karşımıza çıkmaktadır. </a:t>
            </a:r>
          </a:p>
          <a:p>
            <a:pPr marL="0" indent="0">
              <a:spcBef>
                <a:spcPts val="1800"/>
              </a:spcBef>
              <a:buNone/>
            </a:pPr>
            <a:r>
              <a:rPr lang="tr-TR" sz="2800" dirty="0" smtClean="0"/>
              <a:t>İşitsel iletişim araçlarında bir temel taş olan telefon; 1876 yılında </a:t>
            </a:r>
            <a:r>
              <a:rPr lang="tr-TR" sz="2800" dirty="0" err="1" smtClean="0"/>
              <a:t>Graham</a:t>
            </a:r>
            <a:r>
              <a:rPr lang="tr-TR" sz="2800" dirty="0" smtClean="0"/>
              <a:t> </a:t>
            </a:r>
            <a:r>
              <a:rPr lang="tr-TR" sz="2800" dirty="0" err="1" smtClean="0"/>
              <a:t>Bell</a:t>
            </a:r>
            <a:r>
              <a:rPr lang="tr-TR" sz="2800" dirty="0" smtClean="0"/>
              <a:t> tarafından insan sesinin elektrik telleri üzerinden taşımayı başarmasıyla icat edilmiştir.</a:t>
            </a:r>
          </a:p>
          <a:p>
            <a:pPr marL="0" indent="0">
              <a:spcBef>
                <a:spcPts val="1800"/>
              </a:spcBef>
              <a:buNone/>
            </a:pPr>
            <a:r>
              <a:rPr lang="tr-TR" sz="2800" dirty="0" smtClean="0"/>
              <a:t>Bu buluş ise modern iletişimin başlangıcı olarak kabul edilmiştir. Radyo ise 19. yy </a:t>
            </a:r>
            <a:r>
              <a:rPr lang="tr-TR" sz="2800" dirty="0" err="1" smtClean="0"/>
              <a:t>sonrarında</a:t>
            </a:r>
            <a:r>
              <a:rPr lang="tr-TR" sz="2800" dirty="0" smtClean="0"/>
              <a:t> </a:t>
            </a:r>
            <a:r>
              <a:rPr lang="tr-TR" sz="2800" dirty="0" err="1" smtClean="0"/>
              <a:t>Macaristanda</a:t>
            </a:r>
            <a:r>
              <a:rPr lang="tr-TR" sz="2800" dirty="0" smtClean="0"/>
              <a:t> ortaya çıkmıştır.</a:t>
            </a:r>
            <a:endParaRPr lang="tr-TR" sz="2800" dirty="0"/>
          </a:p>
          <a:p>
            <a:pPr>
              <a:spcBef>
                <a:spcPts val="1800"/>
              </a:spcBef>
            </a:pPr>
            <a:endParaRPr lang="tr-TR" sz="2800" dirty="0"/>
          </a:p>
        </p:txBody>
      </p:sp>
    </p:spTree>
    <p:extLst>
      <p:ext uri="{BB962C8B-B14F-4D97-AF65-F5344CB8AC3E}">
        <p14:creationId xmlns:p14="http://schemas.microsoft.com/office/powerpoint/2010/main" val="2596857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lnSpcReduction="10000"/>
          </a:bodyPr>
          <a:lstStyle/>
          <a:p>
            <a:pPr>
              <a:spcBef>
                <a:spcPts val="1800"/>
              </a:spcBef>
            </a:pPr>
            <a:r>
              <a:rPr lang="tr-TR" sz="2800" b="1" dirty="0" smtClean="0"/>
              <a:t>Dokunsal </a:t>
            </a:r>
            <a:r>
              <a:rPr lang="tr-TR" sz="2800" b="1" dirty="0"/>
              <a:t>İletişim Araçları</a:t>
            </a:r>
          </a:p>
          <a:p>
            <a:pPr>
              <a:spcBef>
                <a:spcPts val="1800"/>
              </a:spcBef>
            </a:pPr>
            <a:r>
              <a:rPr lang="tr-TR" sz="2800" dirty="0" smtClean="0"/>
              <a:t>Dokunma eylemi doğrudan iletişim süreçleri sonucunda gerçekleşir. </a:t>
            </a:r>
            <a:endParaRPr lang="tr-TR" sz="2800" dirty="0"/>
          </a:p>
          <a:p>
            <a:pPr>
              <a:spcBef>
                <a:spcPts val="1800"/>
              </a:spcBef>
            </a:pPr>
            <a:r>
              <a:rPr lang="tr-TR" sz="2800" dirty="0" smtClean="0"/>
              <a:t>Anne karnında bebeklerin kullandıkları ilk iletişim yöntemi dokunmadır. </a:t>
            </a:r>
          </a:p>
          <a:p>
            <a:pPr>
              <a:spcBef>
                <a:spcPts val="1800"/>
              </a:spcBef>
            </a:pPr>
            <a:r>
              <a:rPr lang="tr-TR" sz="2800" dirty="0" smtClean="0"/>
              <a:t>Doğum sonrasında da dokunsal iletişim anne ile bebek arasında önemli bir yer tutar. </a:t>
            </a:r>
          </a:p>
          <a:p>
            <a:pPr>
              <a:spcBef>
                <a:spcPts val="1800"/>
              </a:spcBef>
            </a:pPr>
            <a:r>
              <a:rPr lang="tr-TR" sz="2800" dirty="0" smtClean="0"/>
              <a:t>El sıkışmak, sarılmak, okşamam dokunsal iletişim araçlarıdır.</a:t>
            </a:r>
          </a:p>
          <a:p>
            <a:pPr>
              <a:spcBef>
                <a:spcPts val="1800"/>
              </a:spcBef>
            </a:pPr>
            <a:r>
              <a:rPr lang="tr-TR" sz="2800" dirty="0" smtClean="0"/>
              <a:t>Dokunsal iletişim diğer iletişim yöntemlerine göre daha samimi ve yakınsak bir iletişim türüdür.</a:t>
            </a:r>
          </a:p>
          <a:p>
            <a:pPr>
              <a:spcBef>
                <a:spcPts val="1800"/>
              </a:spcBef>
            </a:pPr>
            <a:r>
              <a:rPr lang="tr-TR" sz="2800" dirty="0" smtClean="0"/>
              <a:t>Teknolojinin gelişmesi ile birlikte dokunsal iletişimde azalma olmuştur.</a:t>
            </a:r>
            <a:endParaRPr lang="tr-TR" sz="2800" dirty="0"/>
          </a:p>
        </p:txBody>
      </p:sp>
    </p:spTree>
    <p:extLst>
      <p:ext uri="{BB962C8B-B14F-4D97-AF65-F5344CB8AC3E}">
        <p14:creationId xmlns:p14="http://schemas.microsoft.com/office/powerpoint/2010/main" val="4097515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Telekomünikasyon </a:t>
            </a:r>
            <a:r>
              <a:rPr lang="tr-TR" sz="2800" b="1" dirty="0"/>
              <a:t>İletişim </a:t>
            </a:r>
            <a:r>
              <a:rPr lang="tr-TR" sz="2800" b="1" dirty="0" smtClean="0"/>
              <a:t>Araçları:</a:t>
            </a:r>
          </a:p>
          <a:p>
            <a:pPr>
              <a:spcBef>
                <a:spcPts val="1800"/>
              </a:spcBef>
            </a:pPr>
            <a:r>
              <a:rPr lang="tr-TR" sz="2800" dirty="0" smtClean="0"/>
              <a:t>1800’lü yıllardan önce iletişim belirli uzaklıklar ile sınırlı idi. İnsanlar birbirlerini, ya da birbirlerine bıraktıkları görselleri görebildikleri, birbirlerinin seslerini duyabildikleri sürece iletişim kurabilmekteydi.</a:t>
            </a:r>
          </a:p>
          <a:p>
            <a:pPr>
              <a:spcBef>
                <a:spcPts val="1800"/>
              </a:spcBef>
            </a:pPr>
            <a:r>
              <a:rPr lang="tr-TR" sz="2800" dirty="0" smtClean="0"/>
              <a:t>Her ne kadar duman, ses ya da ışık iletişimde kullanılıyor ve bu sayede çember biraz daha genişliyor olsa da belirli sınırlar çerçevesindeydi.</a:t>
            </a:r>
          </a:p>
          <a:p>
            <a:pPr>
              <a:spcBef>
                <a:spcPts val="1800"/>
              </a:spcBef>
            </a:pPr>
            <a:r>
              <a:rPr lang="tr-TR" sz="2800" dirty="0" smtClean="0"/>
              <a:t>Ancak 19. yy itibari ile telekomünikasyonun ortaya çıkışı ve hızlı gelişimi sayesinde mekan kısıtlaması olmadan iletişim sınırları aşarak kıtalar arası sağlanmaya başlamıştır.</a:t>
            </a:r>
            <a:endParaRPr lang="tr-TR" sz="2800" dirty="0"/>
          </a:p>
          <a:p>
            <a:pPr>
              <a:spcBef>
                <a:spcPts val="1800"/>
              </a:spcBef>
            </a:pPr>
            <a:endParaRPr lang="tr-TR" sz="2800" dirty="0"/>
          </a:p>
        </p:txBody>
      </p:sp>
    </p:spTree>
    <p:extLst>
      <p:ext uri="{BB962C8B-B14F-4D97-AF65-F5344CB8AC3E}">
        <p14:creationId xmlns:p14="http://schemas.microsoft.com/office/powerpoint/2010/main" val="2446182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fontScale="92500" lnSpcReduction="10000"/>
          </a:bodyPr>
          <a:lstStyle/>
          <a:p>
            <a:pPr>
              <a:spcBef>
                <a:spcPts val="1800"/>
              </a:spcBef>
            </a:pPr>
            <a:r>
              <a:rPr lang="tr-TR" sz="2800" b="1" dirty="0"/>
              <a:t>Telekomünikasyon İletişim Araçları</a:t>
            </a:r>
            <a:r>
              <a:rPr lang="tr-TR" sz="2800" b="1" dirty="0" smtClean="0"/>
              <a:t>:</a:t>
            </a:r>
          </a:p>
          <a:p>
            <a:pPr>
              <a:spcBef>
                <a:spcPts val="1800"/>
              </a:spcBef>
            </a:pPr>
            <a:r>
              <a:rPr lang="tr-TR" sz="2800" dirty="0" smtClean="0"/>
              <a:t>Telekomünikasyon araçlarının ilki olarak 1844 yılında kullanılan elektrikli telgraf gösterilebilir. </a:t>
            </a:r>
          </a:p>
          <a:p>
            <a:pPr>
              <a:spcBef>
                <a:spcPts val="1800"/>
              </a:spcBef>
            </a:pPr>
            <a:r>
              <a:rPr lang="tr-TR" sz="2800" dirty="0" smtClean="0"/>
              <a:t>1876 yılında patenti alınan telefon da yine bu alanda büyük bir ilerleme olarak kaydedilmiştir.</a:t>
            </a:r>
          </a:p>
          <a:p>
            <a:pPr>
              <a:spcBef>
                <a:spcPts val="1800"/>
              </a:spcBef>
            </a:pPr>
            <a:r>
              <a:rPr lang="tr-TR" sz="2800" dirty="0" smtClean="0"/>
              <a:t>Günümüzde ise telefonlar, bilgisayarlar, internet, akıllı telefonlar aktif olarak kullanılan telekomünikasyon iletişim araçlarıdır. </a:t>
            </a:r>
          </a:p>
          <a:p>
            <a:pPr>
              <a:spcBef>
                <a:spcPts val="1800"/>
              </a:spcBef>
            </a:pPr>
            <a:r>
              <a:rPr lang="tr-TR" sz="2800" dirty="0" smtClean="0"/>
              <a:t>Telekomünikasyon iletişim araçlarının tarihi 1800’lü yıllara dayanıyor olsa da sürekli gelişmekte ve değişmektedir. Bazı araçlar eskiyerek </a:t>
            </a:r>
            <a:r>
              <a:rPr lang="tr-TR" sz="2800" dirty="0" err="1" smtClean="0"/>
              <a:t>kullanımaz</a:t>
            </a:r>
            <a:r>
              <a:rPr lang="tr-TR" sz="2800" dirty="0" smtClean="0"/>
              <a:t> hale gelmekte ve yerlerini çok daha sağlıklı ve hızlı iletişim kurmaya yarayan yeni teknolojilere bırakmaktadır.</a:t>
            </a:r>
            <a:endParaRPr lang="tr-TR" sz="2800" dirty="0"/>
          </a:p>
          <a:p>
            <a:pPr>
              <a:spcBef>
                <a:spcPts val="1800"/>
              </a:spcBef>
            </a:pPr>
            <a:endParaRPr lang="tr-TR" sz="2800" dirty="0"/>
          </a:p>
        </p:txBody>
      </p:sp>
    </p:spTree>
    <p:extLst>
      <p:ext uri="{BB962C8B-B14F-4D97-AF65-F5344CB8AC3E}">
        <p14:creationId xmlns:p14="http://schemas.microsoft.com/office/powerpoint/2010/main" val="3646015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2264899"/>
            <a:ext cx="10515600" cy="4808257"/>
          </a:xfrm>
        </p:spPr>
        <p:txBody>
          <a:bodyPr>
            <a:normAutofit/>
          </a:bodyPr>
          <a:lstStyle/>
          <a:p>
            <a:pPr>
              <a:spcBef>
                <a:spcPts val="1800"/>
              </a:spcBef>
            </a:pPr>
            <a:r>
              <a:rPr lang="tr-TR" sz="2800" b="1" dirty="0"/>
              <a:t>Telekomünikasyon İletişim Araçları:</a:t>
            </a:r>
          </a:p>
          <a:p>
            <a:pPr>
              <a:spcBef>
                <a:spcPts val="1800"/>
              </a:spcBef>
            </a:pPr>
            <a:r>
              <a:rPr lang="tr-TR" sz="2800" dirty="0" smtClean="0"/>
              <a:t>Telekomünikasyonun tanımına bakıldığında bilgilerin elektromanyetik sistemlerle iletilmesi, yayılması ya da alınması işidir.</a:t>
            </a:r>
          </a:p>
          <a:p>
            <a:pPr>
              <a:spcBef>
                <a:spcPts val="1800"/>
              </a:spcBef>
            </a:pPr>
            <a:r>
              <a:rPr lang="tr-TR" sz="2800" dirty="0" smtClean="0"/>
              <a:t>Telekomünikasyon araçları ile iletişim telefon, video, bilgisayar gibi çeşitli yollarla gerçekleşmektedir.</a:t>
            </a:r>
          </a:p>
          <a:p>
            <a:pPr>
              <a:spcBef>
                <a:spcPts val="1800"/>
              </a:spcBef>
            </a:pPr>
            <a:r>
              <a:rPr lang="tr-TR" sz="2800" dirty="0" smtClean="0"/>
              <a:t> </a:t>
            </a:r>
            <a:endParaRPr lang="tr-TR" sz="2800" dirty="0"/>
          </a:p>
        </p:txBody>
      </p:sp>
    </p:spTree>
    <p:extLst>
      <p:ext uri="{BB962C8B-B14F-4D97-AF65-F5344CB8AC3E}">
        <p14:creationId xmlns:p14="http://schemas.microsoft.com/office/powerpoint/2010/main" val="934843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Kitle İletişim Araçları:</a:t>
            </a:r>
          </a:p>
          <a:p>
            <a:pPr>
              <a:spcBef>
                <a:spcPts val="1800"/>
              </a:spcBef>
            </a:pPr>
            <a:r>
              <a:rPr lang="tr-TR" sz="2800" dirty="0" smtClean="0"/>
              <a:t>Kitle kavramının tanımına baktığımızda tek bir ortak özelliğin grubun üyelerini bir araya getirdiği kategoriler olarak tanımlandığı görülmektedir. </a:t>
            </a:r>
          </a:p>
          <a:p>
            <a:pPr>
              <a:spcBef>
                <a:spcPts val="1800"/>
              </a:spcBef>
            </a:pPr>
            <a:r>
              <a:rPr lang="tr-TR" sz="2800" dirty="0" smtClean="0"/>
              <a:t>Kitle iletişim araçlarındaki amaç mesajların çeşitlenmesi ve toplu alıcılara ulaştırılmasıdır. </a:t>
            </a:r>
          </a:p>
          <a:p>
            <a:pPr>
              <a:spcBef>
                <a:spcPts val="1800"/>
              </a:spcBef>
            </a:pPr>
            <a:r>
              <a:rPr lang="tr-TR" sz="2800" dirty="0" smtClean="0"/>
              <a:t>Teknoloji kullanılarak kitlelere ulaşılan her bir form kitle iletişim aracı olarak değerlendirilebilir.</a:t>
            </a:r>
            <a:endParaRPr lang="tr-TR" sz="2800" dirty="0"/>
          </a:p>
        </p:txBody>
      </p:sp>
    </p:spTree>
    <p:extLst>
      <p:ext uri="{BB962C8B-B14F-4D97-AF65-F5344CB8AC3E}">
        <p14:creationId xmlns:p14="http://schemas.microsoft.com/office/powerpoint/2010/main" val="2601956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Kitle İletişim Araçları:</a:t>
            </a:r>
          </a:p>
          <a:p>
            <a:pPr>
              <a:spcBef>
                <a:spcPts val="1800"/>
              </a:spcBef>
            </a:pPr>
            <a:r>
              <a:rPr lang="tr-TR" sz="2800" dirty="0" smtClean="0"/>
              <a:t>Kitaplar, gazeteler, radyolar, çeşitli telekomünikasyon araçları, televizyon yayınları kitle iletişim araçlarına örnek olarak gösterilebilir.</a:t>
            </a:r>
          </a:p>
          <a:p>
            <a:pPr>
              <a:spcBef>
                <a:spcPts val="1800"/>
              </a:spcBef>
            </a:pPr>
            <a:r>
              <a:rPr lang="tr-TR" sz="2800" dirty="0" smtClean="0"/>
              <a:t>Kitle iletişim araçlarında kaynak ve alıcı farklı mekanlardadır. Bu durum mesajın etkisini ve geri dönütü oldukça etkilemektedir. Kitle iletişim araçlarında genelde doğrudan geri dönüt şeklinde değil de örtük </a:t>
            </a:r>
            <a:r>
              <a:rPr lang="tr-TR" sz="2800" dirty="0" err="1" smtClean="0"/>
              <a:t>geridönüt</a:t>
            </a:r>
            <a:r>
              <a:rPr lang="tr-TR" sz="2800" dirty="0" smtClean="0"/>
              <a:t> şeklinde gerçekleşir.</a:t>
            </a:r>
          </a:p>
          <a:p>
            <a:pPr>
              <a:spcBef>
                <a:spcPts val="1800"/>
              </a:spcBef>
            </a:pPr>
            <a:r>
              <a:rPr lang="tr-TR" sz="2800" dirty="0" smtClean="0"/>
              <a:t>Örneğin reyting puanları televizyon için örtük </a:t>
            </a:r>
            <a:r>
              <a:rPr lang="tr-TR" sz="2800" dirty="0" err="1" smtClean="0"/>
              <a:t>geridönüt</a:t>
            </a:r>
            <a:r>
              <a:rPr lang="tr-TR" sz="2800" dirty="0" smtClean="0"/>
              <a:t> olarak örneklendirilebilir.</a:t>
            </a:r>
            <a:endParaRPr lang="tr-TR" sz="2800" dirty="0"/>
          </a:p>
        </p:txBody>
      </p:sp>
    </p:spTree>
    <p:extLst>
      <p:ext uri="{BB962C8B-B14F-4D97-AF65-F5344CB8AC3E}">
        <p14:creationId xmlns:p14="http://schemas.microsoft.com/office/powerpoint/2010/main" val="1677816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Kitle İletişim Araçları:</a:t>
            </a:r>
          </a:p>
          <a:p>
            <a:pPr>
              <a:spcBef>
                <a:spcPts val="1800"/>
              </a:spcBef>
            </a:pPr>
            <a:r>
              <a:rPr lang="tr-TR" sz="2800" dirty="0" smtClean="0"/>
              <a:t>Kitle iletişim araçları 1450’li yıllarda matbaanın bulunmasıyla başlamış ve ilerleyerek devam etmiştir.</a:t>
            </a:r>
          </a:p>
          <a:p>
            <a:pPr>
              <a:spcBef>
                <a:spcPts val="1800"/>
              </a:spcBef>
            </a:pPr>
            <a:r>
              <a:rPr lang="tr-TR" sz="2800" dirty="0" smtClean="0"/>
              <a:t>Kitle iletişim araçlarının en önemli özelliği belirli bir süreklilik ve düzenlilik taşıyor olmalarıdır. </a:t>
            </a:r>
          </a:p>
          <a:p>
            <a:pPr>
              <a:spcBef>
                <a:spcPts val="1800"/>
              </a:spcBef>
            </a:pPr>
            <a:r>
              <a:rPr lang="tr-TR" sz="2800" dirty="0" smtClean="0"/>
              <a:t>Kitle iletişim araçları her yerde aynı zamanda bulunur ve olay anında ileti aktarabilir.</a:t>
            </a:r>
            <a:endParaRPr lang="tr-TR" sz="2800" dirty="0"/>
          </a:p>
        </p:txBody>
      </p:sp>
    </p:spTree>
    <p:extLst>
      <p:ext uri="{BB962C8B-B14F-4D97-AF65-F5344CB8AC3E}">
        <p14:creationId xmlns:p14="http://schemas.microsoft.com/office/powerpoint/2010/main" val="4155012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Kitle İletişim Araçları:</a:t>
            </a:r>
          </a:p>
          <a:p>
            <a:pPr>
              <a:spcBef>
                <a:spcPts val="1800"/>
              </a:spcBef>
            </a:pPr>
            <a:r>
              <a:rPr lang="tr-TR" sz="2800" dirty="0" smtClean="0"/>
              <a:t>Kitle iletişim araçlarının işlevleri;</a:t>
            </a:r>
          </a:p>
          <a:p>
            <a:pPr>
              <a:spcBef>
                <a:spcPts val="1800"/>
              </a:spcBef>
            </a:pPr>
            <a:r>
              <a:rPr lang="tr-TR" sz="2800" dirty="0" smtClean="0"/>
              <a:t>- Eğlendiricidir</a:t>
            </a:r>
          </a:p>
          <a:p>
            <a:pPr>
              <a:spcBef>
                <a:spcPts val="1800"/>
              </a:spcBef>
            </a:pPr>
            <a:r>
              <a:rPr lang="tr-TR" sz="2800" dirty="0" smtClean="0"/>
              <a:t>- Bilgilendiricidir</a:t>
            </a:r>
          </a:p>
          <a:p>
            <a:pPr>
              <a:spcBef>
                <a:spcPts val="1800"/>
              </a:spcBef>
            </a:pPr>
            <a:r>
              <a:rPr lang="tr-TR" sz="2800" dirty="0" smtClean="0"/>
              <a:t>- Kültüreldir</a:t>
            </a:r>
          </a:p>
          <a:p>
            <a:pPr>
              <a:spcBef>
                <a:spcPts val="1800"/>
              </a:spcBef>
            </a:pPr>
            <a:r>
              <a:rPr lang="tr-TR" sz="2800" dirty="0" smtClean="0"/>
              <a:t>- Toplumsaldır</a:t>
            </a:r>
          </a:p>
          <a:p>
            <a:pPr>
              <a:spcBef>
                <a:spcPts val="1800"/>
              </a:spcBef>
            </a:pPr>
            <a:r>
              <a:rPr lang="tr-TR" sz="2800" dirty="0" smtClean="0"/>
              <a:t>- Siyasaldır</a:t>
            </a:r>
          </a:p>
        </p:txBody>
      </p:sp>
    </p:spTree>
    <p:extLst>
      <p:ext uri="{BB962C8B-B14F-4D97-AF65-F5344CB8AC3E}">
        <p14:creationId xmlns:p14="http://schemas.microsoft.com/office/powerpoint/2010/main" val="4182178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Kitle İletişim Araçları:</a:t>
            </a:r>
          </a:p>
          <a:p>
            <a:pPr>
              <a:spcBef>
                <a:spcPts val="1800"/>
              </a:spcBef>
            </a:pPr>
            <a:r>
              <a:rPr lang="tr-TR" sz="2800" dirty="0" smtClean="0"/>
              <a:t>Kitle iletişim araçlarının en etkili yönü hızlı bir şekilde alıcıya ulaşması, mesajın farklı görsellerle ve işitsel medyalarla desteklenmesi ve çok yönlü bir şekilde alınıyor olmasıdır. </a:t>
            </a:r>
          </a:p>
          <a:p>
            <a:pPr>
              <a:spcBef>
                <a:spcPts val="1800"/>
              </a:spcBef>
            </a:pPr>
            <a:r>
              <a:rPr lang="tr-TR" sz="2800" dirty="0" smtClean="0"/>
              <a:t>Bu sayede zaman ve mekandan tasarruf edilerek iletişimdeki verim arttırılır.</a:t>
            </a:r>
            <a:endParaRPr lang="tr-TR" sz="2800" dirty="0"/>
          </a:p>
        </p:txBody>
      </p:sp>
    </p:spTree>
    <p:extLst>
      <p:ext uri="{BB962C8B-B14F-4D97-AF65-F5344CB8AC3E}">
        <p14:creationId xmlns:p14="http://schemas.microsoft.com/office/powerpoint/2010/main" val="355997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dirty="0" smtClean="0"/>
              <a:t>Ancak bu süreçte değişmeyecek olan tek şey iletişim sürecini araçların şekillendireceği bilgisidir.</a:t>
            </a:r>
          </a:p>
          <a:p>
            <a:pPr>
              <a:spcBef>
                <a:spcPts val="1800"/>
              </a:spcBef>
            </a:pPr>
            <a:r>
              <a:rPr lang="tr-TR" sz="2800" dirty="0" smtClean="0"/>
              <a:t>Kullanılan iletişim araçları;</a:t>
            </a:r>
          </a:p>
          <a:p>
            <a:pPr>
              <a:spcBef>
                <a:spcPts val="1800"/>
              </a:spcBef>
            </a:pPr>
            <a:r>
              <a:rPr lang="tr-TR" sz="2800" dirty="0" smtClean="0"/>
              <a:t>- Görsel İletişim Araçları</a:t>
            </a:r>
          </a:p>
          <a:p>
            <a:pPr>
              <a:spcBef>
                <a:spcPts val="1800"/>
              </a:spcBef>
            </a:pPr>
            <a:r>
              <a:rPr lang="tr-TR" sz="2800" dirty="0" smtClean="0"/>
              <a:t>- İşitsel İletişim Araçları</a:t>
            </a:r>
          </a:p>
          <a:p>
            <a:pPr>
              <a:spcBef>
                <a:spcPts val="1800"/>
              </a:spcBef>
            </a:pPr>
            <a:r>
              <a:rPr lang="tr-TR" sz="2800" dirty="0" smtClean="0"/>
              <a:t>- Dokunsal İletişim Araçları</a:t>
            </a:r>
          </a:p>
          <a:p>
            <a:pPr>
              <a:spcBef>
                <a:spcPts val="1800"/>
              </a:spcBef>
            </a:pPr>
            <a:r>
              <a:rPr lang="tr-TR" sz="2800" dirty="0" smtClean="0"/>
              <a:t>- Telekomünikasyon İletişim Araçları</a:t>
            </a:r>
          </a:p>
          <a:p>
            <a:pPr>
              <a:spcBef>
                <a:spcPts val="1800"/>
              </a:spcBef>
            </a:pPr>
            <a:r>
              <a:rPr lang="tr-TR" sz="2800" dirty="0" smtClean="0"/>
              <a:t>- Kitle İletişim Araçları</a:t>
            </a:r>
            <a:endParaRPr lang="tr-TR" sz="2800" dirty="0"/>
          </a:p>
        </p:txBody>
      </p:sp>
    </p:spTree>
    <p:extLst>
      <p:ext uri="{BB962C8B-B14F-4D97-AF65-F5344CB8AC3E}">
        <p14:creationId xmlns:p14="http://schemas.microsoft.com/office/powerpoint/2010/main" val="1008245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a:xfrm>
            <a:off x="1097280" y="1819357"/>
            <a:ext cx="10058400" cy="4023360"/>
          </a:xfrm>
        </p:spPr>
        <p:txBody>
          <a:bodyPr>
            <a:normAutofit/>
          </a:bodyPr>
          <a:lstStyle/>
          <a:p>
            <a:r>
              <a:rPr lang="tr-TR" dirty="0" smtClean="0"/>
              <a:t>Ceylan, R. </a:t>
            </a:r>
            <a:r>
              <a:rPr lang="tr-TR" dirty="0"/>
              <a:t>(2017). </a:t>
            </a:r>
            <a:r>
              <a:rPr lang="tr-TR" smtClean="0"/>
              <a:t>Kullanılan Araçlara Göre İletişim. </a:t>
            </a:r>
            <a:r>
              <a:rPr lang="tr-TR" dirty="0"/>
              <a:t>Çocuk ve İletişim. Ed.: Neriman Aral. Vize Yayıncılık, Ankara</a:t>
            </a:r>
          </a:p>
        </p:txBody>
      </p:sp>
    </p:spTree>
    <p:extLst>
      <p:ext uri="{BB962C8B-B14F-4D97-AF65-F5344CB8AC3E}">
        <p14:creationId xmlns:p14="http://schemas.microsoft.com/office/powerpoint/2010/main" val="204057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Görsel İletişim Araçları: </a:t>
            </a:r>
          </a:p>
          <a:p>
            <a:pPr>
              <a:spcBef>
                <a:spcPts val="1800"/>
              </a:spcBef>
            </a:pPr>
            <a:r>
              <a:rPr lang="tr-TR" sz="2800" dirty="0" smtClean="0"/>
              <a:t>Kişiler genel olarak ihtiyaçlarına yönelik iletişim araçları kullanmayı tercih ederler. Görsel iletişim araçları kullanılarak görüntülü olan bilginin alışverişi sağlanabilmektedir. </a:t>
            </a:r>
          </a:p>
          <a:p>
            <a:pPr>
              <a:spcBef>
                <a:spcPts val="1800"/>
              </a:spcBef>
            </a:pPr>
            <a:r>
              <a:rPr lang="tr-TR" sz="2800" dirty="0" smtClean="0"/>
              <a:t>Görsel iletişim araçlarının kullanımı kayıt altına alınması gibi avantajları ile birlikte iletişimde yanlış anlaşılma ihtimalini ortadan kaldırır.</a:t>
            </a:r>
          </a:p>
          <a:p>
            <a:pPr>
              <a:spcBef>
                <a:spcPts val="1800"/>
              </a:spcBef>
            </a:pPr>
            <a:r>
              <a:rPr lang="tr-TR" sz="2800" dirty="0" smtClean="0"/>
              <a:t>Günümüzde kullanılan görsel iletişim araçlarına örnekler verecek olursak; kitaplar, süreli yayınlar, televizyon, afişler, broşürler, internet, cep telefonu en sık kullanılan araçlar olarak değerlendirilebilir.</a:t>
            </a:r>
            <a:endParaRPr lang="tr-TR" sz="2800" dirty="0"/>
          </a:p>
        </p:txBody>
      </p:sp>
    </p:spTree>
    <p:extLst>
      <p:ext uri="{BB962C8B-B14F-4D97-AF65-F5344CB8AC3E}">
        <p14:creationId xmlns:p14="http://schemas.microsoft.com/office/powerpoint/2010/main" val="3046845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2326444"/>
            <a:ext cx="10515600" cy="4808257"/>
          </a:xfrm>
        </p:spPr>
        <p:txBody>
          <a:bodyPr>
            <a:normAutofit/>
          </a:bodyPr>
          <a:lstStyle/>
          <a:p>
            <a:pPr>
              <a:spcBef>
                <a:spcPts val="1800"/>
              </a:spcBef>
            </a:pPr>
            <a:r>
              <a:rPr lang="tr-TR" sz="2800" b="1" dirty="0"/>
              <a:t>Görsel İletişim Araçları: </a:t>
            </a:r>
            <a:endParaRPr lang="tr-TR" sz="2800" b="1" dirty="0" smtClean="0"/>
          </a:p>
          <a:p>
            <a:pPr>
              <a:spcBef>
                <a:spcPts val="1800"/>
              </a:spcBef>
            </a:pPr>
            <a:r>
              <a:rPr lang="tr-TR" sz="2800" dirty="0" smtClean="0"/>
              <a:t>Görsel iletişim araçları ile sağlanan iletişimde bazı temel görsel elemanlar kullanılır. </a:t>
            </a:r>
          </a:p>
          <a:p>
            <a:pPr>
              <a:spcBef>
                <a:spcPts val="1800"/>
              </a:spcBef>
            </a:pPr>
            <a:r>
              <a:rPr lang="tr-TR" sz="2800" dirty="0" smtClean="0"/>
              <a:t>Bu elemanlar; nokta, çizgi, şekil, biçim, renk, derinlik, hareket, ton, orantı, doku, ölçü ve yöndür.</a:t>
            </a:r>
            <a:endParaRPr lang="tr-TR" sz="2800" dirty="0"/>
          </a:p>
        </p:txBody>
      </p:sp>
    </p:spTree>
    <p:extLst>
      <p:ext uri="{BB962C8B-B14F-4D97-AF65-F5344CB8AC3E}">
        <p14:creationId xmlns:p14="http://schemas.microsoft.com/office/powerpoint/2010/main" val="2096895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Görsel İletişim Araçları</a:t>
            </a:r>
            <a:r>
              <a:rPr lang="tr-TR" sz="2800" b="1" dirty="0" smtClean="0"/>
              <a:t>:</a:t>
            </a:r>
          </a:p>
          <a:p>
            <a:pPr>
              <a:spcBef>
                <a:spcPts val="1800"/>
              </a:spcBef>
            </a:pPr>
            <a:r>
              <a:rPr lang="tr-TR" sz="2800" dirty="0" smtClean="0"/>
              <a:t>Görsel iletişim araçları bilinen haliyle MÖ  35000 yıllarında hayatımıza girmiştir. Yazının icadından yaklaşık 25000 yıl önce olan bu süreçte simgesel olarak kayıtlar tutulmaya başlamıştır.</a:t>
            </a:r>
          </a:p>
          <a:p>
            <a:pPr>
              <a:spcBef>
                <a:spcPts val="1800"/>
              </a:spcBef>
            </a:pPr>
            <a:r>
              <a:rPr lang="tr-TR" sz="2800" dirty="0" smtClean="0"/>
              <a:t>Görsel iletişimin o zamanlardan bu yana kullanıyor olmasının en önemli nedeni kalıcı olmasıdır. </a:t>
            </a:r>
          </a:p>
          <a:p>
            <a:pPr>
              <a:spcBef>
                <a:spcPts val="1800"/>
              </a:spcBef>
            </a:pPr>
            <a:r>
              <a:rPr lang="tr-TR" sz="2800" dirty="0" smtClean="0"/>
              <a:t>Bu sayede MÖ 35000 den bu yana örnekler günümüze kadar taşınabilmektedir.</a:t>
            </a:r>
          </a:p>
          <a:p>
            <a:pPr>
              <a:spcBef>
                <a:spcPts val="1800"/>
              </a:spcBef>
            </a:pPr>
            <a:endParaRPr lang="tr-TR" sz="2800" dirty="0"/>
          </a:p>
          <a:p>
            <a:pPr>
              <a:spcBef>
                <a:spcPts val="1800"/>
              </a:spcBef>
            </a:pPr>
            <a:endParaRPr lang="tr-TR" sz="2800" dirty="0"/>
          </a:p>
        </p:txBody>
      </p:sp>
    </p:spTree>
    <p:extLst>
      <p:ext uri="{BB962C8B-B14F-4D97-AF65-F5344CB8AC3E}">
        <p14:creationId xmlns:p14="http://schemas.microsoft.com/office/powerpoint/2010/main" val="2252844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Görsel İletişim Araçları:</a:t>
            </a:r>
          </a:p>
          <a:p>
            <a:pPr>
              <a:spcBef>
                <a:spcPts val="1800"/>
              </a:spcBef>
            </a:pPr>
            <a:r>
              <a:rPr lang="tr-TR" sz="2800" dirty="0" smtClean="0"/>
              <a:t>İletişim noktasında çığır aşan olay ise yazının icadı ile başlamıştır. </a:t>
            </a:r>
          </a:p>
          <a:p>
            <a:pPr>
              <a:spcBef>
                <a:spcPts val="1800"/>
              </a:spcBef>
            </a:pPr>
            <a:r>
              <a:rPr lang="tr-TR" sz="2800" dirty="0" smtClean="0"/>
              <a:t>Tarih, yazının ilk formlarının gelişmesi ile başlamıştır. Ve yazı ile birlikte bilgi aktarımı hem kolaylaşmış hem de hız kazanmıştır.</a:t>
            </a:r>
          </a:p>
          <a:p>
            <a:pPr>
              <a:spcBef>
                <a:spcPts val="1800"/>
              </a:spcBef>
            </a:pPr>
            <a:r>
              <a:rPr lang="tr-TR" sz="2800" dirty="0" smtClean="0"/>
              <a:t>Yazının ilerlemesinin ardından basım faaliyetlerinin başlaması ve matbaanın icadı gibi gelişmelerle ise görsel iletişim araçları yerini gazete dergi gibi kitle iletişim araçlarına bırakmıştır.</a:t>
            </a:r>
          </a:p>
          <a:p>
            <a:pPr>
              <a:spcBef>
                <a:spcPts val="1800"/>
              </a:spcBef>
            </a:pPr>
            <a:endParaRPr lang="tr-TR" sz="2800" dirty="0" smtClean="0"/>
          </a:p>
        </p:txBody>
      </p:sp>
    </p:spTree>
    <p:extLst>
      <p:ext uri="{BB962C8B-B14F-4D97-AF65-F5344CB8AC3E}">
        <p14:creationId xmlns:p14="http://schemas.microsoft.com/office/powerpoint/2010/main" val="222564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Görsel İletişim Araçları:</a:t>
            </a:r>
          </a:p>
          <a:p>
            <a:pPr>
              <a:spcBef>
                <a:spcPts val="1800"/>
              </a:spcBef>
            </a:pPr>
            <a:r>
              <a:rPr lang="tr-TR" sz="2800" dirty="0" smtClean="0"/>
              <a:t>Günümüzde kullanılan görsel iletişimin temeli ise fotoğraf makinasının icadı ile atılmıştır. Fotoğrafın icadının ardından bu yöndeki teknolojik gelişmeler ile hareketli resimler, filmler ortaya çıkmıştır.</a:t>
            </a:r>
          </a:p>
          <a:p>
            <a:pPr>
              <a:spcBef>
                <a:spcPts val="1800"/>
              </a:spcBef>
            </a:pPr>
            <a:r>
              <a:rPr lang="tr-TR" sz="2800" dirty="0" smtClean="0"/>
              <a:t>İlk televizyon yayını ise 1939 yılında Kuzey Amerika’da başlamıştır.</a:t>
            </a:r>
          </a:p>
          <a:p>
            <a:pPr>
              <a:spcBef>
                <a:spcPts val="1800"/>
              </a:spcBef>
            </a:pPr>
            <a:r>
              <a:rPr lang="tr-TR" sz="2800" dirty="0" smtClean="0"/>
              <a:t>Kitle kelimesi ise televizyonun icadı ile daha da önem kazanmıştır.</a:t>
            </a:r>
          </a:p>
          <a:p>
            <a:pPr>
              <a:spcBef>
                <a:spcPts val="1800"/>
              </a:spcBef>
            </a:pPr>
            <a:r>
              <a:rPr lang="tr-TR" sz="2800" dirty="0" smtClean="0"/>
              <a:t>Televizyon hem görsel hem işitsel iletişim aracı olarak radyonun yerini almıştır.</a:t>
            </a:r>
            <a:endParaRPr lang="tr-TR" sz="2800" dirty="0"/>
          </a:p>
        </p:txBody>
      </p:sp>
    </p:spTree>
    <p:extLst>
      <p:ext uri="{BB962C8B-B14F-4D97-AF65-F5344CB8AC3E}">
        <p14:creationId xmlns:p14="http://schemas.microsoft.com/office/powerpoint/2010/main" val="237101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2616591"/>
            <a:ext cx="10515600" cy="4808257"/>
          </a:xfrm>
        </p:spPr>
        <p:txBody>
          <a:bodyPr>
            <a:normAutofit/>
          </a:bodyPr>
          <a:lstStyle/>
          <a:p>
            <a:pPr>
              <a:spcBef>
                <a:spcPts val="1800"/>
              </a:spcBef>
            </a:pPr>
            <a:r>
              <a:rPr lang="tr-TR" sz="2800" b="1" dirty="0"/>
              <a:t>Görsel İletişim Araçları:</a:t>
            </a:r>
          </a:p>
          <a:p>
            <a:pPr>
              <a:spcBef>
                <a:spcPts val="1800"/>
              </a:spcBef>
            </a:pPr>
            <a:r>
              <a:rPr lang="tr-TR" sz="2800" dirty="0" smtClean="0"/>
              <a:t>Kısaca değinilecek olduğunda tarihin uzandığı ilk zamanlardan itibaren sırasıyla mağara resimleri, heykeller, çivi yazıları, yazılı basım araçları, faks,  fotoğraf, televizyon bilgisayar, internet ve akıllı telefonlar görsel iletişim araçları olarak kullanılmıştır/</a:t>
            </a:r>
            <a:r>
              <a:rPr lang="tr-TR" sz="2800" dirty="0" err="1" smtClean="0"/>
              <a:t>kullanımaktadır</a:t>
            </a:r>
            <a:r>
              <a:rPr lang="tr-TR" sz="2800" dirty="0" smtClean="0"/>
              <a:t>.</a:t>
            </a:r>
            <a:endParaRPr lang="tr-TR" sz="2800" dirty="0"/>
          </a:p>
        </p:txBody>
      </p:sp>
    </p:spTree>
    <p:extLst>
      <p:ext uri="{BB962C8B-B14F-4D97-AF65-F5344CB8AC3E}">
        <p14:creationId xmlns:p14="http://schemas.microsoft.com/office/powerpoint/2010/main" val="3845131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ARAÇLARI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İşitsel İletişim Araçları:</a:t>
            </a:r>
          </a:p>
          <a:p>
            <a:pPr>
              <a:spcBef>
                <a:spcPts val="1800"/>
              </a:spcBef>
            </a:pPr>
            <a:r>
              <a:rPr lang="tr-TR" sz="2800" dirty="0" smtClean="0"/>
              <a:t>İşitsel iletişim, kulağımıza hitap eden her türlü iletişim şekli olarak tanımlanabilir. </a:t>
            </a:r>
          </a:p>
          <a:p>
            <a:pPr>
              <a:spcBef>
                <a:spcPts val="1800"/>
              </a:spcBef>
            </a:pPr>
            <a:r>
              <a:rPr lang="tr-TR" sz="2800" dirty="0" smtClean="0"/>
              <a:t>İşitsel iletişim aynı zamanda sözlü iletişimi de içermektedir.</a:t>
            </a:r>
          </a:p>
          <a:p>
            <a:pPr>
              <a:spcBef>
                <a:spcPts val="1800"/>
              </a:spcBef>
            </a:pPr>
            <a:r>
              <a:rPr lang="tr-TR" sz="2800" dirty="0" smtClean="0"/>
              <a:t>İşitsel iletişim araçlarına örnek verilecek olduğunda; korna, kapı zili gibi seslerin yanı sıra öğretmenin ders anlatımı bile işitsel iletişim araçları için örnek olarak gösterilebilir.</a:t>
            </a:r>
            <a:endParaRPr lang="tr-TR" sz="2800" dirty="0"/>
          </a:p>
        </p:txBody>
      </p:sp>
    </p:spTree>
    <p:extLst>
      <p:ext uri="{BB962C8B-B14F-4D97-AF65-F5344CB8AC3E}">
        <p14:creationId xmlns:p14="http://schemas.microsoft.com/office/powerpoint/2010/main" val="2108830884"/>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880</TotalTime>
  <Words>1136</Words>
  <Application>Microsoft Office PowerPoint</Application>
  <PresentationFormat>Geniş ekran</PresentationFormat>
  <Paragraphs>105</Paragraphs>
  <Slides>20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20</vt:i4>
      </vt:variant>
    </vt:vector>
  </HeadingPairs>
  <TitlesOfParts>
    <vt:vector size="23" baseType="lpstr">
      <vt:lpstr>Calibri</vt:lpstr>
      <vt:lpstr>Calibri Light</vt:lpstr>
      <vt:lpstr>Geçmişe bakış</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İLETİŞİMİ ARAÇLARI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100</cp:revision>
  <dcterms:created xsi:type="dcterms:W3CDTF">2020-08-13T09:39:35Z</dcterms:created>
  <dcterms:modified xsi:type="dcterms:W3CDTF">2020-12-09T19:17:25Z</dcterms:modified>
</cp:coreProperties>
</file>