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3"/>
  </p:notesMasterIdLst>
  <p:handoutMasterIdLst>
    <p:handoutMasterId r:id="rId14"/>
  </p:handoutMasterIdLst>
  <p:sldIdLst>
    <p:sldId id="674" r:id="rId4"/>
    <p:sldId id="675" r:id="rId5"/>
    <p:sldId id="676" r:id="rId6"/>
    <p:sldId id="677" r:id="rId7"/>
    <p:sldId id="678" r:id="rId8"/>
    <p:sldId id="679" r:id="rId9"/>
    <p:sldId id="680" r:id="rId10"/>
    <p:sldId id="681" r:id="rId11"/>
    <p:sldId id="682"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4CA"/>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24.02.2020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2/24/2020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2/24/2020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2/24/2020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2/24/2020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2/24/2020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2/24/2020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2/24/2020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2/24/2020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2/24/2020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782855" y="1973610"/>
            <a:ext cx="7520222" cy="2357568"/>
          </a:xfrm>
          <a:prstGeom prst="rect">
            <a:avLst/>
          </a:prstGeom>
        </p:spPr>
        <p:txBody>
          <a:bodyPr wrap="square">
            <a:spAutoFit/>
          </a:bodyPr>
          <a:lstStyle/>
          <a:p>
            <a:pPr marL="0" lvl="1" algn="ctr">
              <a:spcBef>
                <a:spcPct val="20000"/>
              </a:spcBef>
              <a:buClr>
                <a:schemeClr val="accent1"/>
              </a:buClr>
            </a:pPr>
            <a:r>
              <a:rPr lang="tr-TR" sz="3200" b="1" dirty="0" smtClean="0"/>
              <a:t>GGY427</a:t>
            </a:r>
          </a:p>
          <a:p>
            <a:pPr marL="0" lvl="1" algn="ctr">
              <a:spcBef>
                <a:spcPct val="20000"/>
              </a:spcBef>
              <a:buClr>
                <a:schemeClr val="accent1"/>
              </a:buClr>
            </a:pPr>
            <a:endParaRPr lang="tr-TR" sz="3200" b="1" dirty="0" smtClean="0"/>
          </a:p>
          <a:p>
            <a:pPr marL="0" lvl="1" algn="ctr">
              <a:spcBef>
                <a:spcPct val="20000"/>
              </a:spcBef>
              <a:buClr>
                <a:schemeClr val="accent1"/>
              </a:buClr>
            </a:pPr>
            <a:r>
              <a:rPr lang="tr-TR" sz="3200" b="1" dirty="0" smtClean="0"/>
              <a:t>Tesis Yönetimi Uygulamaları ve Stratejileri</a:t>
            </a:r>
          </a:p>
          <a:p>
            <a:pPr marL="0" lvl="1" algn="ctr">
              <a:spcBef>
                <a:spcPct val="20000"/>
              </a:spcBef>
              <a:buClr>
                <a:schemeClr val="accent1"/>
              </a:buClr>
            </a:pPr>
            <a:endParaRPr lang="tr-TR" sz="3200" b="1" dirty="0">
              <a:solidFill>
                <a:schemeClr val="tx2"/>
              </a:solidFill>
            </a:endParaRPr>
          </a:p>
        </p:txBody>
      </p:sp>
    </p:spTree>
    <p:extLst>
      <p:ext uri="{BB962C8B-B14F-4D97-AF65-F5344CB8AC3E}">
        <p14:creationId xmlns:p14="http://schemas.microsoft.com/office/powerpoint/2010/main" val="3885007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337429"/>
            <a:ext cx="6356393" cy="553998"/>
          </a:xfrm>
          <a:prstGeom prst="rect">
            <a:avLst/>
          </a:prstGeom>
        </p:spPr>
        <p:txBody>
          <a:bodyPr wrap="square">
            <a:spAutoFit/>
          </a:bodyPr>
          <a:lstStyle/>
          <a:p>
            <a:pPr algn="ctr">
              <a:lnSpc>
                <a:spcPct val="150000"/>
              </a:lnSpc>
              <a:spcBef>
                <a:spcPts val="600"/>
              </a:spcBef>
              <a:spcAft>
                <a:spcPts val="600"/>
              </a:spcAft>
            </a:pPr>
            <a:r>
              <a:rPr lang="tr-TR" sz="2000" b="1" dirty="0" smtClean="0"/>
              <a:t>TESİS YÖNETİMİ</a:t>
            </a:r>
            <a:endParaRPr lang="tr-TR" sz="2000" b="1" dirty="0"/>
          </a:p>
        </p:txBody>
      </p:sp>
      <p:sp>
        <p:nvSpPr>
          <p:cNvPr id="4" name="Dikdörtgen 3"/>
          <p:cNvSpPr/>
          <p:nvPr/>
        </p:nvSpPr>
        <p:spPr>
          <a:xfrm>
            <a:off x="473293" y="1127801"/>
            <a:ext cx="8012450" cy="1985159"/>
          </a:xfrm>
          <a:prstGeom prst="rect">
            <a:avLst/>
          </a:prstGeom>
        </p:spPr>
        <p:txBody>
          <a:bodyPr wrap="square">
            <a:spAutoFit/>
          </a:bodyPr>
          <a:lstStyle/>
          <a:p>
            <a:pPr>
              <a:lnSpc>
                <a:spcPct val="150000"/>
              </a:lnSpc>
              <a:spcBef>
                <a:spcPts val="600"/>
              </a:spcBef>
              <a:spcAft>
                <a:spcPts val="600"/>
              </a:spcAft>
            </a:pPr>
            <a:r>
              <a:rPr lang="tr-TR" sz="2000" b="1" dirty="0"/>
              <a:t>Kavram Olarak Tesis </a:t>
            </a:r>
            <a:r>
              <a:rPr lang="tr-TR" sz="2000" b="1" dirty="0" smtClean="0"/>
              <a:t>Yönetimi</a:t>
            </a:r>
          </a:p>
          <a:p>
            <a:pPr marL="342900" indent="-342900" algn="just">
              <a:spcBef>
                <a:spcPts val="600"/>
              </a:spcBef>
              <a:spcAft>
                <a:spcPts val="600"/>
              </a:spcAft>
              <a:buFont typeface="Wingdings" panose="05000000000000000000" pitchFamily="2" charset="2"/>
              <a:buChar char="Ø"/>
            </a:pPr>
            <a:r>
              <a:rPr lang="tr-TR" sz="2000" dirty="0" smtClean="0"/>
              <a:t>Uluslararası Tesis Yönetim Birliği’ne (</a:t>
            </a:r>
            <a:r>
              <a:rPr lang="tr-TR" sz="2000" dirty="0"/>
              <a:t>IFMA) göre </a:t>
            </a:r>
            <a:r>
              <a:rPr lang="tr-TR" sz="2000" dirty="0" smtClean="0"/>
              <a:t>tesis yönetimi; insan</a:t>
            </a:r>
            <a:r>
              <a:rPr lang="tr-TR" sz="2000" dirty="0"/>
              <a:t>, süreç, yer ve teknolojiyi entegre ederek bina çevresinin işlevselliğini sağlayan, birçok disiplini çevreleyen bir disiplindir</a:t>
            </a:r>
            <a:r>
              <a:rPr lang="tr-TR" sz="2000" dirty="0" smtClean="0"/>
              <a:t>.</a:t>
            </a:r>
            <a:endParaRPr lang="tr-TR" sz="2000" spc="-50" dirty="0" smtClean="0">
              <a:ea typeface="Trebuchet MS" panose="020B0603020202020204" pitchFamily="34" charset="0"/>
              <a:cs typeface="Trebuchet MS" panose="020B0603020202020204" pitchFamily="34" charset="0"/>
            </a:endParaRPr>
          </a:p>
          <a:p>
            <a:endParaRPr lang="tr-TR" dirty="0"/>
          </a:p>
        </p:txBody>
      </p:sp>
      <p:sp>
        <p:nvSpPr>
          <p:cNvPr id="11" name="Dikdörtgen 10"/>
          <p:cNvSpPr/>
          <p:nvPr/>
        </p:nvSpPr>
        <p:spPr>
          <a:xfrm>
            <a:off x="473293" y="2959671"/>
            <a:ext cx="5960165" cy="3016210"/>
          </a:xfrm>
          <a:prstGeom prst="rect">
            <a:avLst/>
          </a:prstGeom>
        </p:spPr>
        <p:txBody>
          <a:bodyPr wrap="square">
            <a:spAutoFit/>
          </a:bodyPr>
          <a:lstStyle/>
          <a:p>
            <a:pPr>
              <a:spcBef>
                <a:spcPts val="600"/>
              </a:spcBef>
              <a:spcAft>
                <a:spcPts val="600"/>
              </a:spcAft>
            </a:pPr>
            <a:r>
              <a:rPr lang="tr-TR" sz="2000" b="1" dirty="0"/>
              <a:t>Tesis Yönetimi </a:t>
            </a:r>
            <a:r>
              <a:rPr lang="tr-TR" sz="2000" b="1" dirty="0" smtClean="0"/>
              <a:t>(TY) Bileşenleri </a:t>
            </a:r>
            <a:endParaRPr lang="tr-TR" sz="1100" b="1" spc="-50" dirty="0" smtClean="0">
              <a:solidFill>
                <a:srgbClr val="000000"/>
              </a:solidFill>
              <a:latin typeface="Trebuchet MS" panose="020B0603020202020204" pitchFamily="34" charset="0"/>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000" dirty="0"/>
              <a:t>TY insanlar (iç ve dış müşteri), işlem (süreçler ve yöntemler) ve yer (oluşum ortamı) bileşenleri arasında uygunluğu, verimliliği sağlayan bütünsel bir yönetimdir. TY etkinliği arttırmak için insanlar ne yaparlar ve nerede yaparlar soruları arasında bir arabirim olarak hizmet verir. Bundan dolayı TY insan kaynakları, işlem(süreç) mühendisliği, ergonomi, mimari ve içsel tasarım konularıyla da </a:t>
            </a:r>
            <a:r>
              <a:rPr lang="tr-TR" sz="2000" dirty="0" smtClean="0"/>
              <a:t>bağlantılıdır.</a:t>
            </a:r>
            <a:endParaRPr lang="tr-TR" dirty="0"/>
          </a:p>
        </p:txBody>
      </p:sp>
      <p:pic>
        <p:nvPicPr>
          <p:cNvPr id="1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7617" r="8024"/>
          <a:stretch/>
        </p:blipFill>
        <p:spPr bwMode="auto">
          <a:xfrm>
            <a:off x="6635778" y="2959671"/>
            <a:ext cx="2041072" cy="25551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612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337429"/>
            <a:ext cx="6356393" cy="400110"/>
          </a:xfrm>
          <a:prstGeom prst="rect">
            <a:avLst/>
          </a:prstGeom>
        </p:spPr>
        <p:txBody>
          <a:bodyPr wrap="square">
            <a:spAutoFit/>
          </a:bodyPr>
          <a:lstStyle/>
          <a:p>
            <a:pPr marL="0" lvl="1" algn="ctr">
              <a:spcBef>
                <a:spcPct val="20000"/>
              </a:spcBef>
              <a:buClr>
                <a:schemeClr val="accent1"/>
              </a:buClr>
            </a:pPr>
            <a:r>
              <a:rPr lang="tr-TR" sz="2000" b="1" dirty="0"/>
              <a:t>TESİS YÖNETİMİ BİLEŞENLERİ </a:t>
            </a:r>
          </a:p>
        </p:txBody>
      </p:sp>
      <p:sp>
        <p:nvSpPr>
          <p:cNvPr id="4" name="Dikdörtgen 3"/>
          <p:cNvSpPr/>
          <p:nvPr/>
        </p:nvSpPr>
        <p:spPr>
          <a:xfrm>
            <a:off x="473293" y="1127801"/>
            <a:ext cx="7788965" cy="2062103"/>
          </a:xfrm>
          <a:prstGeom prst="rect">
            <a:avLst/>
          </a:prstGeom>
        </p:spPr>
        <p:txBody>
          <a:bodyPr wrap="square">
            <a:spAutoFit/>
          </a:bodyPr>
          <a:lstStyle/>
          <a:p>
            <a:pPr>
              <a:lnSpc>
                <a:spcPct val="150000"/>
              </a:lnSpc>
              <a:spcBef>
                <a:spcPts val="600"/>
              </a:spcBef>
              <a:spcAft>
                <a:spcPts val="600"/>
              </a:spcAft>
            </a:pPr>
            <a:r>
              <a:rPr lang="tr-TR" sz="2000" b="1" dirty="0"/>
              <a:t>Tesis Yönetimi Bileşenleri </a:t>
            </a:r>
            <a:endParaRPr lang="tr-TR" sz="1100" b="1" spc="-50" dirty="0" smtClean="0">
              <a:solidFill>
                <a:srgbClr val="000000"/>
              </a:solidFill>
              <a:latin typeface="Trebuchet MS" panose="020B0603020202020204" pitchFamily="34" charset="0"/>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sz="2200" dirty="0"/>
              <a:t>Tesis Yönetimi kavramı zaman içinde </a:t>
            </a:r>
            <a:r>
              <a:rPr lang="tr-TR" sz="2200" dirty="0" smtClean="0"/>
              <a:t>meydana gelen </a:t>
            </a:r>
            <a:r>
              <a:rPr lang="tr-TR" sz="2200" dirty="0"/>
              <a:t>gelişmelerle daha kompleks bir hal almıştır. Bunun sonucunda bütün </a:t>
            </a:r>
            <a:r>
              <a:rPr lang="tr-TR" sz="2200" dirty="0" smtClean="0"/>
              <a:t>birimlerin sürekli </a:t>
            </a:r>
            <a:r>
              <a:rPr lang="tr-TR" sz="2200" dirty="0"/>
              <a:t>iletişim halinde olması gerekliliğini de beraberinde getirmiştir</a:t>
            </a:r>
            <a:r>
              <a:rPr lang="tr-TR" sz="2200" dirty="0" smtClean="0"/>
              <a:t>.</a:t>
            </a:r>
            <a:endParaRPr lang="tr-TR" sz="2200" dirty="0"/>
          </a:p>
        </p:txBody>
      </p:sp>
    </p:spTree>
    <p:extLst>
      <p:ext uri="{BB962C8B-B14F-4D97-AF65-F5344CB8AC3E}">
        <p14:creationId xmlns:p14="http://schemas.microsoft.com/office/powerpoint/2010/main" val="3845270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337429"/>
            <a:ext cx="6356393" cy="400110"/>
          </a:xfrm>
          <a:prstGeom prst="rect">
            <a:avLst/>
          </a:prstGeom>
        </p:spPr>
        <p:txBody>
          <a:bodyPr wrap="square">
            <a:spAutoFit/>
          </a:bodyPr>
          <a:lstStyle/>
          <a:p>
            <a:pPr marL="0" lvl="1" algn="ctr">
              <a:spcBef>
                <a:spcPct val="20000"/>
              </a:spcBef>
              <a:buClr>
                <a:schemeClr val="accent1"/>
              </a:buClr>
            </a:pPr>
            <a:r>
              <a:rPr lang="tr-TR" sz="2000" b="1" dirty="0"/>
              <a:t>TESİS YÖNETİMİ BİLEŞENLERİ </a:t>
            </a:r>
          </a:p>
        </p:txBody>
      </p:sp>
      <p:sp>
        <p:nvSpPr>
          <p:cNvPr id="4" name="Dikdörtgen 3"/>
          <p:cNvSpPr/>
          <p:nvPr/>
        </p:nvSpPr>
        <p:spPr>
          <a:xfrm>
            <a:off x="473293" y="1127801"/>
            <a:ext cx="3808971" cy="1538883"/>
          </a:xfrm>
          <a:prstGeom prst="rect">
            <a:avLst/>
          </a:prstGeom>
        </p:spPr>
        <p:txBody>
          <a:bodyPr wrap="square">
            <a:spAutoFit/>
          </a:bodyPr>
          <a:lstStyle/>
          <a:p>
            <a:pPr>
              <a:lnSpc>
                <a:spcPct val="150000"/>
              </a:lnSpc>
              <a:spcBef>
                <a:spcPts val="600"/>
              </a:spcBef>
              <a:spcAft>
                <a:spcPts val="600"/>
              </a:spcAft>
            </a:pPr>
            <a:r>
              <a:rPr lang="tr-TR" sz="2000" b="1" dirty="0"/>
              <a:t>Tesis Yönetimi Bileşenleri </a:t>
            </a:r>
            <a:endParaRPr lang="tr-TR" sz="1100" b="1" spc="-50" dirty="0" smtClean="0">
              <a:solidFill>
                <a:srgbClr val="000000"/>
              </a:solidFill>
              <a:ea typeface="Trebuchet MS" panose="020B0603020202020204" pitchFamily="34" charset="0"/>
              <a:cs typeface="Trebuchet MS" panose="020B0603020202020204" pitchFamily="34" charset="0"/>
            </a:endParaRPr>
          </a:p>
          <a:p>
            <a:pPr marL="342900" indent="-342900" algn="just">
              <a:spcBef>
                <a:spcPts val="600"/>
              </a:spcBef>
              <a:spcAft>
                <a:spcPts val="600"/>
              </a:spcAft>
              <a:buFont typeface="Wingdings" panose="05000000000000000000" pitchFamily="2" charset="2"/>
              <a:buChar char="Ø"/>
            </a:pPr>
            <a:r>
              <a:rPr lang="tr-TR" dirty="0"/>
              <a:t>David </a:t>
            </a:r>
            <a:r>
              <a:rPr lang="tr-TR" dirty="0" err="1"/>
              <a:t>Kincaid’e</a:t>
            </a:r>
            <a:r>
              <a:rPr lang="tr-TR" dirty="0"/>
              <a:t> göre </a:t>
            </a:r>
            <a:r>
              <a:rPr lang="tr-TR" dirty="0" err="1"/>
              <a:t>TY’nin</a:t>
            </a:r>
            <a:r>
              <a:rPr lang="tr-TR" dirty="0"/>
              <a:t> faaliyet alanındaki konular </a:t>
            </a:r>
            <a:r>
              <a:rPr lang="tr-TR" dirty="0" smtClean="0"/>
              <a:t>yandaki şekilde görüldüğü </a:t>
            </a:r>
            <a:r>
              <a:rPr lang="tr-TR" dirty="0"/>
              <a:t>biçimde ifade edilmiştir.</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32" r="1956"/>
          <a:stretch/>
        </p:blipFill>
        <p:spPr bwMode="auto">
          <a:xfrm>
            <a:off x="4550019" y="1127801"/>
            <a:ext cx="3700130" cy="47603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95413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337429"/>
            <a:ext cx="6356393" cy="400110"/>
          </a:xfrm>
          <a:prstGeom prst="rect">
            <a:avLst/>
          </a:prstGeom>
        </p:spPr>
        <p:txBody>
          <a:bodyPr wrap="square">
            <a:spAutoFit/>
          </a:bodyPr>
          <a:lstStyle/>
          <a:p>
            <a:pPr marL="0" lvl="1" algn="ctr">
              <a:spcBef>
                <a:spcPct val="20000"/>
              </a:spcBef>
              <a:buClr>
                <a:schemeClr val="accent1"/>
              </a:buClr>
            </a:pPr>
            <a:r>
              <a:rPr lang="tr-TR" sz="2000" b="1" dirty="0"/>
              <a:t>TESİS YÖNETİMİ BİLEŞENLERİ </a:t>
            </a:r>
          </a:p>
        </p:txBody>
      </p:sp>
      <p:sp>
        <p:nvSpPr>
          <p:cNvPr id="4" name="Dikdörtgen 3"/>
          <p:cNvSpPr/>
          <p:nvPr/>
        </p:nvSpPr>
        <p:spPr>
          <a:xfrm>
            <a:off x="473293" y="1127801"/>
            <a:ext cx="7739979" cy="2554545"/>
          </a:xfrm>
          <a:prstGeom prst="rect">
            <a:avLst/>
          </a:prstGeom>
        </p:spPr>
        <p:txBody>
          <a:bodyPr wrap="square">
            <a:spAutoFit/>
          </a:bodyPr>
          <a:lstStyle/>
          <a:p>
            <a:pPr>
              <a:spcBef>
                <a:spcPts val="600"/>
              </a:spcBef>
              <a:spcAft>
                <a:spcPts val="600"/>
              </a:spcAft>
            </a:pPr>
            <a:r>
              <a:rPr lang="tr-TR" sz="2000" dirty="0" err="1"/>
              <a:t>TY’nin</a:t>
            </a:r>
            <a:r>
              <a:rPr lang="tr-TR" sz="2000" dirty="0"/>
              <a:t> görevleri genel bir başlıkta toplanacak olursa şu şekilde ifade edilebilir: </a:t>
            </a:r>
          </a:p>
          <a:p>
            <a:pPr marL="285750" indent="-285750">
              <a:spcBef>
                <a:spcPts val="600"/>
              </a:spcBef>
              <a:spcAft>
                <a:spcPts val="600"/>
              </a:spcAft>
              <a:buFont typeface="Arial" panose="020B0604020202020204" pitchFamily="34" charset="0"/>
              <a:buChar char="•"/>
            </a:pPr>
            <a:r>
              <a:rPr lang="tr-TR" sz="2000" dirty="0" smtClean="0"/>
              <a:t>Gayrimenkul </a:t>
            </a:r>
            <a:r>
              <a:rPr lang="tr-TR" sz="2000" dirty="0"/>
              <a:t>ve varlık </a:t>
            </a:r>
            <a:r>
              <a:rPr lang="tr-TR" sz="2000" dirty="0" smtClean="0"/>
              <a:t>yönetimi,</a:t>
            </a:r>
            <a:endParaRPr lang="tr-TR" sz="2000" dirty="0"/>
          </a:p>
          <a:p>
            <a:pPr marL="285750" indent="-285750">
              <a:spcBef>
                <a:spcPts val="600"/>
              </a:spcBef>
              <a:spcAft>
                <a:spcPts val="600"/>
              </a:spcAft>
              <a:buFont typeface="Arial" panose="020B0604020202020204" pitchFamily="34" charset="0"/>
              <a:buChar char="•"/>
            </a:pPr>
            <a:r>
              <a:rPr lang="tr-TR" sz="2000" dirty="0" smtClean="0"/>
              <a:t>Tesis </a:t>
            </a:r>
            <a:r>
              <a:rPr lang="tr-TR" sz="2000" dirty="0"/>
              <a:t>projelerinin </a:t>
            </a:r>
            <a:r>
              <a:rPr lang="tr-TR" sz="2000" dirty="0" smtClean="0"/>
              <a:t>yönetilmesi,</a:t>
            </a:r>
            <a:endParaRPr lang="tr-TR" sz="2000" dirty="0"/>
          </a:p>
          <a:p>
            <a:pPr marL="285750" indent="-285750">
              <a:spcBef>
                <a:spcPts val="600"/>
              </a:spcBef>
              <a:spcAft>
                <a:spcPts val="600"/>
              </a:spcAft>
              <a:buFont typeface="Arial" panose="020B0604020202020204" pitchFamily="34" charset="0"/>
              <a:buChar char="•"/>
            </a:pPr>
            <a:r>
              <a:rPr lang="tr-TR" sz="2000" dirty="0" smtClean="0"/>
              <a:t>Bakım </a:t>
            </a:r>
            <a:r>
              <a:rPr lang="tr-TR" sz="2000" dirty="0"/>
              <a:t>ve onarım faaliyetlerinin </a:t>
            </a:r>
            <a:r>
              <a:rPr lang="tr-TR" sz="2000" dirty="0" smtClean="0"/>
              <a:t>yönetilmesi,</a:t>
            </a:r>
            <a:endParaRPr lang="tr-TR" sz="2000" dirty="0"/>
          </a:p>
          <a:p>
            <a:pPr marL="285750" indent="-285750">
              <a:spcBef>
                <a:spcPts val="600"/>
              </a:spcBef>
              <a:spcAft>
                <a:spcPts val="600"/>
              </a:spcAft>
              <a:buFont typeface="Arial" panose="020B0604020202020204" pitchFamily="34" charset="0"/>
              <a:buChar char="•"/>
            </a:pPr>
            <a:r>
              <a:rPr lang="tr-TR" sz="2000" dirty="0" smtClean="0"/>
              <a:t>Bina </a:t>
            </a:r>
            <a:r>
              <a:rPr lang="tr-TR" sz="2000" dirty="0"/>
              <a:t>servis ve operasyonlarının </a:t>
            </a:r>
            <a:r>
              <a:rPr lang="tr-TR" sz="2000" dirty="0" smtClean="0"/>
              <a:t>yönetimi,</a:t>
            </a:r>
            <a:endParaRPr lang="tr-TR" sz="2000" dirty="0"/>
          </a:p>
        </p:txBody>
      </p:sp>
    </p:spTree>
    <p:extLst>
      <p:ext uri="{BB962C8B-B14F-4D97-AF65-F5344CB8AC3E}">
        <p14:creationId xmlns:p14="http://schemas.microsoft.com/office/powerpoint/2010/main" val="1907242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371823" y="337429"/>
            <a:ext cx="6356393" cy="400110"/>
          </a:xfrm>
          <a:prstGeom prst="rect">
            <a:avLst/>
          </a:prstGeom>
        </p:spPr>
        <p:txBody>
          <a:bodyPr wrap="square">
            <a:spAutoFit/>
          </a:bodyPr>
          <a:lstStyle/>
          <a:p>
            <a:pPr marL="0" lvl="1" algn="ctr">
              <a:spcBef>
                <a:spcPct val="20000"/>
              </a:spcBef>
              <a:buClr>
                <a:schemeClr val="accent1"/>
              </a:buClr>
            </a:pPr>
            <a:r>
              <a:rPr lang="tr-TR" sz="2000" b="1" dirty="0"/>
              <a:t>TESİS YÖNETİMİ BİLEŞENLERİ </a:t>
            </a:r>
          </a:p>
        </p:txBody>
      </p:sp>
      <p:sp>
        <p:nvSpPr>
          <p:cNvPr id="4" name="Dikdörtgen 3"/>
          <p:cNvSpPr/>
          <p:nvPr/>
        </p:nvSpPr>
        <p:spPr>
          <a:xfrm>
            <a:off x="473293" y="1127800"/>
            <a:ext cx="7739979" cy="3016210"/>
          </a:xfrm>
          <a:prstGeom prst="rect">
            <a:avLst/>
          </a:prstGeom>
        </p:spPr>
        <p:txBody>
          <a:bodyPr wrap="square">
            <a:spAutoFit/>
          </a:bodyPr>
          <a:lstStyle/>
          <a:p>
            <a:pPr>
              <a:spcBef>
                <a:spcPts val="600"/>
              </a:spcBef>
              <a:spcAft>
                <a:spcPts val="600"/>
              </a:spcAft>
            </a:pPr>
            <a:r>
              <a:rPr lang="tr-TR" sz="2000" dirty="0" err="1"/>
              <a:t>TY’nin</a:t>
            </a:r>
            <a:r>
              <a:rPr lang="tr-TR" sz="2000" dirty="0"/>
              <a:t> görevleri genel bir başlıkta toplanacak olursa şu şekilde ifade edilebilir: </a:t>
            </a:r>
          </a:p>
          <a:p>
            <a:pPr marL="285750" indent="-285750">
              <a:spcBef>
                <a:spcPts val="600"/>
              </a:spcBef>
              <a:spcAft>
                <a:spcPts val="600"/>
              </a:spcAft>
              <a:buFont typeface="Arial" panose="020B0604020202020204" pitchFamily="34" charset="0"/>
              <a:buChar char="•"/>
            </a:pPr>
            <a:r>
              <a:rPr lang="tr-TR" sz="2000" dirty="0" smtClean="0"/>
              <a:t>Ofis </a:t>
            </a:r>
            <a:r>
              <a:rPr lang="tr-TR" sz="2000" dirty="0"/>
              <a:t>servislerinin </a:t>
            </a:r>
            <a:r>
              <a:rPr lang="tr-TR" sz="2000" dirty="0" smtClean="0"/>
              <a:t>yönetilmesi,</a:t>
            </a:r>
            <a:endParaRPr lang="tr-TR" sz="2000" dirty="0"/>
          </a:p>
          <a:p>
            <a:pPr marL="285750" indent="-285750">
              <a:spcBef>
                <a:spcPts val="600"/>
              </a:spcBef>
              <a:spcAft>
                <a:spcPts val="600"/>
              </a:spcAft>
              <a:buFont typeface="Arial" panose="020B0604020202020204" pitchFamily="34" charset="0"/>
              <a:buChar char="•"/>
            </a:pPr>
            <a:r>
              <a:rPr lang="tr-TR" sz="2000" dirty="0" smtClean="0"/>
              <a:t>Planlama </a:t>
            </a:r>
            <a:r>
              <a:rPr lang="tr-TR" sz="2000" dirty="0"/>
              <a:t>ve </a:t>
            </a:r>
            <a:r>
              <a:rPr lang="tr-TR" sz="2000" dirty="0" smtClean="0"/>
              <a:t>programlama,</a:t>
            </a:r>
            <a:endParaRPr lang="tr-TR" sz="2000" dirty="0"/>
          </a:p>
          <a:p>
            <a:pPr marL="285750" indent="-285750">
              <a:spcBef>
                <a:spcPts val="600"/>
              </a:spcBef>
              <a:spcAft>
                <a:spcPts val="600"/>
              </a:spcAft>
              <a:buFont typeface="Arial" panose="020B0604020202020204" pitchFamily="34" charset="0"/>
              <a:buChar char="•"/>
            </a:pPr>
            <a:r>
              <a:rPr lang="tr-TR" sz="2000" dirty="0" smtClean="0"/>
              <a:t>Alan </a:t>
            </a:r>
            <a:r>
              <a:rPr lang="tr-TR" sz="2000" dirty="0"/>
              <a:t>planlaması ve </a:t>
            </a:r>
            <a:r>
              <a:rPr lang="tr-TR" sz="2000" dirty="0" smtClean="0"/>
              <a:t>yönetimi,</a:t>
            </a:r>
            <a:endParaRPr lang="tr-TR" sz="2000" dirty="0"/>
          </a:p>
          <a:p>
            <a:pPr marL="285750" indent="-285750">
              <a:spcBef>
                <a:spcPts val="600"/>
              </a:spcBef>
              <a:spcAft>
                <a:spcPts val="600"/>
              </a:spcAft>
              <a:buFont typeface="Arial" panose="020B0604020202020204" pitchFamily="34" charset="0"/>
              <a:buChar char="•"/>
            </a:pPr>
            <a:r>
              <a:rPr lang="tr-TR" sz="2000" dirty="0" smtClean="0"/>
              <a:t>İşletim </a:t>
            </a:r>
            <a:r>
              <a:rPr lang="tr-TR" sz="2000" dirty="0"/>
              <a:t>operasyonlarının idare ve </a:t>
            </a:r>
            <a:r>
              <a:rPr lang="tr-TR" sz="2000" dirty="0" smtClean="0"/>
              <a:t>yönetimi,</a:t>
            </a:r>
            <a:endParaRPr lang="tr-TR" sz="2000" dirty="0"/>
          </a:p>
          <a:p>
            <a:pPr marL="285750" indent="-285750">
              <a:spcBef>
                <a:spcPts val="600"/>
              </a:spcBef>
              <a:spcAft>
                <a:spcPts val="600"/>
              </a:spcAft>
              <a:buFont typeface="Arial" panose="020B0604020202020204" pitchFamily="34" charset="0"/>
              <a:buChar char="•"/>
            </a:pPr>
            <a:r>
              <a:rPr lang="tr-TR" sz="2000" dirty="0" smtClean="0"/>
              <a:t>Çalışan </a:t>
            </a:r>
            <a:r>
              <a:rPr lang="tr-TR" sz="2000" dirty="0"/>
              <a:t>desteği ve </a:t>
            </a:r>
            <a:r>
              <a:rPr lang="tr-TR" sz="2000" dirty="0" smtClean="0"/>
              <a:t>servisi.</a:t>
            </a:r>
            <a:endParaRPr lang="tr-TR" sz="2000" dirty="0"/>
          </a:p>
        </p:txBody>
      </p:sp>
    </p:spTree>
    <p:extLst>
      <p:ext uri="{BB962C8B-B14F-4D97-AF65-F5344CB8AC3E}">
        <p14:creationId xmlns:p14="http://schemas.microsoft.com/office/powerpoint/2010/main" val="1330837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3293" y="1127801"/>
            <a:ext cx="8012450" cy="3600986"/>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tr-TR" sz="2000" dirty="0" smtClean="0"/>
              <a:t>Günümüzde </a:t>
            </a:r>
            <a:r>
              <a:rPr lang="tr-TR" sz="2000" dirty="0"/>
              <a:t>tesis yönetimi kavramının altında çok sayıda faaliyet sıralanmaktadır. Bunların bir kısmı yönetim firması bünyesinde yürütülmekte, büyük bölümü ise hizmet sağlayıcı firmalarla yapılan sözleşmeler üzerinden gerçekleştirilmektedir. Tesislerin niteliğine göre bileşenlerde farklılaşmalar olmakla birlikte genel hatlarıyla tesis yönetimi faaliyetlerini danışmanlık, kiralama/pazarlama ve yönetim hizmetleri şeklinde gruplamak mümkündür.</a:t>
            </a:r>
            <a:endParaRPr lang="tr-TR" sz="2200" spc="-50" dirty="0" smtClean="0">
              <a:latin typeface="Trebuchet MS" panose="020B0603020202020204" pitchFamily="34" charset="0"/>
              <a:ea typeface="Trebuchet MS" panose="020B0603020202020204" pitchFamily="34" charset="0"/>
              <a:cs typeface="Trebuchet MS" panose="020B0603020202020204" pitchFamily="34" charset="0"/>
            </a:endParaRPr>
          </a:p>
          <a:p>
            <a:endParaRPr lang="tr-TR" dirty="0"/>
          </a:p>
        </p:txBody>
      </p:sp>
      <p:sp>
        <p:nvSpPr>
          <p:cNvPr id="11" name="Dikdörtgen 10"/>
          <p:cNvSpPr/>
          <p:nvPr/>
        </p:nvSpPr>
        <p:spPr>
          <a:xfrm>
            <a:off x="1371823" y="337429"/>
            <a:ext cx="6356393" cy="400110"/>
          </a:xfrm>
          <a:prstGeom prst="rect">
            <a:avLst/>
          </a:prstGeom>
        </p:spPr>
        <p:txBody>
          <a:bodyPr wrap="square">
            <a:spAutoFit/>
          </a:bodyPr>
          <a:lstStyle/>
          <a:p>
            <a:pPr algn="ctr">
              <a:spcBef>
                <a:spcPts val="600"/>
              </a:spcBef>
              <a:spcAft>
                <a:spcPts val="600"/>
              </a:spcAft>
            </a:pPr>
            <a:r>
              <a:rPr lang="tr-TR" sz="2000" b="1" dirty="0"/>
              <a:t>Tesis Yönetimi Bileşenleri</a:t>
            </a:r>
          </a:p>
        </p:txBody>
      </p:sp>
    </p:spTree>
    <p:extLst>
      <p:ext uri="{BB962C8B-B14F-4D97-AF65-F5344CB8AC3E}">
        <p14:creationId xmlns:p14="http://schemas.microsoft.com/office/powerpoint/2010/main" val="2377892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3293" y="1127800"/>
            <a:ext cx="8012450" cy="4003660"/>
          </a:xfrm>
          <a:prstGeom prst="rect">
            <a:avLst/>
          </a:prstGeom>
        </p:spPr>
        <p:txBody>
          <a:bodyPr wrap="square">
            <a:spAutoFit/>
          </a:bodyPr>
          <a:lstStyle/>
          <a:p>
            <a:pPr>
              <a:lnSpc>
                <a:spcPts val="4650"/>
              </a:lnSpc>
              <a:spcBef>
                <a:spcPts val="600"/>
              </a:spcBef>
              <a:spcAft>
                <a:spcPts val="600"/>
              </a:spcAft>
            </a:pPr>
            <a:r>
              <a:rPr lang="tr-TR" sz="1400" b="1" dirty="0"/>
              <a:t>Kaynaklar</a:t>
            </a:r>
          </a:p>
          <a:p>
            <a:pPr algn="just">
              <a:lnSpc>
                <a:spcPct val="150000"/>
              </a:lnSpc>
            </a:pPr>
            <a:r>
              <a:rPr lang="tr-TR" sz="1400" dirty="0"/>
              <a:t>Armstrong, M. </a:t>
            </a:r>
            <a:r>
              <a:rPr lang="tr-TR" sz="1400" dirty="0" err="1"/>
              <a:t>and</a:t>
            </a:r>
            <a:r>
              <a:rPr lang="tr-TR" sz="1400" dirty="0"/>
              <a:t> Baron, A., 1998. </a:t>
            </a:r>
            <a:r>
              <a:rPr lang="tr-TR" sz="1400" dirty="0" err="1"/>
              <a:t>Performance</a:t>
            </a:r>
            <a:r>
              <a:rPr lang="tr-TR" sz="1400" dirty="0"/>
              <a:t> Management </a:t>
            </a:r>
            <a:r>
              <a:rPr lang="tr-TR" sz="1400" dirty="0" err="1"/>
              <a:t>Handbook</a:t>
            </a:r>
            <a:r>
              <a:rPr lang="tr-TR" sz="1400" dirty="0"/>
              <a:t>, IPM, </a:t>
            </a:r>
            <a:r>
              <a:rPr lang="tr-TR" sz="1400" dirty="0" err="1"/>
              <a:t>London</a:t>
            </a:r>
            <a:r>
              <a:rPr lang="tr-TR" sz="1400" dirty="0"/>
              <a:t>.</a:t>
            </a:r>
          </a:p>
          <a:p>
            <a:pPr algn="just">
              <a:lnSpc>
                <a:spcPct val="150000"/>
              </a:lnSpc>
            </a:pPr>
            <a:r>
              <a:rPr lang="tr-TR" sz="1400" dirty="0"/>
              <a:t>Erentürk, M.K. ve Güven, Ö.F., 2018. Temel Kavramlar ve Uygulamaları ile Tesis Yönetimi, Beta Yayınları, İstanbul.</a:t>
            </a:r>
          </a:p>
          <a:p>
            <a:pPr algn="just">
              <a:lnSpc>
                <a:spcPct val="150000"/>
              </a:lnSpc>
            </a:pPr>
            <a:r>
              <a:rPr lang="tr-TR" sz="1400" dirty="0" err="1"/>
              <a:t>Fennimore</a:t>
            </a:r>
            <a:r>
              <a:rPr lang="tr-TR" sz="1400" dirty="0"/>
              <a:t>, J.P., 2013. </a:t>
            </a:r>
            <a:r>
              <a:rPr lang="tr-TR" sz="1400" dirty="0" err="1"/>
              <a:t>Sustainable</a:t>
            </a:r>
            <a:r>
              <a:rPr lang="tr-TR" sz="1400" dirty="0"/>
              <a:t> </a:t>
            </a:r>
            <a:r>
              <a:rPr lang="tr-TR" sz="1400" dirty="0" err="1"/>
              <a:t>Facility</a:t>
            </a:r>
            <a:r>
              <a:rPr lang="tr-TR" sz="1400" dirty="0"/>
              <a:t> Management: </a:t>
            </a:r>
            <a:r>
              <a:rPr lang="tr-TR" sz="1400" dirty="0" err="1"/>
              <a:t>Operational</a:t>
            </a:r>
            <a:r>
              <a:rPr lang="tr-TR" sz="1400" dirty="0"/>
              <a:t> </a:t>
            </a:r>
            <a:r>
              <a:rPr lang="tr-TR" sz="1400" dirty="0" err="1"/>
              <a:t>Strategies</a:t>
            </a:r>
            <a:r>
              <a:rPr lang="tr-TR" sz="1400" dirty="0"/>
              <a:t> </a:t>
            </a:r>
            <a:r>
              <a:rPr lang="tr-TR" sz="1400" dirty="0" err="1"/>
              <a:t>for</a:t>
            </a:r>
            <a:r>
              <a:rPr lang="tr-TR" sz="1400" dirty="0"/>
              <a:t> </a:t>
            </a:r>
            <a:r>
              <a:rPr lang="tr-TR" sz="1400" dirty="0" err="1"/>
              <a:t>Today</a:t>
            </a:r>
            <a:r>
              <a:rPr lang="tr-TR" sz="1400" dirty="0"/>
              <a:t>, </a:t>
            </a:r>
            <a:r>
              <a:rPr lang="tr-TR" sz="1400" dirty="0" err="1"/>
              <a:t>Pearson</a:t>
            </a:r>
            <a:r>
              <a:rPr lang="tr-TR" sz="1400" dirty="0"/>
              <a:t>, UK.</a:t>
            </a:r>
          </a:p>
          <a:p>
            <a:pPr algn="just">
              <a:lnSpc>
                <a:spcPct val="150000"/>
              </a:lnSpc>
            </a:pPr>
            <a:r>
              <a:rPr lang="tr-TR" sz="1400" dirty="0"/>
              <a:t>Frank, B., 2009. </a:t>
            </a:r>
            <a:r>
              <a:rPr lang="tr-TR" sz="1400" dirty="0" err="1"/>
              <a:t>Facility</a:t>
            </a:r>
            <a:r>
              <a:rPr lang="tr-TR" sz="1400" dirty="0"/>
              <a:t> Management </a:t>
            </a:r>
            <a:r>
              <a:rPr lang="tr-TR" sz="1400" dirty="0" err="1"/>
              <a:t>Handbook</a:t>
            </a:r>
            <a:r>
              <a:rPr lang="tr-TR" sz="1400" dirty="0"/>
              <a:t>, </a:t>
            </a:r>
            <a:r>
              <a:rPr lang="tr-TR" sz="1400" dirty="0" err="1"/>
              <a:t>Butterworth-Heinemann</a:t>
            </a:r>
            <a:r>
              <a:rPr lang="tr-TR" sz="1400" dirty="0"/>
              <a:t>, USA</a:t>
            </a:r>
          </a:p>
          <a:p>
            <a:pPr algn="just">
              <a:lnSpc>
                <a:spcPct val="150000"/>
              </a:lnSpc>
            </a:pPr>
            <a:r>
              <a:rPr lang="tr-TR" sz="1400" dirty="0" err="1"/>
              <a:t>Jens</a:t>
            </a:r>
            <a:r>
              <a:rPr lang="tr-TR" sz="1400" dirty="0"/>
              <a:t>, N., 2007. </a:t>
            </a:r>
            <a:r>
              <a:rPr lang="tr-TR" sz="1400" dirty="0" err="1"/>
              <a:t>Facility</a:t>
            </a:r>
            <a:r>
              <a:rPr lang="tr-TR" sz="1400" dirty="0"/>
              <a:t> Management, </a:t>
            </a:r>
            <a:r>
              <a:rPr lang="tr-TR" sz="1400" dirty="0" err="1"/>
              <a:t>Grundlagen</a:t>
            </a:r>
            <a:r>
              <a:rPr lang="tr-TR" sz="1400" dirty="0"/>
              <a:t>, </a:t>
            </a:r>
            <a:r>
              <a:rPr lang="tr-TR" sz="1400" dirty="0" err="1"/>
              <a:t>Computerunterstützung</a:t>
            </a:r>
            <a:r>
              <a:rPr lang="tr-TR" sz="1400" dirty="0"/>
              <a:t>, </a:t>
            </a:r>
            <a:r>
              <a:rPr lang="tr-TR" sz="1400" dirty="0" err="1"/>
              <a:t>Systemeinführung</a:t>
            </a:r>
            <a:r>
              <a:rPr lang="tr-TR" sz="1400" dirty="0"/>
              <a:t>, </a:t>
            </a:r>
            <a:r>
              <a:rPr lang="tr-TR" sz="1400" dirty="0" err="1"/>
              <a:t>Anwendungsbeispiele</a:t>
            </a:r>
            <a:r>
              <a:rPr lang="tr-TR" sz="1400" dirty="0"/>
              <a:t>, </a:t>
            </a:r>
            <a:r>
              <a:rPr lang="tr-TR" sz="1400" dirty="0" err="1"/>
              <a:t>Deutschland</a:t>
            </a:r>
            <a:r>
              <a:rPr lang="tr-TR" sz="1400" dirty="0"/>
              <a:t>.</a:t>
            </a:r>
          </a:p>
          <a:p>
            <a:pPr algn="just">
              <a:lnSpc>
                <a:spcPct val="150000"/>
              </a:lnSpc>
            </a:pPr>
            <a:r>
              <a:rPr lang="tr-TR" sz="1400" dirty="0" err="1"/>
              <a:t>Michaela</a:t>
            </a:r>
            <a:r>
              <a:rPr lang="tr-TR" sz="1400" dirty="0"/>
              <a:t>, H., 2006. </a:t>
            </a:r>
            <a:r>
              <a:rPr lang="tr-TR" sz="1400" dirty="0" err="1"/>
              <a:t>Handbuch</a:t>
            </a:r>
            <a:r>
              <a:rPr lang="tr-TR" sz="1400" dirty="0"/>
              <a:t> </a:t>
            </a:r>
            <a:r>
              <a:rPr lang="tr-TR" sz="1400" dirty="0" err="1"/>
              <a:t>Facility</a:t>
            </a:r>
            <a:r>
              <a:rPr lang="tr-TR" sz="1400" dirty="0"/>
              <a:t> Management </a:t>
            </a:r>
            <a:r>
              <a:rPr lang="tr-TR" sz="1400" dirty="0" err="1"/>
              <a:t>Für</a:t>
            </a:r>
            <a:r>
              <a:rPr lang="tr-TR" sz="1400" dirty="0"/>
              <a:t> </a:t>
            </a:r>
            <a:r>
              <a:rPr lang="tr-TR" sz="1400" dirty="0" err="1"/>
              <a:t>Immobilienunternehmen</a:t>
            </a:r>
            <a:r>
              <a:rPr lang="tr-TR" sz="1400" dirty="0"/>
              <a:t>, </a:t>
            </a:r>
            <a:r>
              <a:rPr lang="tr-TR" sz="1400" dirty="0" err="1"/>
              <a:t>Springer-Verlag</a:t>
            </a:r>
            <a:r>
              <a:rPr lang="tr-TR" sz="1400" dirty="0"/>
              <a:t>, </a:t>
            </a:r>
            <a:r>
              <a:rPr lang="tr-TR" sz="1400" dirty="0" err="1"/>
              <a:t>Deutschland</a:t>
            </a:r>
            <a:r>
              <a:rPr lang="tr-TR" sz="1400" dirty="0"/>
              <a:t>.</a:t>
            </a:r>
          </a:p>
          <a:p>
            <a:pPr>
              <a:lnSpc>
                <a:spcPct val="150000"/>
              </a:lnSpc>
            </a:pPr>
            <a:endParaRPr lang="tr-TR" sz="1400" dirty="0"/>
          </a:p>
        </p:txBody>
      </p:sp>
    </p:spTree>
    <p:extLst>
      <p:ext uri="{BB962C8B-B14F-4D97-AF65-F5344CB8AC3E}">
        <p14:creationId xmlns:p14="http://schemas.microsoft.com/office/powerpoint/2010/main" val="3701653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473293" y="1127800"/>
            <a:ext cx="8012450" cy="3680495"/>
          </a:xfrm>
          <a:prstGeom prst="rect">
            <a:avLst/>
          </a:prstGeom>
        </p:spPr>
        <p:txBody>
          <a:bodyPr wrap="square">
            <a:spAutoFit/>
          </a:bodyPr>
          <a:lstStyle/>
          <a:p>
            <a:pPr>
              <a:lnSpc>
                <a:spcPts val="4650"/>
              </a:lnSpc>
              <a:spcBef>
                <a:spcPts val="600"/>
              </a:spcBef>
              <a:spcAft>
                <a:spcPts val="600"/>
              </a:spcAft>
            </a:pPr>
            <a:r>
              <a:rPr lang="tr-TR" sz="1400" b="1" dirty="0"/>
              <a:t>Kaynaklar</a:t>
            </a:r>
          </a:p>
          <a:p>
            <a:pPr algn="just">
              <a:lnSpc>
                <a:spcPct val="150000"/>
              </a:lnSpc>
            </a:pPr>
            <a:r>
              <a:rPr lang="tr-TR" sz="1400" dirty="0" err="1" smtClean="0"/>
              <a:t>Norbert</a:t>
            </a:r>
            <a:r>
              <a:rPr lang="tr-TR" sz="1400" dirty="0"/>
              <a:t>, P. ve </a:t>
            </a:r>
            <a:r>
              <a:rPr lang="tr-TR" sz="1400" dirty="0" err="1"/>
              <a:t>Schöne</a:t>
            </a:r>
            <a:r>
              <a:rPr lang="tr-TR" sz="1400" dirty="0"/>
              <a:t>, </a:t>
            </a:r>
            <a:r>
              <a:rPr lang="tr-TR" sz="1400" dirty="0" err="1"/>
              <a:t>Lars</a:t>
            </a:r>
            <a:r>
              <a:rPr lang="tr-TR" sz="1400" dirty="0"/>
              <a:t> </a:t>
            </a:r>
            <a:r>
              <a:rPr lang="tr-TR" sz="1400" dirty="0" err="1"/>
              <a:t>Bernhard</a:t>
            </a:r>
            <a:r>
              <a:rPr lang="tr-TR" sz="1400" dirty="0"/>
              <a:t>, 2005. Real </a:t>
            </a:r>
            <a:r>
              <a:rPr lang="tr-TR" sz="1400" dirty="0" err="1"/>
              <a:t>Estate</a:t>
            </a:r>
            <a:r>
              <a:rPr lang="tr-TR" sz="1400" dirty="0"/>
              <a:t> </a:t>
            </a:r>
            <a:r>
              <a:rPr lang="tr-TR" sz="1400" dirty="0" err="1"/>
              <a:t>and</a:t>
            </a:r>
            <a:r>
              <a:rPr lang="tr-TR" sz="1400" dirty="0"/>
              <a:t> </a:t>
            </a:r>
            <a:r>
              <a:rPr lang="tr-TR" sz="1400" dirty="0" err="1"/>
              <a:t>Facility</a:t>
            </a:r>
            <a:r>
              <a:rPr lang="tr-TR" sz="1400" dirty="0"/>
              <a:t> Management, </a:t>
            </a:r>
            <a:r>
              <a:rPr lang="tr-TR" sz="1400" dirty="0" err="1"/>
              <a:t>Springer</a:t>
            </a:r>
            <a:r>
              <a:rPr lang="tr-TR" sz="1400" dirty="0"/>
              <a:t>, </a:t>
            </a:r>
            <a:r>
              <a:rPr lang="tr-TR" sz="1400" dirty="0" err="1"/>
              <a:t>Verlag</a:t>
            </a:r>
            <a:r>
              <a:rPr lang="tr-TR" sz="1400" dirty="0"/>
              <a:t>, </a:t>
            </a:r>
            <a:r>
              <a:rPr lang="tr-TR" sz="1400" dirty="0" err="1"/>
              <a:t>Deutschland</a:t>
            </a:r>
            <a:r>
              <a:rPr lang="tr-TR" sz="1400" dirty="0"/>
              <a:t>.</a:t>
            </a:r>
          </a:p>
          <a:p>
            <a:pPr algn="just">
              <a:lnSpc>
                <a:spcPct val="150000"/>
              </a:lnSpc>
            </a:pPr>
            <a:r>
              <a:rPr lang="tr-TR" sz="1400" dirty="0"/>
              <a:t>Robert, N., 2005. </a:t>
            </a:r>
            <a:r>
              <a:rPr lang="tr-TR" sz="1400" dirty="0" err="1"/>
              <a:t>Facility</a:t>
            </a:r>
            <a:r>
              <a:rPr lang="tr-TR" sz="1400" dirty="0"/>
              <a:t> </a:t>
            </a:r>
            <a:r>
              <a:rPr lang="tr-TR" sz="1400" dirty="0" err="1"/>
              <a:t>Manager’s</a:t>
            </a:r>
            <a:r>
              <a:rPr lang="tr-TR" sz="1400" dirty="0"/>
              <a:t> Guide </a:t>
            </a:r>
            <a:r>
              <a:rPr lang="tr-TR" sz="1400" dirty="0" err="1"/>
              <a:t>to</a:t>
            </a:r>
            <a:r>
              <a:rPr lang="tr-TR" sz="1400" dirty="0"/>
              <a:t> Security </a:t>
            </a:r>
            <a:r>
              <a:rPr lang="tr-TR" sz="1400" dirty="0" err="1"/>
              <a:t>Protecting</a:t>
            </a:r>
            <a:r>
              <a:rPr lang="tr-TR" sz="1400" dirty="0"/>
              <a:t> </a:t>
            </a:r>
            <a:r>
              <a:rPr lang="tr-TR" sz="1400" dirty="0" err="1"/>
              <a:t>Your</a:t>
            </a:r>
            <a:r>
              <a:rPr lang="tr-TR" sz="1400" dirty="0"/>
              <a:t> </a:t>
            </a:r>
            <a:r>
              <a:rPr lang="tr-TR" sz="1400" dirty="0" err="1"/>
              <a:t>Assets</a:t>
            </a:r>
            <a:r>
              <a:rPr lang="tr-TR" sz="1400" dirty="0"/>
              <a:t>, </a:t>
            </a:r>
            <a:r>
              <a:rPr lang="tr-TR" sz="1400" dirty="0" err="1"/>
              <a:t>Fairmont</a:t>
            </a:r>
            <a:r>
              <a:rPr lang="tr-TR" sz="1400" dirty="0"/>
              <a:t> </a:t>
            </a:r>
            <a:r>
              <a:rPr lang="tr-TR" sz="1400" dirty="0" err="1"/>
              <a:t>Press</a:t>
            </a:r>
            <a:r>
              <a:rPr lang="tr-TR" sz="1400" dirty="0"/>
              <a:t>, </a:t>
            </a:r>
            <a:r>
              <a:rPr lang="tr-TR" sz="1400" dirty="0" err="1"/>
              <a:t>Deutschland</a:t>
            </a:r>
            <a:endParaRPr lang="tr-TR" sz="1400" dirty="0"/>
          </a:p>
          <a:p>
            <a:pPr algn="just">
              <a:lnSpc>
                <a:spcPct val="150000"/>
              </a:lnSpc>
            </a:pPr>
            <a:r>
              <a:rPr lang="tr-TR" sz="1400" dirty="0" err="1"/>
              <a:t>Schneider</a:t>
            </a:r>
            <a:r>
              <a:rPr lang="tr-TR" sz="1400" dirty="0"/>
              <a:t>, </a:t>
            </a:r>
            <a:r>
              <a:rPr lang="tr-TR" sz="1400" dirty="0" err="1"/>
              <a:t>Hermann</a:t>
            </a:r>
            <a:r>
              <a:rPr lang="tr-TR" sz="1400" dirty="0"/>
              <a:t> </a:t>
            </a:r>
            <a:r>
              <a:rPr lang="tr-TR" sz="1400" dirty="0" err="1"/>
              <a:t>and</a:t>
            </a:r>
            <a:r>
              <a:rPr lang="tr-TR" sz="1400" dirty="0"/>
              <a:t> </a:t>
            </a:r>
            <a:r>
              <a:rPr lang="tr-TR" sz="1400" dirty="0" err="1"/>
              <a:t>Schäffer</a:t>
            </a:r>
            <a:r>
              <a:rPr lang="tr-TR" sz="1400" dirty="0"/>
              <a:t>, </a:t>
            </a:r>
            <a:r>
              <a:rPr lang="tr-TR" sz="1400" dirty="0" err="1"/>
              <a:t>Poeschel</a:t>
            </a:r>
            <a:r>
              <a:rPr lang="tr-TR" sz="1400" dirty="0"/>
              <a:t>, 2004. </a:t>
            </a:r>
            <a:r>
              <a:rPr lang="tr-TR" sz="1400" dirty="0" err="1"/>
              <a:t>Facility</a:t>
            </a:r>
            <a:r>
              <a:rPr lang="tr-TR" sz="1400" dirty="0"/>
              <a:t> Management </a:t>
            </a:r>
            <a:r>
              <a:rPr lang="tr-TR" sz="1400" dirty="0" err="1"/>
              <a:t>Planen</a:t>
            </a:r>
            <a:r>
              <a:rPr lang="tr-TR" sz="1400" dirty="0"/>
              <a:t>–</a:t>
            </a:r>
            <a:r>
              <a:rPr lang="tr-TR" sz="1400" dirty="0" err="1"/>
              <a:t>Einführen</a:t>
            </a:r>
            <a:r>
              <a:rPr lang="tr-TR" sz="1400" dirty="0"/>
              <a:t>–</a:t>
            </a:r>
            <a:r>
              <a:rPr lang="tr-TR" sz="1400" dirty="0" err="1"/>
              <a:t>Nutzen</a:t>
            </a:r>
            <a:r>
              <a:rPr lang="tr-TR" sz="1400" dirty="0"/>
              <a:t>, </a:t>
            </a:r>
            <a:r>
              <a:rPr lang="tr-TR" sz="1400" dirty="0" err="1"/>
              <a:t>Deutschland</a:t>
            </a:r>
            <a:r>
              <a:rPr lang="tr-TR" sz="1400" dirty="0"/>
              <a:t>.</a:t>
            </a:r>
          </a:p>
          <a:p>
            <a:pPr algn="just">
              <a:lnSpc>
                <a:spcPct val="150000"/>
              </a:lnSpc>
            </a:pPr>
            <a:r>
              <a:rPr lang="tr-TR" sz="1400" dirty="0" err="1"/>
              <a:t>Schulte</a:t>
            </a:r>
            <a:r>
              <a:rPr lang="tr-TR" sz="1400" dirty="0"/>
              <a:t>, Karl </a:t>
            </a:r>
            <a:r>
              <a:rPr lang="tr-TR" sz="1400" dirty="0" err="1"/>
              <a:t>and</a:t>
            </a:r>
            <a:r>
              <a:rPr lang="tr-TR" sz="1400" dirty="0"/>
              <a:t> </a:t>
            </a:r>
            <a:r>
              <a:rPr lang="tr-TR" sz="1400" dirty="0" err="1"/>
              <a:t>Werner</a:t>
            </a:r>
            <a:r>
              <a:rPr lang="tr-TR" sz="1400" dirty="0"/>
              <a:t>, </a:t>
            </a:r>
            <a:r>
              <a:rPr lang="tr-TR" sz="1400" dirty="0" err="1"/>
              <a:t>Pierschke</a:t>
            </a:r>
            <a:r>
              <a:rPr lang="tr-TR" sz="1400" dirty="0"/>
              <a:t>, 2000. </a:t>
            </a:r>
            <a:r>
              <a:rPr lang="tr-TR" sz="1400" dirty="0" err="1"/>
              <a:t>Facilities</a:t>
            </a:r>
            <a:r>
              <a:rPr lang="tr-TR" sz="1400" dirty="0"/>
              <a:t> Management, </a:t>
            </a:r>
            <a:r>
              <a:rPr lang="tr-TR" sz="1400" dirty="0" err="1"/>
              <a:t>Immobilien</a:t>
            </a:r>
            <a:r>
              <a:rPr lang="tr-TR" sz="1400" dirty="0"/>
              <a:t> Manager, Barbara: </a:t>
            </a:r>
            <a:r>
              <a:rPr lang="tr-TR" sz="1400" dirty="0" err="1"/>
              <a:t>Verlag</a:t>
            </a:r>
            <a:r>
              <a:rPr lang="tr-TR" sz="1400" dirty="0"/>
              <a:t>, </a:t>
            </a:r>
            <a:r>
              <a:rPr lang="tr-TR" sz="1400" dirty="0" err="1"/>
              <a:t>Deutschland</a:t>
            </a:r>
            <a:r>
              <a:rPr lang="tr-TR" sz="1400" dirty="0"/>
              <a:t>.</a:t>
            </a:r>
          </a:p>
          <a:p>
            <a:pPr algn="just">
              <a:lnSpc>
                <a:spcPct val="150000"/>
              </a:lnSpc>
            </a:pPr>
            <a:r>
              <a:rPr lang="tr-TR" sz="1400" dirty="0" err="1"/>
              <a:t>Teicholz</a:t>
            </a:r>
            <a:r>
              <a:rPr lang="tr-TR" sz="1400" dirty="0"/>
              <a:t>, E., 2004. </a:t>
            </a:r>
            <a:r>
              <a:rPr lang="tr-TR" sz="1400" dirty="0" err="1"/>
              <a:t>Facility</a:t>
            </a:r>
            <a:r>
              <a:rPr lang="tr-TR" sz="1400" dirty="0"/>
              <a:t> Design </a:t>
            </a:r>
            <a:r>
              <a:rPr lang="tr-TR" sz="1400" dirty="0" err="1"/>
              <a:t>and</a:t>
            </a:r>
            <a:r>
              <a:rPr lang="tr-TR" sz="1400" dirty="0"/>
              <a:t> Management </a:t>
            </a:r>
            <a:r>
              <a:rPr lang="tr-TR" sz="1400" dirty="0" err="1"/>
              <a:t>Handbook</a:t>
            </a:r>
            <a:r>
              <a:rPr lang="tr-TR" sz="1400" dirty="0"/>
              <a:t>, </a:t>
            </a:r>
            <a:r>
              <a:rPr lang="tr-TR" sz="1400" dirty="0" err="1"/>
              <a:t>Hill</a:t>
            </a:r>
            <a:r>
              <a:rPr lang="tr-TR" sz="1400" dirty="0"/>
              <a:t> </a:t>
            </a:r>
            <a:r>
              <a:rPr lang="tr-TR" sz="1400" dirty="0" err="1"/>
              <a:t>McGraw</a:t>
            </a:r>
            <a:r>
              <a:rPr lang="tr-TR" sz="1400" dirty="0"/>
              <a:t>, USA.	</a:t>
            </a:r>
            <a:endParaRPr lang="tr-TR" sz="1400" spc="-50" dirty="0" smtClean="0">
              <a:latin typeface="Trebuchet MS" panose="020B0603020202020204" pitchFamily="34" charset="0"/>
              <a:ea typeface="Trebuchet MS" panose="020B0603020202020204" pitchFamily="34" charset="0"/>
              <a:cs typeface="Trebuchet MS" panose="020B0603020202020204" pitchFamily="34" charset="0"/>
            </a:endParaRPr>
          </a:p>
          <a:p>
            <a:pPr>
              <a:lnSpc>
                <a:spcPct val="150000"/>
              </a:lnSpc>
            </a:pPr>
            <a:endParaRPr lang="tr-TR" sz="1400" dirty="0"/>
          </a:p>
        </p:txBody>
      </p:sp>
    </p:spTree>
    <p:extLst>
      <p:ext uri="{BB962C8B-B14F-4D97-AF65-F5344CB8AC3E}">
        <p14:creationId xmlns:p14="http://schemas.microsoft.com/office/powerpoint/2010/main" val="742753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xmlns=""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17071</TotalTime>
  <Words>509</Words>
  <Application>Microsoft Office PowerPoint</Application>
  <PresentationFormat>Ekran Gösterisi (4:3)</PresentationFormat>
  <Paragraphs>42</Paragraphs>
  <Slides>9</Slides>
  <Notes>0</Notes>
  <HiddenSlides>0</HiddenSlides>
  <MMClips>0</MMClips>
  <ScaleCrop>false</ScaleCrop>
  <HeadingPairs>
    <vt:vector size="4" baseType="variant">
      <vt:variant>
        <vt:lpstr>Tema</vt:lpstr>
      </vt:variant>
      <vt:variant>
        <vt:i4>3</vt:i4>
      </vt:variant>
      <vt:variant>
        <vt:lpstr>Slayt Başlıkları</vt:lpstr>
      </vt:variant>
      <vt:variant>
        <vt:i4>9</vt:i4>
      </vt:variant>
    </vt:vector>
  </HeadingPairs>
  <TitlesOfParts>
    <vt:vector size="12" baseType="lpstr">
      <vt:lpstr>ekonomi</vt:lpstr>
      <vt:lpstr>1_Rics</vt:lpstr>
      <vt:lpstr>h.t.</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848</cp:revision>
  <cp:lastPrinted>2016-10-24T07:53:35Z</cp:lastPrinted>
  <dcterms:created xsi:type="dcterms:W3CDTF">2016-09-18T09:35:24Z</dcterms:created>
  <dcterms:modified xsi:type="dcterms:W3CDTF">2020-02-24T10:33:37Z</dcterms:modified>
</cp:coreProperties>
</file>