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1"/>
  </p:sldMasterIdLst>
  <p:sldIdLst>
    <p:sldId id="256" r:id="rId2"/>
    <p:sldId id="258" r:id="rId3"/>
    <p:sldId id="267" r:id="rId4"/>
    <p:sldId id="259" r:id="rId5"/>
    <p:sldId id="260" r:id="rId6"/>
    <p:sldId id="261" r:id="rId7"/>
    <p:sldId id="262" r:id="rId8"/>
    <p:sldId id="263" r:id="rId9"/>
    <p:sldId id="266" r:id="rId10"/>
    <p:sldId id="257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>
      <p:cViewPr varScale="1">
        <p:scale>
          <a:sx n="89" d="100"/>
          <a:sy n="89" d="100"/>
        </p:scale>
        <p:origin x="120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DDA51639-B2D6-4652-B8C3-1B4C224A7BAF}" type="datetimeFigureOut">
              <a:rPr lang="en-US" dirty="0"/>
              <a:t>1/26/2018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dirty="0"/>
              <a:t>1/26/2018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dirty="0"/>
              <a:t>1/26/2018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dirty="0"/>
              <a:t>1/26/2018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C44961B7-6B89-48AB-966F-622E2788EECC}" type="datetimeFigureOut">
              <a:rPr lang="en-US" dirty="0"/>
              <a:t>1/26/2018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dirty="0"/>
              <a:t>1/26/2018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dirty="0"/>
              <a:t>1/26/2018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dirty="0"/>
              <a:t>1/26/2018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dirty="0"/>
              <a:t>1/26/2018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dirty="0"/>
              <a:t>1/26/2018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B334A90-EB03-42F3-8859-2C2B2724C058}" type="datetimeFigureOut">
              <a:rPr lang="en-US" dirty="0"/>
              <a:t>1/26/2018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BC48EC7-AF6A-48D3-8284-14BACBEBDD84}" type="datetimeFigureOut">
              <a:rPr lang="en-US" dirty="0"/>
              <a:t>1/26/2018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MBT-303</a:t>
            </a:r>
            <a:br>
              <a:rPr lang="tr-TR" dirty="0"/>
            </a:br>
            <a:r>
              <a:rPr lang="tr-TR" dirty="0"/>
              <a:t>özel öğretim yöntemleri-ı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b="1" smtClean="0"/>
              <a:t>Hafta 9: </a:t>
            </a:r>
            <a:r>
              <a:rPr lang="tr-TR" dirty="0" smtClean="0"/>
              <a:t>Bilişim Teknolojileri Ders Kitapları ve Öğretim Etkinlikleri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932738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100145"/>
          </a:xfrm>
        </p:spPr>
        <p:txBody>
          <a:bodyPr>
            <a:normAutofit/>
          </a:bodyPr>
          <a:lstStyle/>
          <a:p>
            <a:r>
              <a:rPr lang="tr-TR" sz="2000" b="1" dirty="0" smtClean="0"/>
              <a:t>MEB’in </a:t>
            </a:r>
            <a:r>
              <a:rPr lang="tr-TR" sz="2000" b="1" i="1" dirty="0" smtClean="0"/>
              <a:t>Bilişim Teknolojileri ve Yazılım </a:t>
            </a:r>
            <a:r>
              <a:rPr lang="tr-TR" sz="2000" b="1" dirty="0" smtClean="0"/>
              <a:t>Dersi İçin Hazırladığı Ders Materyalleri ve Öğretmen Kılavuzuna Aşağıdaki Web adreslerinden Erişebilirsiniz.</a:t>
            </a:r>
            <a:endParaRPr lang="tr-TR" sz="20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56216" y="2103120"/>
            <a:ext cx="11166438" cy="3931920"/>
          </a:xfrm>
        </p:spPr>
        <p:txBody>
          <a:bodyPr/>
          <a:lstStyle/>
          <a:p>
            <a:r>
              <a:rPr lang="tr-TR" dirty="0"/>
              <a:t>http://tegm.meb.gov.tr/meb_iys_dosyalar/2017_10/03110826_1.Donem-Materyalleri-.</a:t>
            </a:r>
            <a:r>
              <a:rPr lang="tr-TR" dirty="0" smtClean="0"/>
              <a:t>pdf</a:t>
            </a:r>
          </a:p>
          <a:p>
            <a:endParaRPr lang="tr-TR" dirty="0"/>
          </a:p>
          <a:p>
            <a:r>
              <a:rPr lang="tr-TR" dirty="0"/>
              <a:t>http://tegm.meb.gov.tr/meb_iys_dosyalar/2017_10/03110826_1.Donem-Materyalleri-.</a:t>
            </a:r>
            <a:r>
              <a:rPr lang="tr-TR" dirty="0" smtClean="0"/>
              <a:t>pdf</a:t>
            </a:r>
          </a:p>
          <a:p>
            <a:endParaRPr lang="tr-TR" dirty="0"/>
          </a:p>
          <a:p>
            <a:r>
              <a:rPr lang="tr-TR" dirty="0"/>
              <a:t>http://</a:t>
            </a:r>
            <a:r>
              <a:rPr lang="tr-TR" dirty="0" smtClean="0"/>
              <a:t>tegm.meb.gov.tr/meb_iys_dosyalar/2017_10/03105825_Ogretmen-Rehberi_compressed.pdf</a:t>
            </a:r>
          </a:p>
          <a:p>
            <a:endParaRPr lang="tr-TR" dirty="0"/>
          </a:p>
          <a:p>
            <a:r>
              <a:rPr lang="tr-TR" dirty="0"/>
              <a:t>http://www.eba.gov.tr/dokuman?icerik-id=3819be7b8c2946fbc4f5aa146fd89bc480aa268f2a003</a:t>
            </a:r>
          </a:p>
        </p:txBody>
      </p:sp>
    </p:spTree>
    <p:extLst>
      <p:ext uri="{BB962C8B-B14F-4D97-AF65-F5344CB8AC3E}">
        <p14:creationId xmlns:p14="http://schemas.microsoft.com/office/powerpoint/2010/main" val="18587187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77733" y="516758"/>
            <a:ext cx="5142154" cy="59128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Ders Kitapları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05609" y="1742739"/>
            <a:ext cx="5593977" cy="445366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000" b="1" dirty="0" smtClean="0"/>
              <a:t>İnceleyelim !</a:t>
            </a:r>
          </a:p>
          <a:p>
            <a:pPr>
              <a:lnSpc>
                <a:spcPct val="150000"/>
              </a:lnSpc>
            </a:pPr>
            <a:endParaRPr lang="tr-TR" sz="2000" dirty="0"/>
          </a:p>
          <a:p>
            <a:pPr>
              <a:lnSpc>
                <a:spcPct val="150000"/>
              </a:lnSpc>
            </a:pPr>
            <a:r>
              <a:rPr lang="tr-TR" sz="2000" dirty="0" smtClean="0"/>
              <a:t>İlköğretim Bilişim Teknolojileri ve Yazılım dersi ders kitapları, Milli Eğitim Bakanlığı,  Eğitim Bilişim Ağı (EBA) üzerinden erişilebilir materyaller arasındadır.</a:t>
            </a:r>
          </a:p>
          <a:p>
            <a:pPr>
              <a:lnSpc>
                <a:spcPct val="150000"/>
              </a:lnSpc>
            </a:pPr>
            <a:endParaRPr lang="tr-TR" sz="20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0840" y="516758"/>
            <a:ext cx="4953000" cy="6034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3824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6800" y="462578"/>
            <a:ext cx="4839148" cy="623944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Ders Kitapları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2579" y="1785769"/>
            <a:ext cx="5561703" cy="4249271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tr-TR" sz="2000" b="1" dirty="0" smtClean="0"/>
              <a:t>İnceleyelim !</a:t>
            </a:r>
          </a:p>
          <a:p>
            <a:pPr marL="0" indent="0">
              <a:lnSpc>
                <a:spcPct val="150000"/>
              </a:lnSpc>
              <a:buNone/>
            </a:pPr>
            <a:endParaRPr lang="tr-TR" sz="2000" dirty="0" smtClean="0"/>
          </a:p>
          <a:p>
            <a:pPr>
              <a:lnSpc>
                <a:spcPct val="150000"/>
              </a:lnSpc>
            </a:pPr>
            <a:r>
              <a:rPr lang="tr-TR" sz="2000" dirty="0" smtClean="0"/>
              <a:t>Ortaöğretim Bilgisayar Bilimi dersi </a:t>
            </a:r>
            <a:r>
              <a:rPr lang="tr-TR" sz="2000" dirty="0"/>
              <a:t>ders kitabı, Milli Eğitim Bakanlığı,  Eğitim Bilişim Ağı (EBA) üzerinden erişilebilir materyaller arasındadır.</a:t>
            </a:r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1104" y="462578"/>
            <a:ext cx="5193367" cy="6002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7771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05609" y="642594"/>
            <a:ext cx="10619591" cy="1014084"/>
          </a:xfrm>
        </p:spPr>
        <p:txBody>
          <a:bodyPr>
            <a:normAutofit/>
          </a:bodyPr>
          <a:lstStyle/>
          <a:p>
            <a:r>
              <a:rPr lang="tr-TR" sz="4000" dirty="0" smtClean="0"/>
              <a:t>Öğretim Yöntemlerinin Bileşenleri</a:t>
            </a:r>
            <a:endParaRPr lang="tr-TR" sz="4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10005" y="1656678"/>
            <a:ext cx="10415195" cy="580913"/>
          </a:xfrm>
        </p:spPr>
        <p:txBody>
          <a:bodyPr>
            <a:normAutofit/>
          </a:bodyPr>
          <a:lstStyle/>
          <a:p>
            <a:r>
              <a:rPr lang="tr-TR" sz="2000" b="1" dirty="0" smtClean="0"/>
              <a:t>Hedefler / Amaçlar / Kazanımlar</a:t>
            </a:r>
          </a:p>
          <a:p>
            <a:endParaRPr lang="tr-TR" sz="2000" b="1" dirty="0"/>
          </a:p>
          <a:p>
            <a:endParaRPr lang="tr-TR" sz="2000" b="1" dirty="0" smtClean="0"/>
          </a:p>
          <a:p>
            <a:endParaRPr lang="tr-TR" sz="2000" dirty="0"/>
          </a:p>
          <a:p>
            <a:endParaRPr lang="tr-TR" sz="20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005" y="2237591"/>
            <a:ext cx="10628556" cy="4020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525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33313" y="362895"/>
            <a:ext cx="10058400" cy="734385"/>
          </a:xfrm>
        </p:spPr>
        <p:txBody>
          <a:bodyPr>
            <a:normAutofit/>
          </a:bodyPr>
          <a:lstStyle/>
          <a:p>
            <a:r>
              <a:rPr lang="tr-TR" sz="4000" dirty="0"/>
              <a:t>Öğretim Yöntemlerinin Bileşenleri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56216" y="1097281"/>
            <a:ext cx="2743200" cy="505608"/>
          </a:xfrm>
        </p:spPr>
        <p:txBody>
          <a:bodyPr>
            <a:normAutofit/>
          </a:bodyPr>
          <a:lstStyle/>
          <a:p>
            <a:r>
              <a:rPr lang="tr-TR" sz="2000" b="1" dirty="0" smtClean="0"/>
              <a:t>İçerik Bilgisi</a:t>
            </a:r>
          </a:p>
          <a:p>
            <a:endParaRPr lang="tr-TR" sz="2000" b="1" dirty="0"/>
          </a:p>
          <a:p>
            <a:endParaRPr lang="tr-TR" sz="20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155" y="1602890"/>
            <a:ext cx="11123407" cy="4885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828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45285" y="524260"/>
            <a:ext cx="10058400" cy="820446"/>
          </a:xfrm>
        </p:spPr>
        <p:txBody>
          <a:bodyPr>
            <a:normAutofit/>
          </a:bodyPr>
          <a:lstStyle/>
          <a:p>
            <a:r>
              <a:rPr lang="tr-TR" sz="4000" dirty="0"/>
              <a:t>Öğretim Yöntemlerinin Bileşenleri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722555" y="1957893"/>
            <a:ext cx="10723581" cy="4485938"/>
          </a:xfrm>
          <a:prstGeom prst="rect">
            <a:avLst/>
          </a:prstGeom>
        </p:spPr>
      </p:pic>
      <p:sp>
        <p:nvSpPr>
          <p:cNvPr id="5" name="İçerik Yer Tutucusu 4"/>
          <p:cNvSpPr>
            <a:spLocks noGrp="1"/>
          </p:cNvSpPr>
          <p:nvPr>
            <p:ph sz="half" idx="2"/>
          </p:nvPr>
        </p:nvSpPr>
        <p:spPr>
          <a:xfrm>
            <a:off x="722555" y="1463040"/>
            <a:ext cx="4754880" cy="376518"/>
          </a:xfrm>
        </p:spPr>
        <p:txBody>
          <a:bodyPr>
            <a:normAutofit lnSpcReduction="10000"/>
          </a:bodyPr>
          <a:lstStyle/>
          <a:p>
            <a:r>
              <a:rPr lang="tr-TR" sz="2000" b="1" dirty="0" smtClean="0"/>
              <a:t>Öğretim Etkinlikleri</a:t>
            </a:r>
            <a:endParaRPr lang="tr-TR" sz="2000" b="1" dirty="0"/>
          </a:p>
        </p:txBody>
      </p:sp>
    </p:spTree>
    <p:extLst>
      <p:ext uri="{BB962C8B-B14F-4D97-AF65-F5344CB8AC3E}">
        <p14:creationId xmlns:p14="http://schemas.microsoft.com/office/powerpoint/2010/main" val="48111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6800" y="387275"/>
            <a:ext cx="10058400" cy="763793"/>
          </a:xfrm>
        </p:spPr>
        <p:txBody>
          <a:bodyPr>
            <a:normAutofit/>
          </a:bodyPr>
          <a:lstStyle/>
          <a:p>
            <a:r>
              <a:rPr lang="tr-TR" sz="4000" dirty="0"/>
              <a:t>Öğretim Yöntemlerinin Bileşenleri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25158" y="1290918"/>
            <a:ext cx="10101430" cy="5217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112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6800" y="408792"/>
            <a:ext cx="10058400" cy="656215"/>
          </a:xfrm>
        </p:spPr>
        <p:txBody>
          <a:bodyPr>
            <a:normAutofit/>
          </a:bodyPr>
          <a:lstStyle/>
          <a:p>
            <a:r>
              <a:rPr lang="tr-TR" sz="4000" dirty="0"/>
              <a:t>Öğretim Yöntemlerinin Bileşenleri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065007"/>
            <a:ext cx="10058400" cy="408791"/>
          </a:xfrm>
        </p:spPr>
        <p:txBody>
          <a:bodyPr>
            <a:normAutofit/>
          </a:bodyPr>
          <a:lstStyle/>
          <a:p>
            <a:r>
              <a:rPr lang="tr-TR" b="1" dirty="0" smtClean="0"/>
              <a:t>Değerlendirme</a:t>
            </a:r>
          </a:p>
          <a:p>
            <a:endParaRPr lang="tr-TR" b="1" dirty="0"/>
          </a:p>
          <a:p>
            <a:endParaRPr lang="tr-TR" b="1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2432" y="1613648"/>
            <a:ext cx="9812767" cy="4894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014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91671" y="559398"/>
            <a:ext cx="10533529" cy="753035"/>
          </a:xfrm>
        </p:spPr>
        <p:txBody>
          <a:bodyPr>
            <a:normAutofit/>
          </a:bodyPr>
          <a:lstStyle/>
          <a:p>
            <a:r>
              <a:rPr lang="tr-TR" dirty="0" smtClean="0"/>
              <a:t>İnceleyelim !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959736" y="935914"/>
            <a:ext cx="5798373" cy="5346551"/>
          </a:xfrm>
          <a:prstGeom prst="rect">
            <a:avLst/>
          </a:prstGeom>
        </p:spPr>
      </p:pic>
      <p:sp>
        <p:nvSpPr>
          <p:cNvPr id="7" name="İçerik Yer Tutucusu 6"/>
          <p:cNvSpPr>
            <a:spLocks noGrp="1"/>
          </p:cNvSpPr>
          <p:nvPr>
            <p:ph sz="quarter" idx="4"/>
          </p:nvPr>
        </p:nvSpPr>
        <p:spPr>
          <a:xfrm>
            <a:off x="376517" y="1731981"/>
            <a:ext cx="5142155" cy="42250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000" dirty="0" smtClean="0"/>
              <a:t>Yanda </a:t>
            </a:r>
            <a:r>
              <a:rPr lang="tr-TR" sz="2000" dirty="0"/>
              <a:t>verilen </a:t>
            </a:r>
            <a:r>
              <a:rPr lang="tr-TR" sz="2000" dirty="0" smtClean="0"/>
              <a:t>etkinliği (Milli </a:t>
            </a:r>
            <a:r>
              <a:rPr lang="tr-TR" sz="2000" dirty="0"/>
              <a:t>Eğitim Bakanlığı, Eğitim Bilişim Ağı (EBA) </a:t>
            </a:r>
            <a:r>
              <a:rPr lang="tr-TR" sz="2000" dirty="0" smtClean="0"/>
              <a:t>üzerinden erişebilirsiniz) Bilişim Teknolojileri ve Yazılım dersi öğretim programındaki kazanımları dikkate </a:t>
            </a:r>
            <a:r>
              <a:rPr lang="tr-TR" sz="2000" dirty="0"/>
              <a:t>alarak </a:t>
            </a:r>
            <a:r>
              <a:rPr lang="tr-TR" sz="2000" dirty="0" smtClean="0"/>
              <a:t>inceleyiniz</a:t>
            </a:r>
            <a:r>
              <a:rPr lang="tr-TR" sz="2000" dirty="0"/>
              <a:t>,</a:t>
            </a:r>
            <a:r>
              <a:rPr lang="tr-TR" sz="2000" dirty="0" smtClean="0"/>
              <a:t> etkinliği kazanımlara ve öğrenci yaş grubuna uygunluğu açısından değerlendiriniz.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387381031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bu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TM03457510[[fn=Sabun]]</Template>
  <TotalTime>73</TotalTime>
  <Words>165</Words>
  <Application>Microsoft Office PowerPoint</Application>
  <PresentationFormat>Geniş ekran</PresentationFormat>
  <Paragraphs>31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3" baseType="lpstr">
      <vt:lpstr>Century Gothic</vt:lpstr>
      <vt:lpstr>Garamond</vt:lpstr>
      <vt:lpstr>Sabun</vt:lpstr>
      <vt:lpstr>MBT-303 özel öğretim yöntemleri-ı</vt:lpstr>
      <vt:lpstr>Ders Kitapları</vt:lpstr>
      <vt:lpstr>Ders Kitapları</vt:lpstr>
      <vt:lpstr>Öğretim Yöntemlerinin Bileşenleri</vt:lpstr>
      <vt:lpstr>Öğretim Yöntemlerinin Bileşenleri</vt:lpstr>
      <vt:lpstr>Öğretim Yöntemlerinin Bileşenleri</vt:lpstr>
      <vt:lpstr>Öğretim Yöntemlerinin Bileşenleri</vt:lpstr>
      <vt:lpstr>Öğretim Yöntemlerinin Bileşenleri</vt:lpstr>
      <vt:lpstr>İnceleyelim !</vt:lpstr>
      <vt:lpstr>MEB’in Bilişim Teknolojileri ve Yazılım Dersi İçin Hazırladığı Ders Materyalleri ve Öğretmen Kılavuzuna Aşağıdaki Web adreslerinden Erişebilirsiniz.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MBT-303 özel öğretim yöntemleri-ı</dc:title>
  <dc:creator>Deniz</dc:creator>
  <cp:lastModifiedBy>Deniz</cp:lastModifiedBy>
  <cp:revision>19</cp:revision>
  <dcterms:created xsi:type="dcterms:W3CDTF">2017-11-27T12:20:33Z</dcterms:created>
  <dcterms:modified xsi:type="dcterms:W3CDTF">2018-01-26T07:58:02Z</dcterms:modified>
</cp:coreProperties>
</file>