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753"/>
    <p:restoredTop sz="95897"/>
  </p:normalViewPr>
  <p:slideViewPr>
    <p:cSldViewPr snapToGrid="0" snapToObjects="1">
      <p:cViewPr varScale="1">
        <p:scale>
          <a:sx n="90" d="100"/>
          <a:sy n="90" d="100"/>
        </p:scale>
        <p:origin x="232" y="7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4/1/20</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364955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4/1/20</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59170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4/1/20</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9148877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4/1/20</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680411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4/1/20</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774224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4/1/20</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47203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4/1/20</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077971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4/1/20</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605143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4/1/20</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893365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4/1/20</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462322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4/1/20</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728106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4/1/20</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027556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4/1/20</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a:t>
            </a:fld>
            <a:endParaRPr lang="en-US"/>
          </a:p>
        </p:txBody>
      </p:sp>
    </p:spTree>
    <p:extLst>
      <p:ext uri="{BB962C8B-B14F-4D97-AF65-F5344CB8AC3E}">
        <p14:creationId xmlns:p14="http://schemas.microsoft.com/office/powerpoint/2010/main" val="520164323"/>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33" r:id="rId5"/>
    <p:sldLayoutId id="2147483734" r:id="rId6"/>
    <p:sldLayoutId id="2147483740" r:id="rId7"/>
    <p:sldLayoutId id="2147483735" r:id="rId8"/>
    <p:sldLayoutId id="2147483736" r:id="rId9"/>
    <p:sldLayoutId id="2147483737" r:id="rId10"/>
    <p:sldLayoutId id="2147483738" r:id="rId11"/>
    <p:sldLayoutId id="2147483739" r:id="rId12"/>
  </p:sldLayoutIdLst>
  <p:txStyles>
    <p:titleStyle>
      <a:lvl1pPr algn="l" defTabSz="914400" rtl="0" eaLnBrk="1" latinLnBrk="0" hangingPunct="1">
        <a:lnSpc>
          <a:spcPct val="90000"/>
        </a:lnSpc>
        <a:spcBef>
          <a:spcPct val="0"/>
        </a:spcBef>
        <a:buNone/>
        <a:defRPr sz="4400" i="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727F3F19-5A4B-42AD-9A79-B8279086A6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412F4F1-5738-4912-96E2-A4960278CDFE}"/>
              </a:ext>
            </a:extLst>
          </p:cNvPr>
          <p:cNvPicPr>
            <a:picLocks noChangeAspect="1"/>
          </p:cNvPicPr>
          <p:nvPr/>
        </p:nvPicPr>
        <p:blipFill rotWithShape="1">
          <a:blip r:embed="rId2"/>
          <a:srcRect t="36907" b="6843"/>
          <a:stretch/>
        </p:blipFill>
        <p:spPr>
          <a:xfrm>
            <a:off x="20" y="10"/>
            <a:ext cx="12191980" cy="6857990"/>
          </a:xfrm>
          <a:prstGeom prst="rect">
            <a:avLst/>
          </a:prstGeom>
        </p:spPr>
      </p:pic>
      <p:sp useBgFill="1">
        <p:nvSpPr>
          <p:cNvPr id="16" name="Freeform: Shape 15">
            <a:extLst>
              <a:ext uri="{FF2B5EF4-FFF2-40B4-BE49-F238E27FC236}">
                <a16:creationId xmlns:a16="http://schemas.microsoft.com/office/drawing/2014/main" id="{8202C37C-3123-4850-965F-F823CD438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4441" y="3562564"/>
            <a:ext cx="6007383" cy="2746580"/>
          </a:xfrm>
          <a:custGeom>
            <a:avLst/>
            <a:gdLst>
              <a:gd name="connsiteX0" fmla="*/ 7360262 w 8491753"/>
              <a:gd name="connsiteY0" fmla="*/ 0 h 3882436"/>
              <a:gd name="connsiteX1" fmla="*/ 7800623 w 8491753"/>
              <a:gd name="connsiteY1" fmla="*/ 266118 h 3882436"/>
              <a:gd name="connsiteX2" fmla="*/ 8418395 w 8491753"/>
              <a:gd name="connsiteY2" fmla="*/ 817361 h 3882436"/>
              <a:gd name="connsiteX3" fmla="*/ 8469084 w 8491753"/>
              <a:gd name="connsiteY3" fmla="*/ 2062410 h 3882436"/>
              <a:gd name="connsiteX4" fmla="*/ 7993875 w 8491753"/>
              <a:gd name="connsiteY4" fmla="*/ 3538728 h 3882436"/>
              <a:gd name="connsiteX5" fmla="*/ 7486985 w 8491753"/>
              <a:gd name="connsiteY5" fmla="*/ 3877711 h 3882436"/>
              <a:gd name="connsiteX6" fmla="*/ 4198536 w 8491753"/>
              <a:gd name="connsiteY6" fmla="*/ 3808014 h 3882436"/>
              <a:gd name="connsiteX7" fmla="*/ 1942874 w 8491753"/>
              <a:gd name="connsiteY7" fmla="*/ 3259939 h 3882436"/>
              <a:gd name="connsiteX8" fmla="*/ 2291361 w 8491753"/>
              <a:gd name="connsiteY8" fmla="*/ 3193410 h 3882436"/>
              <a:gd name="connsiteX9" fmla="*/ 1451824 w 8491753"/>
              <a:gd name="connsiteY9" fmla="*/ 3047678 h 3882436"/>
              <a:gd name="connsiteX10" fmla="*/ 1499345 w 8491753"/>
              <a:gd name="connsiteY10" fmla="*/ 3028670 h 3882436"/>
              <a:gd name="connsiteX11" fmla="*/ 1407471 w 8491753"/>
              <a:gd name="connsiteY11" fmla="*/ 2952636 h 3882436"/>
              <a:gd name="connsiteX12" fmla="*/ 1030471 w 8491753"/>
              <a:gd name="connsiteY12" fmla="*/ 2832250 h 3882436"/>
              <a:gd name="connsiteX13" fmla="*/ 1499345 w 8491753"/>
              <a:gd name="connsiteY13" fmla="*/ 2629494 h 3882436"/>
              <a:gd name="connsiteX14" fmla="*/ 970279 w 8491753"/>
              <a:gd name="connsiteY14" fmla="*/ 2353873 h 3882436"/>
              <a:gd name="connsiteX15" fmla="*/ 700993 w 8491753"/>
              <a:gd name="connsiteY15" fmla="*/ 2287343 h 3882436"/>
              <a:gd name="connsiteX16" fmla="*/ 1588051 w 8491753"/>
              <a:gd name="connsiteY16" fmla="*/ 1942023 h 3882436"/>
              <a:gd name="connsiteX17" fmla="*/ 149751 w 8491753"/>
              <a:gd name="connsiteY17" fmla="*/ 1770949 h 3882436"/>
              <a:gd name="connsiteX18" fmla="*/ 266969 w 8491753"/>
              <a:gd name="connsiteY18" fmla="*/ 1701251 h 3882436"/>
              <a:gd name="connsiteX19" fmla="*/ 1160362 w 8491753"/>
              <a:gd name="connsiteY19" fmla="*/ 1720259 h 3882436"/>
              <a:gd name="connsiteX20" fmla="*/ 1309262 w 8491753"/>
              <a:gd name="connsiteY20" fmla="*/ 1666403 h 3882436"/>
              <a:gd name="connsiteX21" fmla="*/ 1160362 w 8491753"/>
              <a:gd name="connsiteY21" fmla="*/ 1580864 h 3882436"/>
              <a:gd name="connsiteX22" fmla="*/ 580607 w 8491753"/>
              <a:gd name="connsiteY22" fmla="*/ 1517503 h 3882436"/>
              <a:gd name="connsiteX23" fmla="*/ 428540 w 8491753"/>
              <a:gd name="connsiteY23" fmla="*/ 1374940 h 3882436"/>
              <a:gd name="connsiteX24" fmla="*/ 171927 w 8491753"/>
              <a:gd name="connsiteY24" fmla="*/ 1210201 h 3882436"/>
              <a:gd name="connsiteX25" fmla="*/ 349338 w 8491753"/>
              <a:gd name="connsiteY25" fmla="*/ 1073974 h 3882436"/>
              <a:gd name="connsiteX26" fmla="*/ 61044 w 8491753"/>
              <a:gd name="connsiteY26" fmla="*/ 871218 h 3882436"/>
              <a:gd name="connsiteX27" fmla="*/ 143414 w 8491753"/>
              <a:gd name="connsiteY27" fmla="*/ 605101 h 3882436"/>
              <a:gd name="connsiteX28" fmla="*/ 628128 w 8491753"/>
              <a:gd name="connsiteY28" fmla="*/ 541739 h 3882436"/>
              <a:gd name="connsiteX29" fmla="*/ 1277580 w 8491753"/>
              <a:gd name="connsiteY29" fmla="*/ 449865 h 3882436"/>
              <a:gd name="connsiteX30" fmla="*/ 1930202 w 8491753"/>
              <a:gd name="connsiteY30" fmla="*/ 370664 h 3882436"/>
              <a:gd name="connsiteX31" fmla="*/ 2582822 w 8491753"/>
              <a:gd name="connsiteY31" fmla="*/ 370664 h 3882436"/>
              <a:gd name="connsiteX32" fmla="*/ 2769739 w 8491753"/>
              <a:gd name="connsiteY32" fmla="*/ 377000 h 3882436"/>
              <a:gd name="connsiteX33" fmla="*/ 2772907 w 8491753"/>
              <a:gd name="connsiteY33" fmla="*/ 377000 h 3882436"/>
              <a:gd name="connsiteX34" fmla="*/ 3583931 w 8491753"/>
              <a:gd name="connsiteY34" fmla="*/ 405513 h 3882436"/>
              <a:gd name="connsiteX35" fmla="*/ 3884897 w 8491753"/>
              <a:gd name="connsiteY35" fmla="*/ 408681 h 3882436"/>
              <a:gd name="connsiteX36" fmla="*/ 4537518 w 8491753"/>
              <a:gd name="connsiteY36" fmla="*/ 411848 h 3882436"/>
              <a:gd name="connsiteX37" fmla="*/ 5186971 w 8491753"/>
              <a:gd name="connsiteY37" fmla="*/ 399176 h 3882436"/>
              <a:gd name="connsiteX38" fmla="*/ 5845928 w 8491753"/>
              <a:gd name="connsiteY38" fmla="*/ 361159 h 3882436"/>
              <a:gd name="connsiteX39" fmla="*/ 6495381 w 8491753"/>
              <a:gd name="connsiteY39" fmla="*/ 310470 h 3882436"/>
              <a:gd name="connsiteX40" fmla="*/ 6910398 w 8491753"/>
              <a:gd name="connsiteY40" fmla="*/ 196420 h 3882436"/>
              <a:gd name="connsiteX41" fmla="*/ 7360262 w 8491753"/>
              <a:gd name="connsiteY41" fmla="*/ 0 h 3882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8491753" h="3882436">
                <a:moveTo>
                  <a:pt x="7360262" y="0"/>
                </a:moveTo>
                <a:cubicBezTo>
                  <a:pt x="7477481" y="142563"/>
                  <a:pt x="7651725" y="183748"/>
                  <a:pt x="7800623" y="266118"/>
                </a:cubicBezTo>
                <a:cubicBezTo>
                  <a:pt x="7946354" y="329479"/>
                  <a:pt x="8361371" y="696974"/>
                  <a:pt x="8418395" y="817361"/>
                </a:cubicBezTo>
                <a:cubicBezTo>
                  <a:pt x="8519774" y="1026453"/>
                  <a:pt x="8494429" y="1793125"/>
                  <a:pt x="8469084" y="2062410"/>
                </a:cubicBezTo>
                <a:cubicBezTo>
                  <a:pt x="8374043" y="2734040"/>
                  <a:pt x="8025556" y="3507048"/>
                  <a:pt x="7993875" y="3538728"/>
                </a:cubicBezTo>
                <a:cubicBezTo>
                  <a:pt x="7892497" y="3516552"/>
                  <a:pt x="7661229" y="3865039"/>
                  <a:pt x="7486985" y="3877711"/>
                </a:cubicBezTo>
                <a:cubicBezTo>
                  <a:pt x="7303237" y="3890384"/>
                  <a:pt x="4604047" y="3880880"/>
                  <a:pt x="4198536" y="3808014"/>
                </a:cubicBezTo>
                <a:cubicBezTo>
                  <a:pt x="1993563" y="3405670"/>
                  <a:pt x="1942874" y="3259939"/>
                  <a:pt x="1942874" y="3259939"/>
                </a:cubicBezTo>
                <a:cubicBezTo>
                  <a:pt x="1942874" y="3259939"/>
                  <a:pt x="2177311" y="3231426"/>
                  <a:pt x="2291361" y="3193410"/>
                </a:cubicBezTo>
                <a:cubicBezTo>
                  <a:pt x="2126622" y="3190241"/>
                  <a:pt x="1477169" y="3069855"/>
                  <a:pt x="1451824" y="3047678"/>
                </a:cubicBezTo>
                <a:cubicBezTo>
                  <a:pt x="1464497" y="3041343"/>
                  <a:pt x="1483505" y="3035006"/>
                  <a:pt x="1499345" y="3028670"/>
                </a:cubicBezTo>
                <a:cubicBezTo>
                  <a:pt x="1464497" y="3009662"/>
                  <a:pt x="1435984" y="2987486"/>
                  <a:pt x="1407471" y="2952636"/>
                </a:cubicBezTo>
                <a:cubicBezTo>
                  <a:pt x="1315597" y="2835418"/>
                  <a:pt x="1160362" y="2876603"/>
                  <a:pt x="1030471" y="2832250"/>
                </a:cubicBezTo>
                <a:cubicBezTo>
                  <a:pt x="1112841" y="2585141"/>
                  <a:pt x="1331438" y="2677015"/>
                  <a:pt x="1499345" y="2629494"/>
                </a:cubicBezTo>
                <a:cubicBezTo>
                  <a:pt x="1058984" y="2483763"/>
                  <a:pt x="1144523" y="2407729"/>
                  <a:pt x="970279" y="2353873"/>
                </a:cubicBezTo>
                <a:cubicBezTo>
                  <a:pt x="751682" y="2287343"/>
                  <a:pt x="700993" y="2287343"/>
                  <a:pt x="700993" y="2287343"/>
                </a:cubicBezTo>
                <a:cubicBezTo>
                  <a:pt x="957606" y="2084587"/>
                  <a:pt x="1264908" y="2303184"/>
                  <a:pt x="1588051" y="1942023"/>
                </a:cubicBezTo>
                <a:cubicBezTo>
                  <a:pt x="1277580" y="1891335"/>
                  <a:pt x="349338" y="1865990"/>
                  <a:pt x="149751" y="1770949"/>
                </a:cubicBezTo>
                <a:cubicBezTo>
                  <a:pt x="225784" y="1805797"/>
                  <a:pt x="232120" y="1701251"/>
                  <a:pt x="266969" y="1701251"/>
                </a:cubicBezTo>
                <a:cubicBezTo>
                  <a:pt x="561599" y="1698083"/>
                  <a:pt x="862565" y="1758277"/>
                  <a:pt x="1160362" y="1720259"/>
                </a:cubicBezTo>
                <a:cubicBezTo>
                  <a:pt x="1214219" y="1717092"/>
                  <a:pt x="1299758" y="1745604"/>
                  <a:pt x="1309262" y="1666403"/>
                </a:cubicBezTo>
                <a:cubicBezTo>
                  <a:pt x="1318765" y="1568192"/>
                  <a:pt x="1207884" y="1590368"/>
                  <a:pt x="1160362" y="1580864"/>
                </a:cubicBezTo>
                <a:cubicBezTo>
                  <a:pt x="967110" y="1549184"/>
                  <a:pt x="777027" y="1536512"/>
                  <a:pt x="580607" y="1517503"/>
                </a:cubicBezTo>
                <a:cubicBezTo>
                  <a:pt x="498238" y="1507999"/>
                  <a:pt x="396860" y="1527007"/>
                  <a:pt x="428540" y="1374940"/>
                </a:cubicBezTo>
                <a:cubicBezTo>
                  <a:pt x="403195" y="1229209"/>
                  <a:pt x="251129" y="1279898"/>
                  <a:pt x="171927" y="1210201"/>
                </a:cubicBezTo>
                <a:cubicBezTo>
                  <a:pt x="209944" y="1127831"/>
                  <a:pt x="317658" y="1184857"/>
                  <a:pt x="349338" y="1073974"/>
                </a:cubicBezTo>
                <a:cubicBezTo>
                  <a:pt x="197271" y="1108823"/>
                  <a:pt x="213112" y="868050"/>
                  <a:pt x="61044" y="871218"/>
                </a:cubicBezTo>
                <a:cubicBezTo>
                  <a:pt x="-65678" y="728655"/>
                  <a:pt x="26196" y="658957"/>
                  <a:pt x="143414" y="605101"/>
                </a:cubicBezTo>
                <a:cubicBezTo>
                  <a:pt x="295481" y="538572"/>
                  <a:pt x="463388" y="554411"/>
                  <a:pt x="628128" y="541739"/>
                </a:cubicBezTo>
                <a:cubicBezTo>
                  <a:pt x="846725" y="513227"/>
                  <a:pt x="1055817" y="446698"/>
                  <a:pt x="1277580" y="449865"/>
                </a:cubicBezTo>
                <a:cubicBezTo>
                  <a:pt x="1486673" y="383336"/>
                  <a:pt x="1717941" y="456201"/>
                  <a:pt x="1930202" y="370664"/>
                </a:cubicBezTo>
                <a:cubicBezTo>
                  <a:pt x="2145630" y="370664"/>
                  <a:pt x="2364226" y="370664"/>
                  <a:pt x="2582822" y="370664"/>
                </a:cubicBezTo>
                <a:cubicBezTo>
                  <a:pt x="2646185" y="373831"/>
                  <a:pt x="2706377" y="373831"/>
                  <a:pt x="2769739" y="377000"/>
                </a:cubicBezTo>
                <a:cubicBezTo>
                  <a:pt x="2769739" y="377000"/>
                  <a:pt x="2772907" y="377000"/>
                  <a:pt x="2772907" y="377000"/>
                </a:cubicBezTo>
                <a:cubicBezTo>
                  <a:pt x="3045361" y="386504"/>
                  <a:pt x="3314646" y="392840"/>
                  <a:pt x="3583931" y="405513"/>
                </a:cubicBezTo>
                <a:cubicBezTo>
                  <a:pt x="3685309" y="405513"/>
                  <a:pt x="3783519" y="408681"/>
                  <a:pt x="3884897" y="408681"/>
                </a:cubicBezTo>
                <a:cubicBezTo>
                  <a:pt x="4100325" y="424520"/>
                  <a:pt x="4318922" y="434025"/>
                  <a:pt x="4537518" y="411848"/>
                </a:cubicBezTo>
                <a:cubicBezTo>
                  <a:pt x="4756115" y="430857"/>
                  <a:pt x="4968375" y="418185"/>
                  <a:pt x="5186971" y="399176"/>
                </a:cubicBezTo>
                <a:cubicBezTo>
                  <a:pt x="5408735" y="421353"/>
                  <a:pt x="5627332" y="389672"/>
                  <a:pt x="5845928" y="361159"/>
                </a:cubicBezTo>
                <a:cubicBezTo>
                  <a:pt x="6064526" y="373831"/>
                  <a:pt x="6283122" y="373831"/>
                  <a:pt x="6495381" y="310470"/>
                </a:cubicBezTo>
                <a:cubicBezTo>
                  <a:pt x="6656953" y="380168"/>
                  <a:pt x="6736155" y="152067"/>
                  <a:pt x="6910398" y="196420"/>
                </a:cubicBezTo>
                <a:cubicBezTo>
                  <a:pt x="7084641" y="243941"/>
                  <a:pt x="7208196" y="63361"/>
                  <a:pt x="7360262"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Başlık 1">
            <a:extLst>
              <a:ext uri="{FF2B5EF4-FFF2-40B4-BE49-F238E27FC236}">
                <a16:creationId xmlns:a16="http://schemas.microsoft.com/office/drawing/2014/main" id="{32D991FD-DBD2-7645-BE9F-B57F4B5B9CD9}"/>
              </a:ext>
            </a:extLst>
          </p:cNvPr>
          <p:cNvSpPr>
            <a:spLocks noGrp="1"/>
          </p:cNvSpPr>
          <p:nvPr>
            <p:ph type="ctrTitle"/>
          </p:nvPr>
        </p:nvSpPr>
        <p:spPr>
          <a:xfrm>
            <a:off x="6892410" y="4169113"/>
            <a:ext cx="4054890" cy="1000067"/>
          </a:xfrm>
        </p:spPr>
        <p:txBody>
          <a:bodyPr anchor="b">
            <a:noAutofit/>
          </a:bodyPr>
          <a:lstStyle/>
          <a:p>
            <a:pPr algn="ctr"/>
            <a:r>
              <a:rPr lang="tr-TR" sz="4000" dirty="0"/>
              <a:t>Bellek nasıl çalışır?</a:t>
            </a:r>
          </a:p>
        </p:txBody>
      </p:sp>
      <p:sp>
        <p:nvSpPr>
          <p:cNvPr id="3" name="Alt Başlık 2">
            <a:extLst>
              <a:ext uri="{FF2B5EF4-FFF2-40B4-BE49-F238E27FC236}">
                <a16:creationId xmlns:a16="http://schemas.microsoft.com/office/drawing/2014/main" id="{625BC420-2CC6-8C47-94A8-EEA14589F7C4}"/>
              </a:ext>
            </a:extLst>
          </p:cNvPr>
          <p:cNvSpPr>
            <a:spLocks noGrp="1"/>
          </p:cNvSpPr>
          <p:nvPr>
            <p:ph type="subTitle" idx="1"/>
          </p:nvPr>
        </p:nvSpPr>
        <p:spPr>
          <a:xfrm>
            <a:off x="7261323" y="5225936"/>
            <a:ext cx="3317064" cy="646785"/>
          </a:xfrm>
        </p:spPr>
        <p:txBody>
          <a:bodyPr>
            <a:normAutofit/>
          </a:bodyPr>
          <a:lstStyle/>
          <a:p>
            <a:pPr algn="ctr"/>
            <a:endParaRPr lang="tr-TR" sz="2000"/>
          </a:p>
        </p:txBody>
      </p:sp>
    </p:spTree>
    <p:extLst>
      <p:ext uri="{BB962C8B-B14F-4D97-AF65-F5344CB8AC3E}">
        <p14:creationId xmlns:p14="http://schemas.microsoft.com/office/powerpoint/2010/main" val="127221321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7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614D0C-1904-424E-9419-69D255ED8C1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D14BC45-CAC0-4945-9965-C3FA2670CB7A}"/>
              </a:ext>
            </a:extLst>
          </p:cNvPr>
          <p:cNvSpPr>
            <a:spLocks noGrp="1"/>
          </p:cNvSpPr>
          <p:nvPr>
            <p:ph idx="1"/>
          </p:nvPr>
        </p:nvSpPr>
        <p:spPr/>
        <p:txBody>
          <a:bodyPr/>
          <a:lstStyle/>
          <a:p>
            <a:r>
              <a:rPr lang="tr-TR" dirty="0"/>
              <a:t>Çarpıtma dinamiklerini kolektif bellek ekseninde ele alan </a:t>
            </a:r>
            <a:r>
              <a:rPr lang="tr-TR" dirty="0" err="1"/>
              <a:t>Schudson</a:t>
            </a:r>
            <a:r>
              <a:rPr lang="tr-TR" dirty="0"/>
              <a:t>, dört süreçten bahseder: </a:t>
            </a:r>
          </a:p>
          <a:p>
            <a:pPr marL="0" indent="0">
              <a:buNone/>
            </a:pPr>
            <a:r>
              <a:rPr lang="tr-TR" dirty="0"/>
              <a:t>	1. Uzaklaştırma</a:t>
            </a:r>
          </a:p>
          <a:p>
            <a:pPr marL="0" indent="0">
              <a:buNone/>
            </a:pPr>
            <a:r>
              <a:rPr lang="tr-TR" dirty="0"/>
              <a:t>	2.  </a:t>
            </a:r>
            <a:r>
              <a:rPr lang="tr-TR" dirty="0" err="1"/>
              <a:t>araçsallaştırma</a:t>
            </a:r>
            <a:endParaRPr lang="tr-TR" dirty="0"/>
          </a:p>
          <a:p>
            <a:pPr marL="0" indent="0">
              <a:buNone/>
            </a:pPr>
            <a:r>
              <a:rPr lang="tr-TR" dirty="0"/>
              <a:t>	3. öyküleştirme </a:t>
            </a:r>
          </a:p>
          <a:p>
            <a:pPr marL="0" indent="0">
              <a:buNone/>
            </a:pPr>
            <a:r>
              <a:rPr lang="tr-TR" dirty="0"/>
              <a:t>	4. </a:t>
            </a:r>
            <a:r>
              <a:rPr lang="tr-TR" dirty="0" err="1"/>
              <a:t>uzlaşımsallaştırma</a:t>
            </a:r>
            <a:r>
              <a:rPr lang="tr-TR" dirty="0"/>
              <a:t>. </a:t>
            </a:r>
          </a:p>
          <a:p>
            <a:endParaRPr lang="tr-TR" dirty="0"/>
          </a:p>
        </p:txBody>
      </p:sp>
    </p:spTree>
    <p:extLst>
      <p:ext uri="{BB962C8B-B14F-4D97-AF65-F5344CB8AC3E}">
        <p14:creationId xmlns:p14="http://schemas.microsoft.com/office/powerpoint/2010/main" val="290302394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7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0C3C597-6F06-4F46-B3F4-62D3DFDAA14D}"/>
              </a:ext>
            </a:extLst>
          </p:cNvPr>
          <p:cNvSpPr>
            <a:spLocks noGrp="1"/>
          </p:cNvSpPr>
          <p:nvPr>
            <p:ph type="title"/>
          </p:nvPr>
        </p:nvSpPr>
        <p:spPr/>
        <p:txBody>
          <a:bodyPr/>
          <a:lstStyle/>
          <a:p>
            <a:r>
              <a:rPr lang="tr-TR" dirty="0"/>
              <a:t>Uzaklaştırma</a:t>
            </a:r>
          </a:p>
        </p:txBody>
      </p:sp>
      <p:sp>
        <p:nvSpPr>
          <p:cNvPr id="3" name="İçerik Yer Tutucusu 2">
            <a:extLst>
              <a:ext uri="{FF2B5EF4-FFF2-40B4-BE49-F238E27FC236}">
                <a16:creationId xmlns:a16="http://schemas.microsoft.com/office/drawing/2014/main" id="{4D766DAC-181A-144A-8857-AD7CD794DBB0}"/>
              </a:ext>
            </a:extLst>
          </p:cNvPr>
          <p:cNvSpPr>
            <a:spLocks noGrp="1"/>
          </p:cNvSpPr>
          <p:nvPr>
            <p:ph idx="1"/>
          </p:nvPr>
        </p:nvSpPr>
        <p:spPr/>
        <p:txBody>
          <a:bodyPr/>
          <a:lstStyle/>
          <a:p>
            <a:r>
              <a:rPr lang="tr-TR" dirty="0"/>
              <a:t>Uzaklaştırma, </a:t>
            </a:r>
            <a:r>
              <a:rPr lang="tr-TR" dirty="0" err="1"/>
              <a:t>araçsallaştırma</a:t>
            </a:r>
            <a:r>
              <a:rPr lang="tr-TR" dirty="0"/>
              <a:t>, öyküleştirme ve </a:t>
            </a:r>
            <a:r>
              <a:rPr lang="tr-TR" dirty="0" err="1"/>
              <a:t>uzlaşımsallaştırma</a:t>
            </a:r>
            <a:r>
              <a:rPr lang="tr-TR" dirty="0"/>
              <a:t>. “</a:t>
            </a:r>
            <a:r>
              <a:rPr lang="tr-TR" dirty="0" err="1"/>
              <a:t>Uzaklaştırma”yı</a:t>
            </a:r>
            <a:r>
              <a:rPr lang="tr-TR" dirty="0"/>
              <a:t> “geçmişin geri çekilmesi” olarak özetler.</a:t>
            </a:r>
          </a:p>
          <a:p>
            <a:r>
              <a:rPr lang="tr-TR" dirty="0"/>
              <a:t> Zamanın akışı belleğin detaylarının yitirilmesi/silikleşmesi ve ona dair duygusal yoğunluğunun kaybının yaşanması şeklinde en az iki açıdan belleği biçimlendirir </a:t>
            </a:r>
          </a:p>
          <a:p>
            <a:endParaRPr lang="tr-TR" dirty="0"/>
          </a:p>
        </p:txBody>
      </p:sp>
    </p:spTree>
    <p:extLst>
      <p:ext uri="{BB962C8B-B14F-4D97-AF65-F5344CB8AC3E}">
        <p14:creationId xmlns:p14="http://schemas.microsoft.com/office/powerpoint/2010/main" val="384380553"/>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7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C62A19-E71C-774D-8D4E-9B89436A48E5}"/>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F4BCD7C-B41F-D54C-808A-B53E095533DF}"/>
              </a:ext>
            </a:extLst>
          </p:cNvPr>
          <p:cNvSpPr>
            <a:spLocks noGrp="1"/>
          </p:cNvSpPr>
          <p:nvPr>
            <p:ph idx="1"/>
          </p:nvPr>
        </p:nvSpPr>
        <p:spPr/>
        <p:txBody>
          <a:bodyPr>
            <a:normAutofit/>
          </a:bodyPr>
          <a:lstStyle/>
          <a:p>
            <a:r>
              <a:rPr lang="tr-TR" dirty="0"/>
              <a:t>Örneğin </a:t>
            </a:r>
            <a:r>
              <a:rPr lang="tr-TR" dirty="0" err="1"/>
              <a:t>Holokost</a:t>
            </a:r>
            <a:r>
              <a:rPr lang="tr-TR" dirty="0"/>
              <a:t> başlangıçta Yahudilerin iç meselesiyken aradan geçen zamanla birlikte daha geniş bir kamuoyunun ilgisini çeker hale gelmiştir. Ancak bu beraberinde belleğin ahlaki karakterinde de değişiklik yaratmıştır. Geçen zamanla birlikte insanlar açısından yaşanan olaylarla ilgili toplumsal sorumluluğun alanından çıktığı ama evrensel ahlaki değerlerin öneminin arttığı iddia edilmektedir (</a:t>
            </a:r>
            <a:r>
              <a:rPr lang="tr-TR" dirty="0" err="1"/>
              <a:t>Schudson</a:t>
            </a:r>
            <a:r>
              <a:rPr lang="tr-TR" dirty="0"/>
              <a:t>, 2007: 182-183). </a:t>
            </a:r>
          </a:p>
          <a:p>
            <a:endParaRPr lang="tr-TR" dirty="0"/>
          </a:p>
        </p:txBody>
      </p:sp>
    </p:spTree>
    <p:extLst>
      <p:ext uri="{BB962C8B-B14F-4D97-AF65-F5344CB8AC3E}">
        <p14:creationId xmlns:p14="http://schemas.microsoft.com/office/powerpoint/2010/main" val="125976885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7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B7AB94-F8F4-E04C-8E33-A122B8D7C04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D88C933-9290-004D-8DFD-1BC18CA8B858}"/>
              </a:ext>
            </a:extLst>
          </p:cNvPr>
          <p:cNvSpPr>
            <a:spLocks noGrp="1"/>
          </p:cNvSpPr>
          <p:nvPr>
            <p:ph idx="1"/>
          </p:nvPr>
        </p:nvSpPr>
        <p:spPr/>
        <p:txBody>
          <a:bodyPr/>
          <a:lstStyle/>
          <a:p>
            <a:r>
              <a:rPr lang="tr-TR" dirty="0" err="1"/>
              <a:t>Iwona</a:t>
            </a:r>
            <a:r>
              <a:rPr lang="tr-TR" dirty="0"/>
              <a:t> </a:t>
            </a:r>
            <a:r>
              <a:rPr lang="tr-TR" dirty="0" err="1"/>
              <a:t>Irwin-Zarecka’nın</a:t>
            </a:r>
            <a:r>
              <a:rPr lang="tr-TR" dirty="0"/>
              <a:t> zamanla bireysel faaliyetlerin yerine kültürel arka planın hatırlanır olduğu şeklindeki tespiti oldukça çarpıcıdır (</a:t>
            </a:r>
            <a:r>
              <a:rPr lang="tr-TR" dirty="0" err="1"/>
              <a:t>akt</a:t>
            </a:r>
            <a:r>
              <a:rPr lang="tr-TR" dirty="0"/>
              <a:t>. </a:t>
            </a:r>
            <a:r>
              <a:rPr lang="tr-TR" dirty="0" err="1"/>
              <a:t>Schudson</a:t>
            </a:r>
            <a:r>
              <a:rPr lang="tr-TR" dirty="0"/>
              <a:t>, 2007: 182-183). </a:t>
            </a:r>
          </a:p>
          <a:p>
            <a:endParaRPr lang="tr-TR" dirty="0"/>
          </a:p>
        </p:txBody>
      </p:sp>
    </p:spTree>
    <p:extLst>
      <p:ext uri="{BB962C8B-B14F-4D97-AF65-F5344CB8AC3E}">
        <p14:creationId xmlns:p14="http://schemas.microsoft.com/office/powerpoint/2010/main" val="164526195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7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0C5603-E1A6-3B4A-B8E7-4AD356B78228}"/>
              </a:ext>
            </a:extLst>
          </p:cNvPr>
          <p:cNvSpPr>
            <a:spLocks noGrp="1"/>
          </p:cNvSpPr>
          <p:nvPr>
            <p:ph type="title"/>
          </p:nvPr>
        </p:nvSpPr>
        <p:spPr/>
        <p:txBody>
          <a:bodyPr/>
          <a:lstStyle/>
          <a:p>
            <a:r>
              <a:rPr lang="tr-TR" dirty="0"/>
              <a:t>Çarpıtma</a:t>
            </a:r>
          </a:p>
        </p:txBody>
      </p:sp>
      <p:sp>
        <p:nvSpPr>
          <p:cNvPr id="3" name="İçerik Yer Tutucusu 2">
            <a:extLst>
              <a:ext uri="{FF2B5EF4-FFF2-40B4-BE49-F238E27FC236}">
                <a16:creationId xmlns:a16="http://schemas.microsoft.com/office/drawing/2014/main" id="{421B72D0-220B-5441-8456-853C4EFA994C}"/>
              </a:ext>
            </a:extLst>
          </p:cNvPr>
          <p:cNvSpPr>
            <a:spLocks noGrp="1"/>
          </p:cNvSpPr>
          <p:nvPr>
            <p:ph idx="1"/>
          </p:nvPr>
        </p:nvSpPr>
        <p:spPr/>
        <p:txBody>
          <a:bodyPr/>
          <a:lstStyle/>
          <a:p>
            <a:r>
              <a:rPr lang="tr-TR" dirty="0"/>
              <a:t>İkinci çarpıtma, geçmişin kullanılması olarak özetlenen, </a:t>
            </a:r>
            <a:r>
              <a:rPr lang="tr-TR" dirty="0" err="1"/>
              <a:t>araçsallaştırmadır</a:t>
            </a:r>
            <a:r>
              <a:rPr lang="tr-TR" dirty="0"/>
              <a:t>. İster kolektif isterse bireysel olsun bellek stratejik çıkarlara uygun olarak biçimlendirilir.</a:t>
            </a:r>
          </a:p>
          <a:p>
            <a:r>
              <a:rPr lang="tr-TR" dirty="0"/>
              <a:t> Bunlar sansür ve örtbas etme şeklinde gerçekleşebilir. </a:t>
            </a:r>
          </a:p>
          <a:p>
            <a:endParaRPr lang="tr-TR" dirty="0"/>
          </a:p>
        </p:txBody>
      </p:sp>
    </p:spTree>
    <p:extLst>
      <p:ext uri="{BB962C8B-B14F-4D97-AF65-F5344CB8AC3E}">
        <p14:creationId xmlns:p14="http://schemas.microsoft.com/office/powerpoint/2010/main" val="340130439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7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838141-3E04-B348-B91D-29CF57A6759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7A7DEEB-FD79-0B42-9A0D-D921D50B4F67}"/>
              </a:ext>
            </a:extLst>
          </p:cNvPr>
          <p:cNvSpPr>
            <a:spLocks noGrp="1"/>
          </p:cNvSpPr>
          <p:nvPr>
            <p:ph idx="1"/>
          </p:nvPr>
        </p:nvSpPr>
        <p:spPr/>
        <p:txBody>
          <a:bodyPr/>
          <a:lstStyle/>
          <a:p>
            <a:r>
              <a:rPr lang="tr-TR" dirty="0"/>
              <a:t>Örneğin Amerika Birleşik Devletleri, Vietnam Savaşı’ndaki kendi askeri başarısızlığını örtbas etmek için medyanın savaşı işleyiş biçimine saldırmış ve sonraki savaş süreçlerinde basın özgürlüğünün kısıtlanması için ortam hazırlamıştır. </a:t>
            </a:r>
          </a:p>
          <a:p>
            <a:r>
              <a:rPr lang="tr-TR" dirty="0"/>
              <a:t>Bu bakımdan belleğin </a:t>
            </a:r>
            <a:r>
              <a:rPr lang="tr-TR" dirty="0" err="1"/>
              <a:t>araçsallaştırılmasına</a:t>
            </a:r>
            <a:r>
              <a:rPr lang="tr-TR" dirty="0"/>
              <a:t> tam olarak uymaktadır </a:t>
            </a:r>
          </a:p>
          <a:p>
            <a:endParaRPr lang="tr-TR" dirty="0"/>
          </a:p>
        </p:txBody>
      </p:sp>
    </p:spTree>
    <p:extLst>
      <p:ext uri="{BB962C8B-B14F-4D97-AF65-F5344CB8AC3E}">
        <p14:creationId xmlns:p14="http://schemas.microsoft.com/office/powerpoint/2010/main" val="40832956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7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64744B-C3B9-C74D-89D5-EDEF03303FB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512365E-CBB9-454D-AAE5-932869F3A6CA}"/>
              </a:ext>
            </a:extLst>
          </p:cNvPr>
          <p:cNvSpPr>
            <a:spLocks noGrp="1"/>
          </p:cNvSpPr>
          <p:nvPr>
            <p:ph idx="1"/>
          </p:nvPr>
        </p:nvSpPr>
        <p:spPr/>
        <p:txBody>
          <a:bodyPr/>
          <a:lstStyle/>
          <a:p>
            <a:r>
              <a:rPr lang="tr-TR" dirty="0"/>
              <a:t>Bununla birlikte romantik milliyetçiliğin folkloru kullanarak yaptığı çarpıtmalar da buna dâhildir. </a:t>
            </a:r>
          </a:p>
          <a:p>
            <a:r>
              <a:rPr lang="tr-TR" dirty="0"/>
              <a:t>Örneğin birbiriyle alakasız halk şiirlerinin bir araya getirilmesi olan </a:t>
            </a:r>
            <a:r>
              <a:rPr lang="tr-TR" i="1" dirty="0" err="1"/>
              <a:t>Kalevala</a:t>
            </a:r>
            <a:r>
              <a:rPr lang="tr-TR" i="1" dirty="0"/>
              <a:t> </a:t>
            </a:r>
            <a:r>
              <a:rPr lang="tr-TR" dirty="0"/>
              <a:t>Finlandiya’nın siyasi bağımsızlık savaşının parçası olduğu iddia edilmiştir (</a:t>
            </a:r>
            <a:r>
              <a:rPr lang="tr-TR" dirty="0" err="1"/>
              <a:t>Schudson</a:t>
            </a:r>
            <a:r>
              <a:rPr lang="tr-TR" dirty="0"/>
              <a:t>, 2007: 184-186). </a:t>
            </a:r>
          </a:p>
          <a:p>
            <a:endParaRPr lang="tr-TR" dirty="0"/>
          </a:p>
        </p:txBody>
      </p:sp>
    </p:spTree>
    <p:extLst>
      <p:ext uri="{BB962C8B-B14F-4D97-AF65-F5344CB8AC3E}">
        <p14:creationId xmlns:p14="http://schemas.microsoft.com/office/powerpoint/2010/main" val="412621358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7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32C46B-C89B-3E41-83D0-338B2F20CFB1}"/>
              </a:ext>
            </a:extLst>
          </p:cNvPr>
          <p:cNvSpPr>
            <a:spLocks noGrp="1"/>
          </p:cNvSpPr>
          <p:nvPr>
            <p:ph type="title"/>
          </p:nvPr>
        </p:nvSpPr>
        <p:spPr/>
        <p:txBody>
          <a:bodyPr/>
          <a:lstStyle/>
          <a:p>
            <a:r>
              <a:rPr lang="tr-TR" dirty="0"/>
              <a:t>öyküleme</a:t>
            </a:r>
          </a:p>
        </p:txBody>
      </p:sp>
      <p:sp>
        <p:nvSpPr>
          <p:cNvPr id="3" name="İçerik Yer Tutucusu 2">
            <a:extLst>
              <a:ext uri="{FF2B5EF4-FFF2-40B4-BE49-F238E27FC236}">
                <a16:creationId xmlns:a16="http://schemas.microsoft.com/office/drawing/2014/main" id="{8829B4E2-BE0F-A84D-9341-21BC20E51109}"/>
              </a:ext>
            </a:extLst>
          </p:cNvPr>
          <p:cNvSpPr>
            <a:spLocks noGrp="1"/>
          </p:cNvSpPr>
          <p:nvPr>
            <p:ph idx="1"/>
          </p:nvPr>
        </p:nvSpPr>
        <p:spPr/>
        <p:txBody>
          <a:bodyPr/>
          <a:lstStyle/>
          <a:p>
            <a:r>
              <a:rPr lang="tr-TR" dirty="0"/>
              <a:t>Geçmişin bir anlatı şeklinde giriş, gelişme, sonuç bölümleriyle yeniden sunulması üçüncü çarpıtma sürecini gösterir: öyküleme. </a:t>
            </a:r>
            <a:r>
              <a:rPr lang="tr-TR" dirty="0" err="1"/>
              <a:t>Schudson</a:t>
            </a:r>
            <a:r>
              <a:rPr lang="tr-TR" dirty="0"/>
              <a:t> bunu geçmişin ilginçleştirilmesi olarak betimler (</a:t>
            </a:r>
            <a:r>
              <a:rPr lang="tr-TR" dirty="0" err="1"/>
              <a:t>Schudson</a:t>
            </a:r>
            <a:r>
              <a:rPr lang="tr-TR" dirty="0"/>
              <a:t>, 2007: 189). </a:t>
            </a:r>
          </a:p>
          <a:p>
            <a:r>
              <a:rPr lang="tr-TR" dirty="0"/>
              <a:t>Öyküleme ile süslenen ve ilginç hale getirilen geçmiş aynı zamanda basitleştirilmiş de olur. </a:t>
            </a:r>
          </a:p>
          <a:p>
            <a:r>
              <a:rPr lang="tr-TR" dirty="0"/>
              <a:t>Ulusal tarih anlatıları bu konuda örneklendirilebilir.</a:t>
            </a:r>
          </a:p>
        </p:txBody>
      </p:sp>
    </p:spTree>
    <p:extLst>
      <p:ext uri="{BB962C8B-B14F-4D97-AF65-F5344CB8AC3E}">
        <p14:creationId xmlns:p14="http://schemas.microsoft.com/office/powerpoint/2010/main" val="160803219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42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D8B8D4-404C-E145-9409-4C24DA468807}"/>
              </a:ext>
            </a:extLst>
          </p:cNvPr>
          <p:cNvSpPr>
            <a:spLocks noGrp="1"/>
          </p:cNvSpPr>
          <p:nvPr>
            <p:ph type="title"/>
          </p:nvPr>
        </p:nvSpPr>
        <p:spPr/>
        <p:txBody>
          <a:bodyPr/>
          <a:lstStyle/>
          <a:p>
            <a:r>
              <a:rPr lang="tr-TR" dirty="0" err="1"/>
              <a:t>Uzlaşımsallaştırma</a:t>
            </a:r>
            <a:endParaRPr lang="tr-TR" dirty="0"/>
          </a:p>
        </p:txBody>
      </p:sp>
      <p:sp>
        <p:nvSpPr>
          <p:cNvPr id="3" name="İçerik Yer Tutucusu 2">
            <a:extLst>
              <a:ext uri="{FF2B5EF4-FFF2-40B4-BE49-F238E27FC236}">
                <a16:creationId xmlns:a16="http://schemas.microsoft.com/office/drawing/2014/main" id="{9CBAFFA0-00A4-534C-88A9-BB0380A1C9A3}"/>
              </a:ext>
            </a:extLst>
          </p:cNvPr>
          <p:cNvSpPr>
            <a:spLocks noGrp="1"/>
          </p:cNvSpPr>
          <p:nvPr>
            <p:ph idx="1"/>
          </p:nvPr>
        </p:nvSpPr>
        <p:spPr/>
        <p:txBody>
          <a:bodyPr/>
          <a:lstStyle/>
          <a:p>
            <a:r>
              <a:rPr lang="tr-TR" dirty="0"/>
              <a:t>Kültürel açıdan kabul gören ve düzenli olarak tekrarlanan eylemleri anımsamak, tersi eylemleri anımsamaktan daha kolaydır. Anıtlaştırma bunun için kullanılan özel bir yöntemdir (</a:t>
            </a:r>
            <a:r>
              <a:rPr lang="tr-TR" dirty="0" err="1"/>
              <a:t>Schudson</a:t>
            </a:r>
            <a:r>
              <a:rPr lang="tr-TR" dirty="0"/>
              <a:t>, 2007: 193-195). </a:t>
            </a:r>
          </a:p>
          <a:p>
            <a:endParaRPr lang="tr-TR" dirty="0"/>
          </a:p>
        </p:txBody>
      </p:sp>
    </p:spTree>
    <p:extLst>
      <p:ext uri="{BB962C8B-B14F-4D97-AF65-F5344CB8AC3E}">
        <p14:creationId xmlns:p14="http://schemas.microsoft.com/office/powerpoint/2010/main" val="226461940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9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2B6E8B-A0FE-8F41-AAE4-07B91944A46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284A0E2-07BC-E642-A4D3-103009F0C5C2}"/>
              </a:ext>
            </a:extLst>
          </p:cNvPr>
          <p:cNvSpPr>
            <a:spLocks noGrp="1"/>
          </p:cNvSpPr>
          <p:nvPr>
            <p:ph idx="1"/>
          </p:nvPr>
        </p:nvSpPr>
        <p:spPr/>
        <p:txBody>
          <a:bodyPr/>
          <a:lstStyle/>
          <a:p>
            <a:r>
              <a:rPr lang="tr-TR" dirty="0"/>
              <a:t>Geçmişin dile getirilmesi için ise hatırlanması ve hatırlanması için de bazı anımsatıcı unsurların olması gerekir. </a:t>
            </a:r>
          </a:p>
          <a:p>
            <a:r>
              <a:rPr lang="tr-TR" dirty="0"/>
              <a:t>Örneğin </a:t>
            </a:r>
            <a:r>
              <a:rPr lang="tr-TR" dirty="0" err="1"/>
              <a:t>Marcel</a:t>
            </a:r>
            <a:r>
              <a:rPr lang="tr-TR" dirty="0"/>
              <a:t> </a:t>
            </a:r>
            <a:r>
              <a:rPr lang="tr-TR" dirty="0" err="1"/>
              <a:t>Proust’un</a:t>
            </a:r>
            <a:r>
              <a:rPr lang="tr-TR" dirty="0"/>
              <a:t> </a:t>
            </a:r>
            <a:r>
              <a:rPr lang="tr-TR" i="1" dirty="0"/>
              <a:t>Kayıp Zamanın İzinde </a:t>
            </a:r>
            <a:r>
              <a:rPr lang="tr-TR" dirty="0"/>
              <a:t>serisi anlatıcının yediği kurabiyeyle çocukluk anılarına dönmesini anlatır. </a:t>
            </a:r>
            <a:r>
              <a:rPr lang="tr-TR" dirty="0" err="1"/>
              <a:t>Huyssen</a:t>
            </a:r>
            <a:r>
              <a:rPr lang="tr-TR" dirty="0"/>
              <a:t>, </a:t>
            </a:r>
            <a:r>
              <a:rPr lang="tr-TR" dirty="0" err="1"/>
              <a:t>Proust’un</a:t>
            </a:r>
            <a:r>
              <a:rPr lang="tr-TR" dirty="0"/>
              <a:t> kurabiyesini “kültürel ve sanatsal yaratıcılık açısından güçlü bir uyaran” olarak görür (1999: 13). </a:t>
            </a:r>
          </a:p>
          <a:p>
            <a:endParaRPr lang="tr-TR" dirty="0"/>
          </a:p>
        </p:txBody>
      </p:sp>
    </p:spTree>
    <p:extLst>
      <p:ext uri="{BB962C8B-B14F-4D97-AF65-F5344CB8AC3E}">
        <p14:creationId xmlns:p14="http://schemas.microsoft.com/office/powerpoint/2010/main" val="186793133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7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60BBFD-E478-5047-A1C4-CFACBC15A3A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A5A7672-7582-9447-A8A8-279140DDCE9E}"/>
              </a:ext>
            </a:extLst>
          </p:cNvPr>
          <p:cNvSpPr>
            <a:spLocks noGrp="1"/>
          </p:cNvSpPr>
          <p:nvPr>
            <p:ph idx="1"/>
          </p:nvPr>
        </p:nvSpPr>
        <p:spPr/>
        <p:txBody>
          <a:bodyPr/>
          <a:lstStyle/>
          <a:p>
            <a:r>
              <a:rPr lang="tr-TR" dirty="0"/>
              <a:t>Tadın yanında, koku, ses, mekânlar vb. birçok unsur anımsatıcı olabilir. </a:t>
            </a:r>
          </a:p>
          <a:p>
            <a:endParaRPr lang="tr-TR" dirty="0"/>
          </a:p>
          <a:p>
            <a:r>
              <a:rPr lang="tr-TR" dirty="0"/>
              <a:t>Beynin dışında not yazmak, mesaj çekmek, fotoğraf çekmek insanın hatırlama yetisine yardımcı olur. </a:t>
            </a:r>
          </a:p>
          <a:p>
            <a:r>
              <a:rPr lang="tr-TR" dirty="0"/>
              <a:t>Bunlar dışsal hatırlatıcı olarak isimlendirilir.</a:t>
            </a:r>
          </a:p>
        </p:txBody>
      </p:sp>
    </p:spTree>
    <p:extLst>
      <p:ext uri="{BB962C8B-B14F-4D97-AF65-F5344CB8AC3E}">
        <p14:creationId xmlns:p14="http://schemas.microsoft.com/office/powerpoint/2010/main" val="13260770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7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F321E3-A6ED-C741-A8E9-29948CBE1D5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1F1D770-2649-F14D-838D-6AC051AE5961}"/>
              </a:ext>
            </a:extLst>
          </p:cNvPr>
          <p:cNvSpPr>
            <a:spLocks noGrp="1"/>
          </p:cNvSpPr>
          <p:nvPr>
            <p:ph idx="1"/>
          </p:nvPr>
        </p:nvSpPr>
        <p:spPr/>
        <p:txBody>
          <a:bodyPr/>
          <a:lstStyle/>
          <a:p>
            <a:r>
              <a:rPr lang="tr-TR" dirty="0"/>
              <a:t>Anımsatıcı unsurun ortaya çıktığı zaman ve mekânla ilgili olarak belleğe bağlamsal bir özellik atfeder. Bellek her zaman somut bir mekâna ve zamana dayanır (</a:t>
            </a:r>
            <a:r>
              <a:rPr lang="tr-TR" dirty="0" err="1"/>
              <a:t>Assmann</a:t>
            </a:r>
            <a:r>
              <a:rPr lang="tr-TR" dirty="0"/>
              <a:t>, 2001: 42)</a:t>
            </a:r>
          </a:p>
          <a:p>
            <a:endParaRPr lang="tr-TR" dirty="0"/>
          </a:p>
        </p:txBody>
      </p:sp>
    </p:spTree>
    <p:extLst>
      <p:ext uri="{BB962C8B-B14F-4D97-AF65-F5344CB8AC3E}">
        <p14:creationId xmlns:p14="http://schemas.microsoft.com/office/powerpoint/2010/main" val="128600557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7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A08A75-5EEF-A547-A7CC-018D7455ACE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1E03C00-2003-A04B-BCAE-7C1AB2B2B0EC}"/>
              </a:ext>
            </a:extLst>
          </p:cNvPr>
          <p:cNvSpPr>
            <a:spLocks noGrp="1"/>
          </p:cNvSpPr>
          <p:nvPr>
            <p:ph idx="1"/>
          </p:nvPr>
        </p:nvSpPr>
        <p:spPr>
          <a:noFill/>
        </p:spPr>
        <p:txBody>
          <a:bodyPr/>
          <a:lstStyle/>
          <a:p>
            <a:r>
              <a:rPr lang="tr-TR" b="1" dirty="0">
                <a:solidFill>
                  <a:srgbClr val="FF0000"/>
                </a:solidFill>
              </a:rPr>
              <a:t>Dipnot:</a:t>
            </a:r>
          </a:p>
          <a:p>
            <a:r>
              <a:rPr lang="tr-TR" dirty="0"/>
              <a:t>Zaman ve mekâna bağlılık, Jan </a:t>
            </a:r>
            <a:r>
              <a:rPr lang="tr-TR" dirty="0" err="1"/>
              <a:t>Assmann’ın</a:t>
            </a:r>
            <a:r>
              <a:rPr lang="tr-TR" dirty="0"/>
              <a:t> (2001: 42) hatırlama figürlerinin üç özelliği</a:t>
            </a:r>
          </a:p>
          <a:p>
            <a:pPr marL="0" indent="0">
              <a:buNone/>
            </a:pPr>
            <a:r>
              <a:rPr lang="tr-TR" dirty="0"/>
              <a:t>	1. Zaman ve mekâna bağlılık</a:t>
            </a:r>
          </a:p>
          <a:p>
            <a:pPr marL="0" indent="0">
              <a:buNone/>
            </a:pPr>
            <a:r>
              <a:rPr lang="tr-TR" dirty="0"/>
              <a:t>	2. bir gruba bağlılık</a:t>
            </a:r>
          </a:p>
          <a:p>
            <a:pPr marL="0" indent="0">
              <a:buNone/>
            </a:pPr>
            <a:r>
              <a:rPr lang="tr-TR" dirty="0"/>
              <a:t> 	3. kendine özgü bir süreç olarak yeniden kurulabilme</a:t>
            </a:r>
          </a:p>
        </p:txBody>
      </p:sp>
    </p:spTree>
    <p:extLst>
      <p:ext uri="{BB962C8B-B14F-4D97-AF65-F5344CB8AC3E}">
        <p14:creationId xmlns:p14="http://schemas.microsoft.com/office/powerpoint/2010/main" val="356735516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7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A5B7EF-0331-D040-9522-13B643BF5B3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31A073A-B79F-A44D-A1B8-CB93B8DBC93C}"/>
              </a:ext>
            </a:extLst>
          </p:cNvPr>
          <p:cNvSpPr>
            <a:spLocks noGrp="1"/>
          </p:cNvSpPr>
          <p:nvPr>
            <p:ph idx="1"/>
          </p:nvPr>
        </p:nvSpPr>
        <p:spPr/>
        <p:txBody>
          <a:bodyPr/>
          <a:lstStyle/>
          <a:p>
            <a:r>
              <a:rPr lang="tr-TR" dirty="0"/>
              <a:t>İmgeleme ve duygusal akışa bağlı olarak, anımsatıcının yeniden yapılandırmasıyla geçmiş bir olay yeniden yaşanıyormuş hissi oluşabilir. Bu psikologların “hatırlama belleği” dediği durumdur (Boyer, 2015: 8). </a:t>
            </a:r>
          </a:p>
          <a:p>
            <a:pPr marL="0" indent="0">
              <a:buNone/>
            </a:pPr>
            <a:endParaRPr lang="tr-TR" dirty="0"/>
          </a:p>
        </p:txBody>
      </p:sp>
    </p:spTree>
    <p:extLst>
      <p:ext uri="{BB962C8B-B14F-4D97-AF65-F5344CB8AC3E}">
        <p14:creationId xmlns:p14="http://schemas.microsoft.com/office/powerpoint/2010/main" val="244437792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7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183276-FEAF-3948-B1AF-EF659B2114B8}"/>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60856247-59B1-EE4F-9DD2-6C553909CAB0}"/>
              </a:ext>
            </a:extLst>
          </p:cNvPr>
          <p:cNvSpPr>
            <a:spLocks noGrp="1"/>
          </p:cNvSpPr>
          <p:nvPr>
            <p:ph idx="1"/>
          </p:nvPr>
        </p:nvSpPr>
        <p:spPr/>
        <p:txBody>
          <a:bodyPr/>
          <a:lstStyle/>
          <a:p>
            <a:r>
              <a:rPr lang="tr-TR" b="1" i="1" dirty="0"/>
              <a:t>Belleğin çarpıtılması</a:t>
            </a:r>
          </a:p>
          <a:p>
            <a:r>
              <a:rPr lang="tr-TR" dirty="0"/>
              <a:t>Kişinin kendisinin yaşamadığı bir olayı da yaşamış gibi hissetmesi </a:t>
            </a:r>
          </a:p>
          <a:p>
            <a:endParaRPr lang="tr-TR" dirty="0"/>
          </a:p>
          <a:p>
            <a:r>
              <a:rPr lang="tr-TR" dirty="0"/>
              <a:t>Bellek zaman ve mekân içerisinde kurgulandığı ve yeniden kurgulandığı için bilgiyi çarpıtma eğilimi içerisindedir</a:t>
            </a:r>
          </a:p>
          <a:p>
            <a:endParaRPr lang="tr-TR" dirty="0"/>
          </a:p>
        </p:txBody>
      </p:sp>
    </p:spTree>
    <p:extLst>
      <p:ext uri="{BB962C8B-B14F-4D97-AF65-F5344CB8AC3E}">
        <p14:creationId xmlns:p14="http://schemas.microsoft.com/office/powerpoint/2010/main" val="281296410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7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DE6CE38-3201-DA41-B3DC-E36393BF005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39CD7CE-3ADE-784D-B24B-1E0357FDB130}"/>
              </a:ext>
            </a:extLst>
          </p:cNvPr>
          <p:cNvSpPr>
            <a:spLocks noGrp="1"/>
          </p:cNvSpPr>
          <p:nvPr>
            <p:ph idx="1"/>
          </p:nvPr>
        </p:nvSpPr>
        <p:spPr/>
        <p:txBody>
          <a:bodyPr/>
          <a:lstStyle/>
          <a:p>
            <a:r>
              <a:rPr lang="tr-TR" dirty="0" err="1"/>
              <a:t>Munir</a:t>
            </a:r>
            <a:r>
              <a:rPr lang="tr-TR" dirty="0"/>
              <a:t> Göle’nin </a:t>
            </a:r>
            <a:r>
              <a:rPr lang="tr-TR" i="1" dirty="0" err="1"/>
              <a:t>Cogito</a:t>
            </a:r>
            <a:r>
              <a:rPr lang="tr-TR" dirty="0" err="1"/>
              <a:t>’nun</a:t>
            </a:r>
            <a:r>
              <a:rPr lang="tr-TR" dirty="0"/>
              <a:t> “Bellek: Öncesiz, Sonrasız” başlıklı sayısına yazdığı yazının başlığı belleğin çarpıtma özelliğini özetler mahiyettedir: </a:t>
            </a:r>
            <a:r>
              <a:rPr lang="tr-TR" i="1" dirty="0"/>
              <a:t>Doğru olmadığını biliyorum, ama öyle hatırlıyorum </a:t>
            </a:r>
            <a:r>
              <a:rPr lang="tr-TR" dirty="0"/>
              <a:t>(Göle, 2007: 23). </a:t>
            </a:r>
          </a:p>
          <a:p>
            <a:endParaRPr lang="tr-TR" dirty="0"/>
          </a:p>
        </p:txBody>
      </p:sp>
    </p:spTree>
    <p:extLst>
      <p:ext uri="{BB962C8B-B14F-4D97-AF65-F5344CB8AC3E}">
        <p14:creationId xmlns:p14="http://schemas.microsoft.com/office/powerpoint/2010/main" val="136832726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alpha val="37000"/>
          </a:schemeClr>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694E20-9386-0C41-99B0-D8C9FC5EFBB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C11BA5A-F31F-6848-823E-B2CD9EC1E65D}"/>
              </a:ext>
            </a:extLst>
          </p:cNvPr>
          <p:cNvSpPr>
            <a:spLocks noGrp="1"/>
          </p:cNvSpPr>
          <p:nvPr>
            <p:ph idx="1"/>
          </p:nvPr>
        </p:nvSpPr>
        <p:spPr/>
        <p:txBody>
          <a:bodyPr/>
          <a:lstStyle/>
          <a:p>
            <a:r>
              <a:rPr lang="tr-TR" dirty="0"/>
              <a:t>Michael </a:t>
            </a:r>
            <a:r>
              <a:rPr lang="tr-TR" dirty="0" err="1"/>
              <a:t>Schudson</a:t>
            </a:r>
            <a:r>
              <a:rPr lang="tr-TR" dirty="0"/>
              <a:t>, gerçeğe uygun bir belleğin ne olacağına dair bir ölçütün olduğu varsayımının, belleğin çarpıtılabileceği düşüncesini ortaya çıkardığını söyler (</a:t>
            </a:r>
            <a:r>
              <a:rPr lang="tr-TR" dirty="0" err="1"/>
              <a:t>Schudson</a:t>
            </a:r>
            <a:r>
              <a:rPr lang="tr-TR" dirty="0"/>
              <a:t>, 2007: 179). </a:t>
            </a:r>
            <a:r>
              <a:rPr lang="tr-TR" dirty="0" err="1"/>
              <a:t>Schudson</a:t>
            </a:r>
            <a:r>
              <a:rPr lang="tr-TR" dirty="0"/>
              <a:t>, belleğin toplumsal olduğunu, kurallar, kanunlar, usuller ve kayıtlar şeklinde kurumlara yerleşmiş ya da yerleştirilmiş olduğunu belirtir (</a:t>
            </a:r>
            <a:r>
              <a:rPr lang="tr-TR" dirty="0" err="1"/>
              <a:t>Schudson</a:t>
            </a:r>
            <a:r>
              <a:rPr lang="tr-TR" dirty="0"/>
              <a:t>, 2007: 179). Bellekte bulunan geçmişe ait bilginin çekilip getirilme sürecini toplum, psikoloji ve tarih etkiler (</a:t>
            </a:r>
            <a:r>
              <a:rPr lang="tr-TR" dirty="0" err="1"/>
              <a:t>Schudson</a:t>
            </a:r>
            <a:r>
              <a:rPr lang="tr-TR" dirty="0"/>
              <a:t>, 2007:181). </a:t>
            </a:r>
          </a:p>
          <a:p>
            <a:endParaRPr lang="tr-TR" dirty="0"/>
          </a:p>
        </p:txBody>
      </p:sp>
    </p:spTree>
    <p:extLst>
      <p:ext uri="{BB962C8B-B14F-4D97-AF65-F5344CB8AC3E}">
        <p14:creationId xmlns:p14="http://schemas.microsoft.com/office/powerpoint/2010/main" val="204761325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theme/theme1.xml><?xml version="1.0" encoding="utf-8"?>
<a:theme xmlns:a="http://schemas.openxmlformats.org/drawingml/2006/main" name="BrushVTI">
  <a:themeElements>
    <a:clrScheme name="AnalogousFromDarkSeedLeftStep">
      <a:dk1>
        <a:srgbClr val="000000"/>
      </a:dk1>
      <a:lt1>
        <a:srgbClr val="FFFFFF"/>
      </a:lt1>
      <a:dk2>
        <a:srgbClr val="223A3B"/>
      </a:dk2>
      <a:lt2>
        <a:srgbClr val="E8E2E2"/>
      </a:lt2>
      <a:accent1>
        <a:srgbClr val="2DB2B8"/>
      </a:accent1>
      <a:accent2>
        <a:srgbClr val="21B87F"/>
      </a:accent2>
      <a:accent3>
        <a:srgbClr val="2DB94B"/>
      </a:accent3>
      <a:accent4>
        <a:srgbClr val="40B821"/>
      </a:accent4>
      <a:accent5>
        <a:srgbClr val="7DAF2B"/>
      </a:accent5>
      <a:accent6>
        <a:srgbClr val="A9A31E"/>
      </a:accent6>
      <a:hlink>
        <a:srgbClr val="5B8E2F"/>
      </a:hlink>
      <a:folHlink>
        <a:srgbClr val="7F7F7F"/>
      </a:folHlink>
    </a:clrScheme>
    <a:fontScheme name="Custom 3">
      <a:majorFont>
        <a:latin typeface="Elephant"/>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docProps/app.xml><?xml version="1.0" encoding="utf-8"?>
<Properties xmlns="http://schemas.openxmlformats.org/officeDocument/2006/extended-properties" xmlns:vt="http://schemas.openxmlformats.org/officeDocument/2006/docPropsVTypes">
  <TotalTime>36</TotalTime>
  <Words>678</Words>
  <Application>Microsoft Macintosh PowerPoint</Application>
  <PresentationFormat>Geniş ekran</PresentationFormat>
  <Paragraphs>43</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Century Gothic</vt:lpstr>
      <vt:lpstr>Elephant</vt:lpstr>
      <vt:lpstr>BrushVTI</vt:lpstr>
      <vt:lpstr>Bellek nasıl çalışır?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Uzaklaştırma</vt:lpstr>
      <vt:lpstr>PowerPoint Sunusu</vt:lpstr>
      <vt:lpstr>PowerPoint Sunusu</vt:lpstr>
      <vt:lpstr>Çarpıtma</vt:lpstr>
      <vt:lpstr>PowerPoint Sunusu</vt:lpstr>
      <vt:lpstr>PowerPoint Sunusu</vt:lpstr>
      <vt:lpstr>öyküleme</vt:lpstr>
      <vt:lpstr>Uzlaşımsallaştırma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Bellek nasıl çalışır?</dc:title>
  <dc:creator>Zehra Münüsoğlu</dc:creator>
  <cp:lastModifiedBy>Zehra Münüsoğlu</cp:lastModifiedBy>
  <cp:revision>6</cp:revision>
  <dcterms:created xsi:type="dcterms:W3CDTF">2020-04-01T09:38:41Z</dcterms:created>
  <dcterms:modified xsi:type="dcterms:W3CDTF">2020-04-01T10:14:51Z</dcterms:modified>
</cp:coreProperties>
</file>