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handoutMasterIdLst>
    <p:handoutMasterId r:id="rId20"/>
  </p:handoutMasterIdLst>
  <p:sldIdLst>
    <p:sldId id="265" r:id="rId3"/>
    <p:sldId id="273" r:id="rId4"/>
    <p:sldId id="281" r:id="rId5"/>
    <p:sldId id="294" r:id="rId6"/>
    <p:sldId id="292" r:id="rId7"/>
    <p:sldId id="280" r:id="rId8"/>
    <p:sldId id="297" r:id="rId9"/>
    <p:sldId id="286" r:id="rId10"/>
    <p:sldId id="269" r:id="rId11"/>
    <p:sldId id="295" r:id="rId12"/>
    <p:sldId id="285" r:id="rId13"/>
    <p:sldId id="296" r:id="rId14"/>
    <p:sldId id="287" r:id="rId15"/>
    <p:sldId id="290" r:id="rId16"/>
    <p:sldId id="282"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726" y="-9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12/12/2017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12/12/2017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 xmlns:p14="http://schemas.microsoft.com/office/powerpoint/2010/main" val="33828820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376930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smtClean="0"/>
              <a:t>Click to edit Master title style</a:t>
            </a:r>
            <a:endParaRP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12/12/2017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13717346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12/12/2017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33385722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12/12/2017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2751558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12/12/2017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41593422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smtClean="0"/>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pPr/>
              <a:t>12/12/2017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12/12/2017</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DD7D43D-6574-4C7B-808D-C6C12215A4D4}" type="datetimeFigureOut">
              <a:rPr lang="en-US"/>
              <a:pPr/>
              <a:t>12/12/2017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0ECE5F2-81AA-4605-B028-6FBA391056AF}" type="slidenum">
              <a:rPr/>
              <a:pPr/>
              <a:t>‹#›</a:t>
            </a:fld>
            <a:endParaRPr/>
          </a:p>
        </p:txBody>
      </p:sp>
    </p:spTree>
    <p:extLst>
      <p:ext uri="{BB962C8B-B14F-4D97-AF65-F5344CB8AC3E}">
        <p14:creationId xmlns="" xmlns:p14="http://schemas.microsoft.com/office/powerpoint/2010/main" val="31170784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pPr/>
              <a:t>12/12/2017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40570808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pPr/>
              <a:t>12/12/2017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842011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12/12/2017</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 xmlns:p14="http://schemas.microsoft.com/office/powerpoint/2010/main" val="2559003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12/12/2017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 xmlns:p14="http://schemas.microsoft.com/office/powerpoint/2010/main" val="14359466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en-US"/>
              <a:pPr/>
              <a:t>12/12/2017</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a:pPr/>
              <a:t>‹#›</a:t>
            </a:fld>
            <a:endParaRPr/>
          </a:p>
        </p:txBody>
      </p:sp>
    </p:spTree>
    <p:extLst>
      <p:ext uri="{BB962C8B-B14F-4D97-AF65-F5344CB8AC3E}">
        <p14:creationId xmlns=""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arthobservatory.nasa.gov/IOTD/view.php?id=44677" TargetMode="External"/><Relationship Id="rId7" Type="http://schemas.openxmlformats.org/officeDocument/2006/relationships/hyperlink" Target="http://www.triwaterstour.com/prevention-learning-from-a-canadian-case-study-in-eutrophication/" TargetMode="External"/><Relationship Id="rId2" Type="http://schemas.openxmlformats.org/officeDocument/2006/relationships/hyperlink" Target="http://blog.nola.com/times-picayune/2007/06/despite_promises_to_fix_it_the.html" TargetMode="External"/><Relationship Id="rId1" Type="http://schemas.openxmlformats.org/officeDocument/2006/relationships/slideLayout" Target="../slideLayouts/slideLayout2.xml"/><Relationship Id="rId6" Type="http://schemas.openxmlformats.org/officeDocument/2006/relationships/hyperlink" Target="http://www.sciencedaily.com/terms/algal_bloom.htm" TargetMode="External"/><Relationship Id="rId5" Type="http://schemas.openxmlformats.org/officeDocument/2006/relationships/hyperlink" Target="http://oceanservice.noaa.gov/facts/deadzone.html" TargetMode="External"/><Relationship Id="rId4" Type="http://schemas.openxmlformats.org/officeDocument/2006/relationships/hyperlink" Target="http://en.wikipedia.org/wiki/Dead_zone_(ecolog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00600"/>
            <a:ext cx="9144002" cy="1143000"/>
          </a:xfrm>
        </p:spPr>
        <p:txBody>
          <a:bodyPr/>
          <a:lstStyle/>
          <a:p>
            <a:r>
              <a:rPr lang="tr-TR" b="1" dirty="0" smtClean="0"/>
              <a:t>Ölü Bölgeler (Dead Zones)</a:t>
            </a:r>
            <a:endParaRPr lang="en-US" b="1" dirty="0"/>
          </a:p>
        </p:txBody>
      </p:sp>
      <p:sp>
        <p:nvSpPr>
          <p:cNvPr id="4" name="Subtitle 3"/>
          <p:cNvSpPr>
            <a:spLocks noGrp="1"/>
          </p:cNvSpPr>
          <p:nvPr>
            <p:ph type="subTitle" idx="1"/>
          </p:nvPr>
        </p:nvSpPr>
        <p:spPr>
          <a:xfrm>
            <a:off x="1522413" y="5943600"/>
            <a:ext cx="9144002" cy="343912"/>
          </a:xfrm>
        </p:spPr>
        <p:txBody>
          <a:bodyPr>
            <a:normAutofit lnSpcReduction="10000"/>
          </a:bodyPr>
          <a:lstStyle/>
          <a:p>
            <a:r>
              <a:rPr lang="tr-TR" dirty="0" smtClean="0"/>
              <a:t>Denizlerde ve Büyük Göllerde Hipoksi</a:t>
            </a:r>
            <a:endParaRPr lang="en-US" dirty="0"/>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t="20971" b="27345"/>
          <a:stretch/>
        </p:blipFill>
        <p:spPr>
          <a:xfrm>
            <a:off x="0" y="0"/>
            <a:ext cx="12192000" cy="4725749"/>
          </a:xfrm>
          <a:prstGeom prst="rect">
            <a:avLst/>
          </a:prstGeom>
        </p:spPr>
      </p:pic>
    </p:spTree>
    <p:extLst>
      <p:ext uri="{BB962C8B-B14F-4D97-AF65-F5344CB8AC3E}">
        <p14:creationId xmlns="" xmlns:p14="http://schemas.microsoft.com/office/powerpoint/2010/main" val="27988093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8498" y="828422"/>
            <a:ext cx="5534713" cy="3138698"/>
          </a:xfrm>
        </p:spPr>
        <p:txBody>
          <a:bodyPr>
            <a:normAutofit/>
          </a:bodyPr>
          <a:lstStyle/>
          <a:p>
            <a:r>
              <a:rPr lang="tr-TR" b="1" dirty="0"/>
              <a:t>Meksika körfezi </a:t>
            </a:r>
            <a:r>
              <a:rPr lang="tr-TR" dirty="0"/>
              <a:t>her yıl yaz sonunda oluşan mevsimsel bir hipoksik bölgeye sahiptir. Büyüklüğü 5,000 kilometre kareden 22,000 kilometre kareye kadar değişir. </a:t>
            </a:r>
            <a:endParaRPr lang="tr-TR" dirty="0" smtClean="0"/>
          </a:p>
          <a:p>
            <a:r>
              <a:rPr lang="tr-TR" dirty="0" smtClean="0"/>
              <a:t>Bu </a:t>
            </a:r>
            <a:r>
              <a:rPr lang="tr-TR" dirty="0"/>
              <a:t>bölgenin büyüme endişesi 1997 yılında </a:t>
            </a:r>
            <a:r>
              <a:rPr lang="en-US" dirty="0"/>
              <a:t>Mississippi River/Gulf of Mexico Watershed Nutrient Task Force</a:t>
            </a:r>
            <a:r>
              <a:rPr lang="tr-TR" dirty="0"/>
              <a:t>’un kurulmasına neden olmuştur. Bu kuruluşun görevi Meksika Körfezindeki ölü bölgenin 5 senelik ortalamasını 5,000 altına düşürmektir</a:t>
            </a:r>
            <a:r>
              <a:rPr lang="tr-TR" dirty="0" smtClean="0"/>
              <a:t>.</a:t>
            </a:r>
            <a:endParaRPr lang="tr-TR" dirty="0"/>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14821" r="13263"/>
          <a:stretch/>
        </p:blipFill>
        <p:spPr>
          <a:xfrm>
            <a:off x="347957" y="828422"/>
            <a:ext cx="5850541" cy="4576046"/>
          </a:xfrm>
          <a:prstGeom prst="rect">
            <a:avLst/>
          </a:prstGeom>
        </p:spPr>
      </p:pic>
    </p:spTree>
    <p:extLst>
      <p:ext uri="{BB962C8B-B14F-4D97-AF65-F5344CB8AC3E}">
        <p14:creationId xmlns="" xmlns:p14="http://schemas.microsoft.com/office/powerpoint/2010/main" val="3782681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489" y="331773"/>
            <a:ext cx="9509760" cy="2955590"/>
          </a:xfrm>
        </p:spPr>
        <p:txBody>
          <a:bodyPr>
            <a:normAutofit lnSpcReduction="10000"/>
          </a:bodyPr>
          <a:lstStyle/>
          <a:p>
            <a:r>
              <a:rPr lang="tr-TR" b="1" dirty="0" smtClean="0"/>
              <a:t>Baltık Denizi</a:t>
            </a:r>
            <a:r>
              <a:rPr lang="tr-TR" dirty="0" smtClean="0"/>
              <a:t>, dünyanın en büyük 10 ölü bölgesini barındırmaktadır. Tarımsal gübrelerin ve kanalizasyon atıklarının artışı bu bölgedeki ötrofikasyonu hızlandırmaktadır. Baltık morinasının aşırı avlanması da problemi güçlendirmektedir. Morinalar, temel besini alg olan mikroskobik zooplankton ile beslenen çaçabalık gibi ufak balık türlerini yemektedir. Daha az morina ve daha fazla çaça, daha çok alg ve daha az oksijen anlamına gelir. Ölü bölgelerin yayılışı morinaların derin sulardaki üreme bölgelerine ulaşarak türü daha da fazla tehlike alına sokmaktadır.</a:t>
            </a:r>
          </a:p>
          <a:p>
            <a:r>
              <a:rPr lang="tr-TR" dirty="0" smtClean="0"/>
              <a:t>Baltık Denizi Avrupa Birliği tarafından kirlilik, ölü bölgeler ve aşırı avlanma ile mücadele etmek için belirlenen ilk «makro-bölge» olmuştur. Avrupa Birliği, Baltık Denizine kıyısı olan sekiz AB üyesi ülke ile beraber Baltık Denizi Stratejisini koordine etmektedir.</a:t>
            </a:r>
            <a:endParaRPr lang="en-US" dirty="0"/>
          </a:p>
          <a:p>
            <a:endParaRPr lang="tr-TR"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53928" y="3287364"/>
            <a:ext cx="5008843" cy="3341614"/>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45420" y="3287364"/>
            <a:ext cx="5008508" cy="3341614"/>
          </a:xfrm>
          <a:prstGeom prst="rect">
            <a:avLst/>
          </a:prstGeom>
        </p:spPr>
      </p:pic>
    </p:spTree>
    <p:extLst>
      <p:ext uri="{BB962C8B-B14F-4D97-AF65-F5344CB8AC3E}">
        <p14:creationId xmlns="" xmlns:p14="http://schemas.microsoft.com/office/powerpoint/2010/main" val="109751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964" y="374908"/>
            <a:ext cx="3200400" cy="1052639"/>
          </a:xfrm>
        </p:spPr>
        <p:txBody>
          <a:bodyPr/>
          <a:lstStyle/>
          <a:p>
            <a:r>
              <a:rPr lang="tr-TR" dirty="0"/>
              <a:t>Kritik bir örnek: </a:t>
            </a:r>
            <a:r>
              <a:rPr lang="tr-TR" b="1" i="1" dirty="0"/>
              <a:t>Erie Gölü</a:t>
            </a:r>
            <a:endParaRPr lang="tr-TR" b="1" dirty="0"/>
          </a:p>
        </p:txBody>
      </p:sp>
      <p:sp>
        <p:nvSpPr>
          <p:cNvPr id="3" name="Content Placeholder 2"/>
          <p:cNvSpPr>
            <a:spLocks noGrp="1"/>
          </p:cNvSpPr>
          <p:nvPr>
            <p:ph idx="1"/>
          </p:nvPr>
        </p:nvSpPr>
        <p:spPr>
          <a:xfrm>
            <a:off x="5362892" y="997870"/>
            <a:ext cx="6370320" cy="5091913"/>
          </a:xfrm>
        </p:spPr>
        <p:txBody>
          <a:bodyPr/>
          <a:lstStyle/>
          <a:p>
            <a:r>
              <a:rPr lang="tr-TR" dirty="0"/>
              <a:t>Ötrofikasyonun ne kadar aşırı seviyelere varacağına belki de </a:t>
            </a:r>
            <a:r>
              <a:rPr lang="tr-TR" i="1" dirty="0"/>
              <a:t>Erie Gölü</a:t>
            </a:r>
            <a:r>
              <a:rPr lang="tr-TR" dirty="0"/>
              <a:t>’nden daha büyük bir örnek olamaz. Dünyanın en büyük 11. gölü olan Erie’nin suyunun %95’i Detroit Nehri’nden gelmektedir. Çevresinde bulunan göllere göre daha sığ olduğundan dolayı, onlara göre en sıcak ve biyolojik açıdan üretken olanıdır. Diğer bir deyişle, ötrofikasyona karşı en hassas olanlarıdır.</a:t>
            </a:r>
          </a:p>
          <a:p>
            <a:r>
              <a:rPr lang="tr-TR" dirty="0"/>
              <a:t>Bu hassasiyet, 1950’lerde ötrofikasyon yaygın olarak bilinen bir konsept olmadan önce büyül algal patlamaların oluşmaya başlaması ile kanıtlanmış oldu. 1960’lara gelindiğinde ise dünyanın 11. en büyük gölü «ölü» olarak kabul edildi. Ani algal büyüme tüm mevcut nutrientlerin tükenmesine ve oksijen için yerli akuatik türler ile rekabetine neden oldu. </a:t>
            </a:r>
            <a:endParaRPr lang="tr-TR" dirty="0" smtClean="0"/>
          </a:p>
          <a:p>
            <a:r>
              <a:rPr lang="tr-TR" dirty="0" smtClean="0"/>
              <a:t>Alg </a:t>
            </a:r>
            <a:r>
              <a:rPr lang="tr-TR" dirty="0"/>
              <a:t>büyümesi o kadar </a:t>
            </a:r>
            <a:r>
              <a:rPr lang="tr-TR" dirty="0" smtClean="0"/>
              <a:t>fazladır ki, göldeki yeşil </a:t>
            </a:r>
            <a:r>
              <a:rPr lang="tr-TR" dirty="0"/>
              <a:t>alg katmanı uzaydan bile </a:t>
            </a:r>
            <a:r>
              <a:rPr lang="tr-TR" dirty="0" smtClean="0"/>
              <a:t>görülebilmektedir.</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532741"/>
            <a:ext cx="5362892" cy="4022169"/>
          </a:xfrm>
          <a:prstGeom prst="rect">
            <a:avLst/>
          </a:prstGeom>
        </p:spPr>
      </p:pic>
    </p:spTree>
    <p:extLst>
      <p:ext uri="{BB962C8B-B14F-4D97-AF65-F5344CB8AC3E}">
        <p14:creationId xmlns="" xmlns:p14="http://schemas.microsoft.com/office/powerpoint/2010/main" val="22835216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Türkiye’deki Durum</a:t>
            </a:r>
            <a:endParaRPr lang="tr-TR" dirty="0"/>
          </a:p>
        </p:txBody>
      </p:sp>
      <p:sp>
        <p:nvSpPr>
          <p:cNvPr id="3" name="Content Placeholder 2"/>
          <p:cNvSpPr>
            <a:spLocks noGrp="1"/>
          </p:cNvSpPr>
          <p:nvPr>
            <p:ph idx="1"/>
          </p:nvPr>
        </p:nvSpPr>
        <p:spPr/>
        <p:txBody>
          <a:bodyPr>
            <a:normAutofit/>
          </a:bodyPr>
          <a:lstStyle/>
          <a:p>
            <a:r>
              <a:rPr lang="tr-TR" dirty="0"/>
              <a:t>Yıllardır endüstriyel atıklar, akarsuların getirdiği tarımsal mücadele ilaçları ve diğer kimyasal atıklar, doğal ve sentetik gübreler ve daha birçok etken </a:t>
            </a:r>
            <a:r>
              <a:rPr lang="tr-TR" b="1" dirty="0"/>
              <a:t>İzmir Körfezi</a:t>
            </a:r>
            <a:r>
              <a:rPr lang="tr-TR" dirty="0"/>
              <a:t>`ndeki kirliliği had safhaya çıkarmıştır. Körfeze </a:t>
            </a:r>
            <a:r>
              <a:rPr lang="tr-TR" dirty="0" smtClean="0"/>
              <a:t>bırakılan </a:t>
            </a:r>
            <a:r>
              <a:rPr lang="tr-TR" dirty="0"/>
              <a:t>atıklarla ilgili olarak son dönemlere kadar gerekli önlemler alınamadığı için, bu durum İzmir Körfezi`nde aşırı kirlenmeye neden olmuştur. Yakın geçmişe kadar denizin berraklığı tümden kaybolmuş ve körfezde su hareketliliğinin çok az olduğu kısımlarda alg patlaması (</a:t>
            </a:r>
            <a:r>
              <a:rPr lang="tr-TR" dirty="0" smtClean="0"/>
              <a:t>kızıl dalga</a:t>
            </a:r>
            <a:r>
              <a:rPr lang="tr-TR" dirty="0"/>
              <a:t>) sık sık görülür olmuştur.</a:t>
            </a:r>
          </a:p>
          <a:p>
            <a:r>
              <a:rPr lang="tr-TR" dirty="0"/>
              <a:t>Körfez kirliliğini azaltmak amacıyla, İzmir genelindeki tüm evsel ve endüstriyel atık suları toplayarak biyolojik arıtmaya tabi tuttuktan sonra körfeze verilmesini sağlayan Büyük Kanal Projesi 2000 yılında devreye girmiştir. Böylece, körfezin kirlilik yükü büyük ölçüde azaltılarak onun eski berraklığına dönmesi hedeflenmiş ve kötü kokular büyük ölçüde giderilmiştir. Bu proje sonrasında bu tür olaylar daha seyrek görülmüştür</a:t>
            </a:r>
            <a:r>
              <a:rPr lang="tr-TR" dirty="0" smtClean="0"/>
              <a:t>.</a:t>
            </a:r>
            <a:endParaRPr lang="tr-TR" dirty="0"/>
          </a:p>
        </p:txBody>
      </p:sp>
    </p:spTree>
    <p:extLst>
      <p:ext uri="{BB962C8B-B14F-4D97-AF65-F5344CB8AC3E}">
        <p14:creationId xmlns="" xmlns:p14="http://schemas.microsoft.com/office/powerpoint/2010/main" val="977093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10716"/>
            <a:ext cx="9509760" cy="657433"/>
          </a:xfrm>
        </p:spPr>
        <p:txBody>
          <a:bodyPr/>
          <a:lstStyle/>
          <a:p>
            <a:r>
              <a:rPr lang="tr-TR" dirty="0" smtClean="0"/>
              <a:t>Sonuç</a:t>
            </a:r>
            <a:endParaRPr lang="tr-TR" dirty="0"/>
          </a:p>
        </p:txBody>
      </p:sp>
      <p:sp>
        <p:nvSpPr>
          <p:cNvPr id="3" name="Content Placeholder 2"/>
          <p:cNvSpPr>
            <a:spLocks noGrp="1"/>
          </p:cNvSpPr>
          <p:nvPr>
            <p:ph idx="1"/>
          </p:nvPr>
        </p:nvSpPr>
        <p:spPr>
          <a:xfrm>
            <a:off x="1341120" y="1124793"/>
            <a:ext cx="9509760" cy="4127627"/>
          </a:xfrm>
        </p:spPr>
        <p:txBody>
          <a:bodyPr/>
          <a:lstStyle/>
          <a:p>
            <a:r>
              <a:rPr lang="tr-TR" dirty="0"/>
              <a:t>Tabiatın korunması ve su kirliliğinin en aza indirilmesi için öncelikle birey olarak hepimize büyük sorumluluklar düşmektedir. </a:t>
            </a:r>
            <a:endParaRPr lang="tr-TR" dirty="0" smtClean="0"/>
          </a:p>
          <a:p>
            <a:r>
              <a:rPr lang="tr-TR" dirty="0" smtClean="0"/>
              <a:t>Sivil </a:t>
            </a:r>
            <a:r>
              <a:rPr lang="tr-TR" dirty="0"/>
              <a:t>toplum kuruluşları, özel sektör, üniversite ve kamu kuruluşları su kaynaklarının korunması için uygulanabilir hedefler belirlemeli ve bu yönde çeşitli sosyal sorumluluk projeleri ortaya koymalıdırlar. </a:t>
            </a:r>
            <a:endParaRPr lang="tr-TR" dirty="0" smtClean="0"/>
          </a:p>
          <a:p>
            <a:r>
              <a:rPr lang="tr-TR" dirty="0" smtClean="0"/>
              <a:t>Sanayiciler</a:t>
            </a:r>
            <a:r>
              <a:rPr lang="tr-TR" dirty="0"/>
              <a:t>, tarım ile uğraşanlar, balıkçılar ve diğer üretim sektörleri daha çevreci üretim sistemleri için teşvik edilmeli ve desteklenmelidir.</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23288" y="3744838"/>
            <a:ext cx="4345424" cy="2886079"/>
          </a:xfrm>
          <a:prstGeom prst="rect">
            <a:avLst/>
          </a:prstGeom>
        </p:spPr>
      </p:pic>
    </p:spTree>
    <p:extLst>
      <p:ext uri="{BB962C8B-B14F-4D97-AF65-F5344CB8AC3E}">
        <p14:creationId xmlns="" xmlns:p14="http://schemas.microsoft.com/office/powerpoint/2010/main" val="5318634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02624"/>
            <a:ext cx="9509760" cy="576513"/>
          </a:xfrm>
        </p:spPr>
        <p:txBody>
          <a:bodyPr/>
          <a:lstStyle/>
          <a:p>
            <a:r>
              <a:rPr lang="tr-TR" dirty="0" smtClean="0"/>
              <a:t>KAYNAKLAR</a:t>
            </a:r>
            <a:endParaRPr lang="tr-TR" dirty="0"/>
          </a:p>
        </p:txBody>
      </p:sp>
      <p:sp>
        <p:nvSpPr>
          <p:cNvPr id="3" name="Content Placeholder 2"/>
          <p:cNvSpPr>
            <a:spLocks noGrp="1"/>
          </p:cNvSpPr>
          <p:nvPr>
            <p:ph idx="1"/>
          </p:nvPr>
        </p:nvSpPr>
        <p:spPr>
          <a:xfrm>
            <a:off x="1341120" y="1132885"/>
            <a:ext cx="9509760" cy="5049429"/>
          </a:xfrm>
        </p:spPr>
        <p:txBody>
          <a:bodyPr>
            <a:normAutofit fontScale="85000" lnSpcReduction="20000"/>
          </a:bodyPr>
          <a:lstStyle/>
          <a:p>
            <a:r>
              <a:rPr lang="tr-TR" dirty="0">
                <a:hlinkClick r:id="rId2"/>
              </a:rPr>
              <a:t>http://</a:t>
            </a:r>
            <a:r>
              <a:rPr lang="tr-TR" dirty="0" smtClean="0">
                <a:hlinkClick r:id="rId2"/>
              </a:rPr>
              <a:t>blog.nola.com/times-picayune/2007/06/despite_promises_to_fix_it_the.html</a:t>
            </a:r>
            <a:endParaRPr lang="tr-TR" dirty="0" smtClean="0">
              <a:hlinkClick r:id="rId3"/>
            </a:endParaRPr>
          </a:p>
          <a:p>
            <a:r>
              <a:rPr lang="tr-TR" dirty="0" smtClean="0">
                <a:hlinkClick r:id="rId3"/>
              </a:rPr>
              <a:t>http</a:t>
            </a:r>
            <a:r>
              <a:rPr lang="tr-TR" dirty="0">
                <a:hlinkClick r:id="rId3"/>
              </a:rPr>
              <a:t>://</a:t>
            </a:r>
            <a:r>
              <a:rPr lang="tr-TR" dirty="0" smtClean="0">
                <a:hlinkClick r:id="rId3"/>
              </a:rPr>
              <a:t>earthobservatory.nasa.gov/IOTD/view.php?id=44677</a:t>
            </a:r>
            <a:endParaRPr lang="tr-TR" dirty="0" smtClean="0">
              <a:hlinkClick r:id="rId4"/>
            </a:endParaRPr>
          </a:p>
          <a:p>
            <a:r>
              <a:rPr lang="tr-TR" dirty="0" smtClean="0">
                <a:hlinkClick r:id="rId4"/>
              </a:rPr>
              <a:t>http</a:t>
            </a:r>
            <a:r>
              <a:rPr lang="tr-TR" dirty="0">
                <a:hlinkClick r:id="rId4"/>
              </a:rPr>
              <a:t>://en.wikipedia.org/wiki/Dead_zone_(ecology</a:t>
            </a:r>
            <a:r>
              <a:rPr lang="tr-TR" dirty="0" smtClean="0">
                <a:hlinkClick r:id="rId4"/>
              </a:rPr>
              <a:t>)</a:t>
            </a:r>
            <a:endParaRPr lang="tr-TR" dirty="0" smtClean="0"/>
          </a:p>
          <a:p>
            <a:r>
              <a:rPr lang="tr-TR" dirty="0" smtClean="0">
                <a:hlinkClick r:id="rId5"/>
              </a:rPr>
              <a:t>http</a:t>
            </a:r>
            <a:r>
              <a:rPr lang="tr-TR" dirty="0">
                <a:hlinkClick r:id="rId5"/>
              </a:rPr>
              <a:t>://</a:t>
            </a:r>
            <a:r>
              <a:rPr lang="tr-TR" dirty="0" smtClean="0">
                <a:hlinkClick r:id="rId5"/>
              </a:rPr>
              <a:t>oceanservice.noaa.gov/facts/deadzone.html</a:t>
            </a:r>
            <a:endParaRPr lang="tr-TR" dirty="0" smtClean="0"/>
          </a:p>
          <a:p>
            <a:r>
              <a:rPr lang="tr-TR" dirty="0">
                <a:hlinkClick r:id="rId6"/>
              </a:rPr>
              <a:t>http://</a:t>
            </a:r>
            <a:r>
              <a:rPr lang="tr-TR" dirty="0" smtClean="0">
                <a:hlinkClick r:id="rId6"/>
              </a:rPr>
              <a:t>www.sciencedaily.com/terms/algal_bloom.htm</a:t>
            </a:r>
            <a:endParaRPr lang="tr-TR" dirty="0" smtClean="0"/>
          </a:p>
          <a:p>
            <a:r>
              <a:rPr lang="tr-TR" dirty="0">
                <a:hlinkClick r:id="rId7"/>
              </a:rPr>
              <a:t>http://www.triwaterstour.com/prevention-learning-from-a-canadian-case-study-in-eutrophication</a:t>
            </a:r>
            <a:r>
              <a:rPr lang="tr-TR" dirty="0" smtClean="0">
                <a:hlinkClick r:id="rId7"/>
              </a:rPr>
              <a:t>/</a:t>
            </a:r>
            <a:endParaRPr lang="tr-TR" dirty="0" smtClean="0"/>
          </a:p>
          <a:p>
            <a:r>
              <a:rPr lang="en-US" dirty="0" smtClean="0"/>
              <a:t>Diaz</a:t>
            </a:r>
            <a:r>
              <a:rPr lang="en-US" dirty="0"/>
              <a:t>, R. J.; Rosenberg, R. (</a:t>
            </a:r>
            <a:r>
              <a:rPr lang="en-US" dirty="0" smtClean="0"/>
              <a:t>2008-08-15</a:t>
            </a:r>
            <a:r>
              <a:rPr lang="en-US" dirty="0"/>
              <a:t>). </a:t>
            </a:r>
            <a:r>
              <a:rPr lang="tr-TR" dirty="0" smtClean="0"/>
              <a:t>«</a:t>
            </a:r>
            <a:r>
              <a:rPr lang="en-US" dirty="0" smtClean="0"/>
              <a:t>Spreading </a:t>
            </a:r>
            <a:r>
              <a:rPr lang="en-US" dirty="0"/>
              <a:t>Dead Zones and Consequences for Marine </a:t>
            </a:r>
            <a:r>
              <a:rPr lang="en-US" dirty="0" smtClean="0"/>
              <a:t>Ecosystems</a:t>
            </a:r>
            <a:r>
              <a:rPr lang="tr-TR" dirty="0" smtClean="0"/>
              <a:t>»</a:t>
            </a:r>
            <a:r>
              <a:rPr lang="en-US" dirty="0" smtClean="0"/>
              <a:t>. </a:t>
            </a:r>
            <a:r>
              <a:rPr lang="en-US" i="1" dirty="0"/>
              <a:t>Science</a:t>
            </a:r>
            <a:r>
              <a:rPr lang="en-US" dirty="0"/>
              <a:t> 321 (5891): </a:t>
            </a:r>
            <a:r>
              <a:rPr lang="en-US" dirty="0" smtClean="0"/>
              <a:t>926–9</a:t>
            </a:r>
            <a:endParaRPr lang="tr-TR" dirty="0" smtClean="0"/>
          </a:p>
          <a:p>
            <a:r>
              <a:rPr lang="tr-TR" dirty="0"/>
              <a:t>Karpuzcu, M. «Göllerde Ötrofikasyon ve Çözüm Önerileri». Gebze </a:t>
            </a:r>
            <a:r>
              <a:rPr lang="tr-TR" dirty="0" smtClean="0"/>
              <a:t>YTE.</a:t>
            </a:r>
          </a:p>
          <a:p>
            <a:r>
              <a:rPr lang="en-US" dirty="0"/>
              <a:t>Mee, </a:t>
            </a:r>
            <a:r>
              <a:rPr lang="en-US" dirty="0" smtClean="0"/>
              <a:t>L</a:t>
            </a:r>
            <a:r>
              <a:rPr lang="tr-TR" dirty="0" smtClean="0"/>
              <a:t>.</a:t>
            </a:r>
            <a:r>
              <a:rPr lang="en-US" dirty="0" smtClean="0"/>
              <a:t> </a:t>
            </a:r>
            <a:r>
              <a:rPr lang="en-US" dirty="0"/>
              <a:t>(November 2006). </a:t>
            </a:r>
            <a:r>
              <a:rPr lang="tr-TR" dirty="0" smtClean="0"/>
              <a:t>«</a:t>
            </a:r>
            <a:r>
              <a:rPr lang="en-US" dirty="0" smtClean="0"/>
              <a:t>Reviving </a:t>
            </a:r>
            <a:r>
              <a:rPr lang="en-US" dirty="0"/>
              <a:t>Dead </a:t>
            </a:r>
            <a:r>
              <a:rPr lang="en-US" dirty="0" smtClean="0"/>
              <a:t>Zones</a:t>
            </a:r>
            <a:r>
              <a:rPr lang="tr-TR" dirty="0" smtClean="0"/>
              <a:t>»</a:t>
            </a:r>
            <a:r>
              <a:rPr lang="en-US" dirty="0" smtClean="0"/>
              <a:t>. </a:t>
            </a:r>
            <a:r>
              <a:rPr lang="en-US" i="1" dirty="0"/>
              <a:t>Scientific American</a:t>
            </a:r>
            <a:r>
              <a:rPr lang="en-US" dirty="0" smtClean="0"/>
              <a:t>.</a:t>
            </a:r>
            <a:endParaRPr lang="tr-TR" dirty="0" smtClean="0"/>
          </a:p>
          <a:p>
            <a:r>
              <a:rPr lang="tr-TR" dirty="0"/>
              <a:t>Sabancı, F.; Koray, T. (2001). «İzmir Körfezi (Ege Denizi) Mikroplankton’unun Vertikal ve Horizontal Dağılımına Kirliliğin Etkisi». </a:t>
            </a:r>
            <a:r>
              <a:rPr lang="tr-TR" i="1" dirty="0"/>
              <a:t>E.Ü. Su Ürünleri Dergisi</a:t>
            </a:r>
            <a:r>
              <a:rPr lang="tr-TR" dirty="0"/>
              <a:t>; 18 (1-2): </a:t>
            </a:r>
            <a:r>
              <a:rPr lang="tr-TR" dirty="0" smtClean="0"/>
              <a:t>187-202</a:t>
            </a:r>
          </a:p>
          <a:p>
            <a:r>
              <a:rPr lang="tr-TR" dirty="0" smtClean="0"/>
              <a:t>Zhou, Y.; Michalak, A. M.; Beletsky, D.; Rao, Y. R.; Richards, R. P. (2015). «Record-Breaking </a:t>
            </a:r>
            <a:r>
              <a:rPr lang="tr-TR" dirty="0"/>
              <a:t>Lake Erie Hypoxia during 2012 </a:t>
            </a:r>
            <a:r>
              <a:rPr lang="tr-TR" dirty="0" smtClean="0"/>
              <a:t>Drought». </a:t>
            </a:r>
            <a:r>
              <a:rPr lang="tr-TR" i="1" dirty="0"/>
              <a:t>Environmental Science &amp; </a:t>
            </a:r>
            <a:r>
              <a:rPr lang="tr-TR" i="1" dirty="0" smtClean="0"/>
              <a:t>Technology</a:t>
            </a:r>
            <a:endParaRPr lang="tr-TR" dirty="0" smtClean="0"/>
          </a:p>
          <a:p>
            <a:endParaRPr lang="tr-TR" dirty="0"/>
          </a:p>
        </p:txBody>
      </p:sp>
    </p:spTree>
    <p:extLst>
      <p:ext uri="{BB962C8B-B14F-4D97-AF65-F5344CB8AC3E}">
        <p14:creationId xmlns="" xmlns:p14="http://schemas.microsoft.com/office/powerpoint/2010/main" val="22585594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761" y="0"/>
            <a:ext cx="11636347" cy="849664"/>
          </a:xfrm>
        </p:spPr>
        <p:txBody>
          <a:bodyPr>
            <a:normAutofit/>
          </a:bodyPr>
          <a:lstStyle/>
          <a:p>
            <a:r>
              <a:rPr lang="tr-TR" i="1" dirty="0" smtClean="0"/>
              <a:t>«Dünya insana değil</a:t>
            </a:r>
            <a:r>
              <a:rPr lang="tr-TR" i="1" dirty="0"/>
              <a:t>, </a:t>
            </a:r>
            <a:r>
              <a:rPr lang="tr-TR" i="1" dirty="0" smtClean="0"/>
              <a:t>insan </a:t>
            </a:r>
            <a:r>
              <a:rPr lang="tr-TR" i="1" dirty="0"/>
              <a:t>dünyaya </a:t>
            </a:r>
            <a:r>
              <a:rPr lang="tr-TR" i="1" dirty="0" smtClean="0"/>
              <a:t>aittir»</a:t>
            </a:r>
            <a:r>
              <a:rPr lang="tr-TR" i="1" dirty="0"/>
              <a:t> </a:t>
            </a:r>
            <a:endParaRPr lang="en-US" i="1" dirty="0"/>
          </a:p>
        </p:txBody>
      </p:sp>
      <p:sp>
        <p:nvSpPr>
          <p:cNvPr id="5" name="Text Placeholder 4"/>
          <p:cNvSpPr>
            <a:spLocks noGrp="1"/>
          </p:cNvSpPr>
          <p:nvPr>
            <p:ph type="body" idx="1"/>
          </p:nvPr>
        </p:nvSpPr>
        <p:spPr>
          <a:xfrm>
            <a:off x="1524000" y="6225438"/>
            <a:ext cx="9144000" cy="470687"/>
          </a:xfrm>
        </p:spPr>
        <p:txBody>
          <a:bodyPr/>
          <a:lstStyle/>
          <a:p>
            <a:r>
              <a:rPr lang="tr-TR" dirty="0" smtClean="0"/>
              <a:t>Dinlediğiniz için teşekkür ederim.</a:t>
            </a:r>
            <a:endParaRPr lang="en-US" dirty="0"/>
          </a:p>
        </p:txBody>
      </p:sp>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t="22655" b="23540"/>
          <a:stretch/>
        </p:blipFill>
        <p:spPr>
          <a:xfrm>
            <a:off x="0" y="1092425"/>
            <a:ext cx="12192000" cy="4919957"/>
          </a:xfrm>
          <a:prstGeom prst="rect">
            <a:avLst/>
          </a:prstGeom>
        </p:spPr>
      </p:pic>
      <p:sp>
        <p:nvSpPr>
          <p:cNvPr id="3" name="TextBox 2"/>
          <p:cNvSpPr txBox="1"/>
          <p:nvPr/>
        </p:nvSpPr>
        <p:spPr>
          <a:xfrm>
            <a:off x="10204057" y="644025"/>
            <a:ext cx="1987943" cy="523220"/>
          </a:xfrm>
          <a:prstGeom prst="rect">
            <a:avLst/>
          </a:prstGeom>
          <a:noFill/>
        </p:spPr>
        <p:txBody>
          <a:bodyPr wrap="square" rtlCol="0">
            <a:spAutoFit/>
          </a:bodyPr>
          <a:lstStyle/>
          <a:p>
            <a:r>
              <a:rPr lang="tr-TR" sz="2800" dirty="0" smtClean="0"/>
              <a:t>- Şef Seattle</a:t>
            </a:r>
            <a:endParaRPr lang="tr-TR" sz="2800" dirty="0"/>
          </a:p>
        </p:txBody>
      </p:sp>
    </p:spTree>
    <p:extLst>
      <p:ext uri="{BB962C8B-B14F-4D97-AF65-F5344CB8AC3E}">
        <p14:creationId xmlns="" xmlns:p14="http://schemas.microsoft.com/office/powerpoint/2010/main" val="15112068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120" y="137565"/>
            <a:ext cx="9509760" cy="802568"/>
          </a:xfrm>
        </p:spPr>
        <p:txBody>
          <a:bodyPr/>
          <a:lstStyle/>
          <a:p>
            <a:r>
              <a:rPr lang="tr-TR" dirty="0" smtClean="0"/>
              <a:t>«Ölü Bölge» Nedir?</a:t>
            </a:r>
            <a:endParaRPr lang="en-US" dirty="0"/>
          </a:p>
        </p:txBody>
      </p:sp>
      <p:sp>
        <p:nvSpPr>
          <p:cNvPr id="14" name="Content Placeholder 13"/>
          <p:cNvSpPr>
            <a:spLocks noGrp="1"/>
          </p:cNvSpPr>
          <p:nvPr>
            <p:ph idx="1"/>
          </p:nvPr>
        </p:nvSpPr>
        <p:spPr>
          <a:xfrm>
            <a:off x="1341120" y="1092748"/>
            <a:ext cx="9623588" cy="3956681"/>
          </a:xfrm>
        </p:spPr>
        <p:txBody>
          <a:bodyPr>
            <a:normAutofit fontScale="92500" lnSpcReduction="20000"/>
          </a:bodyPr>
          <a:lstStyle/>
          <a:p>
            <a:r>
              <a:rPr lang="tr-TR" b="1" dirty="0" smtClean="0"/>
              <a:t>Ölü bölgeler </a:t>
            </a:r>
            <a:r>
              <a:rPr lang="tr-TR" dirty="0" smtClean="0"/>
              <a:t>okyanuslarda ve büyük göllerde, </a:t>
            </a:r>
            <a:r>
              <a:rPr lang="tr-TR" b="1" dirty="0" smtClean="0"/>
              <a:t>insan ve beraberinde başka faktörler nedeniyle meydana gelen aşırı nutrient kirliliğinin suyun dip ve dibe yakın kısmındaki yaşamın gereksinim duyduğu oksijeni tüketmesi sonucu oluşan</a:t>
            </a:r>
            <a:r>
              <a:rPr lang="tr-TR" dirty="0" smtClean="0"/>
              <a:t> hipoksik (düşük oksijenli) bölgelerdir.</a:t>
            </a:r>
          </a:p>
          <a:p>
            <a:r>
              <a:rPr lang="tr-TR" dirty="0" smtClean="0"/>
              <a:t>1970’lerde oşenograflar ölü bölgelerin varlığının arttığını farketmeye başlamıştır. Bu «ölü ölgeler», akuatik yaşamın en yoğun olduğu, insan yerleşimi olmayan kıyılarda meydana gelmektedir.</a:t>
            </a:r>
            <a:endParaRPr lang="en-US" dirty="0" smtClean="0"/>
          </a:p>
          <a:p>
            <a:r>
              <a:rPr lang="tr-TR" dirty="0" smtClean="0"/>
              <a:t>Mart 2004’de, yeni kurulan BM Çevre Programı ilk küresel çevre raporu «</a:t>
            </a:r>
            <a:r>
              <a:rPr lang="en-US" i="1" dirty="0" smtClean="0"/>
              <a:t>GEO </a:t>
            </a:r>
            <a:r>
              <a:rPr lang="en-US" i="1" dirty="0"/>
              <a:t>Year Book </a:t>
            </a:r>
            <a:r>
              <a:rPr lang="en-US" i="1" dirty="0" smtClean="0"/>
              <a:t>2003</a:t>
            </a:r>
            <a:r>
              <a:rPr lang="tr-TR" i="1" dirty="0" smtClean="0"/>
              <a:t>»ü</a:t>
            </a:r>
            <a:r>
              <a:rPr lang="en-US" i="1" dirty="0" smtClean="0"/>
              <a:t> </a:t>
            </a:r>
            <a:r>
              <a:rPr lang="tr-TR" dirty="0" smtClean="0"/>
              <a:t>yayınlandığında, dünya okyanuslarında tükenmiş oksijen seviyeleri nedeniyle denizel yaşamın devamlılığının bulunmadığı 146 ölü bölge rapor edilmiştir. </a:t>
            </a:r>
          </a:p>
          <a:p>
            <a:r>
              <a:rPr lang="tr-TR" dirty="0" smtClean="0"/>
              <a:t>Bu bölgelerin bazıları bir kilometre kare kadar küçük olmasına karşın, en büyük ölü bölge </a:t>
            </a:r>
            <a:r>
              <a:rPr lang="tr-TR" i="1" dirty="0" smtClean="0"/>
              <a:t>70,000 kilometre karelik </a:t>
            </a:r>
            <a:r>
              <a:rPr lang="tr-TR" dirty="0" smtClean="0"/>
              <a:t>bir alanı kaplamaktadır.</a:t>
            </a:r>
          </a:p>
          <a:p>
            <a:r>
              <a:rPr lang="tr-TR" dirty="0" smtClean="0"/>
              <a:t>2008 yılında yapılmış bir çalışmaya göre dünya çapında </a:t>
            </a:r>
            <a:r>
              <a:rPr lang="tr-TR" b="1" dirty="0" smtClean="0"/>
              <a:t>415 ölü bölge </a:t>
            </a:r>
            <a:r>
              <a:rPr lang="tr-TR" dirty="0" smtClean="0"/>
              <a:t>olduğu belirtilmiştir.</a:t>
            </a:r>
          </a:p>
          <a:p>
            <a:endParaRPr lang="en-US" dirty="0"/>
          </a:p>
          <a:p>
            <a:endParaRPr lang="en-US" dirty="0"/>
          </a:p>
        </p:txBody>
      </p:sp>
      <p:pic>
        <p:nvPicPr>
          <p:cNvPr id="2" name="Picture 1"/>
          <p:cNvPicPr>
            <a:picLocks noChangeAspect="1"/>
          </p:cNvPicPr>
          <p:nvPr/>
        </p:nvPicPr>
        <p:blipFill rotWithShape="1">
          <a:blip r:embed="rId2" cstate="print">
            <a:extLst>
              <a:ext uri="{28A0092B-C50C-407E-A947-70E740481C1C}">
                <a14:useLocalDpi xmlns="" xmlns:a14="http://schemas.microsoft.com/office/drawing/2010/main" val="0"/>
              </a:ext>
            </a:extLst>
          </a:blip>
          <a:srcRect t="8477" b="14210"/>
          <a:stretch/>
        </p:blipFill>
        <p:spPr>
          <a:xfrm>
            <a:off x="3539147" y="4782393"/>
            <a:ext cx="5113705" cy="1844984"/>
          </a:xfrm>
          <a:prstGeom prst="rect">
            <a:avLst/>
          </a:prstGeom>
        </p:spPr>
      </p:pic>
    </p:spTree>
    <p:extLst>
      <p:ext uri="{BB962C8B-B14F-4D97-AF65-F5344CB8AC3E}">
        <p14:creationId xmlns="" xmlns:p14="http://schemas.microsoft.com/office/powerpoint/2010/main" val="1495955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606904"/>
            <a:ext cx="9509760" cy="5422676"/>
          </a:xfrm>
        </p:spPr>
        <p:txBody>
          <a:bodyPr>
            <a:normAutofit lnSpcReduction="10000"/>
          </a:bodyPr>
          <a:lstStyle/>
          <a:p>
            <a:r>
              <a:rPr lang="tr-TR" dirty="0" smtClean="0"/>
              <a:t>Akuatik ve denizel ölü bölgeler, sudaki kimyasal nutrientlerin (özellikle azot ve fosfor) artışıyla oluşan </a:t>
            </a:r>
            <a:r>
              <a:rPr lang="tr-TR" b="1" dirty="0" smtClean="0"/>
              <a:t>ötrofikasyon</a:t>
            </a:r>
            <a:r>
              <a:rPr lang="tr-TR" dirty="0" smtClean="0"/>
              <a:t> sonucu ortaya çıkmaktadır.</a:t>
            </a:r>
          </a:p>
          <a:p>
            <a:r>
              <a:rPr lang="tr-TR" dirty="0" smtClean="0"/>
              <a:t>Bu kimyasallar suda yaşayan ve büyümeleri bu materyallerin miktarı ile sınırlı olan bitkiler ve algler için temel yapı taşlarıdır. Ötrofikasyon, belli tipteki fitoplanktonun yoğunluğunun ani artışına neden olur. Bu fenomene </a:t>
            </a:r>
            <a:r>
              <a:rPr lang="tr-TR" b="1" dirty="0" smtClean="0"/>
              <a:t>«alg patlaması» </a:t>
            </a:r>
            <a:r>
              <a:rPr lang="tr-TR" dirty="0" smtClean="0"/>
              <a:t>adı verilir.</a:t>
            </a:r>
          </a:p>
          <a:p>
            <a:r>
              <a:rPr lang="tr-TR" dirty="0" smtClean="0"/>
              <a:t>Alglerin temel grupları Cyanobacteria, Yeşil Algler, Dinoflagellatlar, Coccolithophorelar ve Diatom Alglerdir. Azot ve fosfor girişindeki artış genellikle Cyanobacterlerin patlamasına ve ölü bölgelerin oluşmasına yol açar. Cyanobacterler zooplankton ve balıklar için iyi bir besin değildir ve bundan dolayı suda birikir, ölür ve çürürler. Diğer algler ise tüketilir ve bu nedenle Cyanobacterler ile aynı ölçüde suda birikmezler.</a:t>
            </a:r>
          </a:p>
          <a:p>
            <a:r>
              <a:rPr lang="tr-TR" dirty="0" smtClean="0"/>
              <a:t>Ölü bölgeler doğal veya antropojenik faktörler nedeniyle oluşabilir. Kimyasal gübre kullanımı, dünya çapında ölü bölgelerin oluşmasında büyük bir insan kaynaklı etken olarak kabul edilir.</a:t>
            </a:r>
          </a:p>
          <a:p>
            <a:r>
              <a:rPr lang="tr-TR" dirty="0" smtClean="0"/>
              <a:t>Doğal nedenler arasında kıyı sürüklenmesi, su ve rüzgar sirkülasyonundaki değişimler bulunmaktadır. </a:t>
            </a:r>
          </a:p>
          <a:p>
            <a:r>
              <a:rPr lang="tr-TR" dirty="0" smtClean="0"/>
              <a:t>Atıkların taşınımı, yerleşim alanları ve gübreleme de ötrofikasyona katkıda bulunur.</a:t>
            </a:r>
            <a:endParaRPr lang="tr-TR" dirty="0"/>
          </a:p>
          <a:p>
            <a:endParaRPr lang="tr-TR" dirty="0"/>
          </a:p>
        </p:txBody>
      </p:sp>
    </p:spTree>
    <p:extLst>
      <p:ext uri="{BB962C8B-B14F-4D97-AF65-F5344CB8AC3E}">
        <p14:creationId xmlns="" xmlns:p14="http://schemas.microsoft.com/office/powerpoint/2010/main" val="26482943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9536" y="1198630"/>
            <a:ext cx="6370320" cy="4578069"/>
          </a:xfrm>
        </p:spPr>
        <p:txBody>
          <a:bodyPr/>
          <a:lstStyle/>
          <a:p>
            <a:r>
              <a:rPr lang="tr-TR" dirty="0"/>
              <a:t>Tatlısu sistemlerindeki parlak yeşil patlamalar genellikle </a:t>
            </a:r>
            <a:r>
              <a:rPr lang="tr-TR" i="1" dirty="0"/>
              <a:t>Microcystis</a:t>
            </a:r>
            <a:r>
              <a:rPr lang="tr-TR" b="1" dirty="0"/>
              <a:t> </a:t>
            </a:r>
            <a:r>
              <a:rPr lang="tr-TR" dirty="0"/>
              <a:t>gibi mavi-yeşil alglerin (Cyanobacteria) sonucudur. Patlamalar ayrıca </a:t>
            </a:r>
            <a:r>
              <a:rPr lang="tr-TR" b="1" dirty="0"/>
              <a:t>makroalgal türler </a:t>
            </a:r>
            <a:r>
              <a:rPr lang="tr-TR" dirty="0"/>
              <a:t>(fitoplanktonik olmayan) de içerebilir. Bu patlamalar, kıyıya doğru uzanan büyük alg kütleleri sayesinde farkedilebilir.</a:t>
            </a:r>
          </a:p>
          <a:p>
            <a:r>
              <a:rPr lang="tr-TR" dirty="0"/>
              <a:t>Bununla beraber toksik veya </a:t>
            </a:r>
            <a:r>
              <a:rPr lang="tr-TR" i="1" dirty="0"/>
              <a:t>Alexandrium</a:t>
            </a:r>
            <a:r>
              <a:rPr lang="tr-TR" dirty="0"/>
              <a:t> ve </a:t>
            </a:r>
            <a:r>
              <a:rPr lang="tr-TR" i="1" dirty="0"/>
              <a:t>Karenia</a:t>
            </a:r>
            <a:r>
              <a:rPr lang="tr-TR" dirty="0"/>
              <a:t> cinsi dinofelagellatlar veya </a:t>
            </a:r>
            <a:r>
              <a:rPr lang="tr-TR" i="1" dirty="0"/>
              <a:t> Pseudo-nitzchia </a:t>
            </a:r>
            <a:r>
              <a:rPr lang="tr-TR" dirty="0"/>
              <a:t>cinsi diatomlar gibi zararlı fitoplanktonları içeren zararlı alg patlamaları </a:t>
            </a:r>
            <a:r>
              <a:rPr lang="tr-TR" b="1" dirty="0"/>
              <a:t>(harmful algal blooms –HABs) </a:t>
            </a:r>
            <a:r>
              <a:rPr lang="tr-TR" dirty="0"/>
              <a:t>da mevcuttur. </a:t>
            </a:r>
          </a:p>
          <a:p>
            <a:r>
              <a:rPr lang="tr-TR" dirty="0"/>
              <a:t>Böyle patlamalar genelde kırmızı veya kahverengi renkte görünür ve </a:t>
            </a:r>
            <a:r>
              <a:rPr lang="tr-TR" i="1" dirty="0"/>
              <a:t>«kızıl dalga» (red tides) </a:t>
            </a:r>
            <a:r>
              <a:rPr lang="tr-TR" dirty="0"/>
              <a:t>olarak adlandırılır</a:t>
            </a:r>
            <a:r>
              <a:rPr lang="tr-TR" dirty="0" smtClean="0"/>
              <a:t>.</a:t>
            </a:r>
            <a:endParaRPr lang="en-US" dirty="0"/>
          </a:p>
        </p:txBody>
      </p:sp>
      <p:sp>
        <p:nvSpPr>
          <p:cNvPr id="5" name="Title 1"/>
          <p:cNvSpPr txBox="1">
            <a:spLocks/>
          </p:cNvSpPr>
          <p:nvPr/>
        </p:nvSpPr>
        <p:spPr>
          <a:xfrm>
            <a:off x="685696" y="280407"/>
            <a:ext cx="2932451" cy="62590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b="0" kern="1200">
                <a:solidFill>
                  <a:schemeClr val="bg1"/>
                </a:solidFill>
                <a:latin typeface="+mj-lt"/>
                <a:ea typeface="+mj-ea"/>
                <a:cs typeface="+mj-cs"/>
              </a:defRPr>
            </a:lvl1pPr>
          </a:lstStyle>
          <a:p>
            <a:r>
              <a:rPr lang="tr-TR" dirty="0" smtClean="0"/>
              <a:t>Alg Patlamaları</a:t>
            </a:r>
            <a:endParaRPr lang="tr-TR" dirty="0"/>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8526" t="2722" r="21561" b="1670"/>
          <a:stretch/>
        </p:blipFill>
        <p:spPr>
          <a:xfrm>
            <a:off x="685696" y="1060053"/>
            <a:ext cx="4733840" cy="4855221"/>
          </a:xfrm>
          <a:prstGeom prst="rect">
            <a:avLst/>
          </a:prstGeom>
        </p:spPr>
      </p:pic>
    </p:spTree>
    <p:extLst>
      <p:ext uri="{BB962C8B-B14F-4D97-AF65-F5344CB8AC3E}">
        <p14:creationId xmlns="" xmlns:p14="http://schemas.microsoft.com/office/powerpoint/2010/main" val="32405856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04" y="841574"/>
            <a:ext cx="8296494" cy="5421662"/>
          </a:xfrm>
        </p:spPr>
        <p:txBody>
          <a:bodyPr>
            <a:normAutofit/>
          </a:bodyPr>
          <a:lstStyle/>
          <a:p>
            <a:r>
              <a:rPr lang="tr-TR" dirty="0" smtClean="0"/>
              <a:t>Tatlısulardaki algal patlamalar nutrientlerin, özellikle de fosfatın fazlalığı sonucu meydana gelir. Bu nutrientler gübrelerden kaynaklanabileceği gibi, fosfor içerikli temizlik maddelerinden de kaynaklanabilir. Aşırı miktardaki karbon ve azot da patlamaların nedenleri arasındadır. </a:t>
            </a:r>
          </a:p>
          <a:p>
            <a:r>
              <a:rPr lang="tr-TR" dirty="0" smtClean="0"/>
              <a:t>Ayrıca </a:t>
            </a:r>
            <a:r>
              <a:rPr lang="tr-TR" i="1" dirty="0" smtClean="0"/>
              <a:t>sodyum karbonatın </a:t>
            </a:r>
            <a:r>
              <a:rPr lang="tr-TR" dirty="0" smtClean="0"/>
              <a:t>ortamda bulunması da nutrientlerin varlığında daha hızlı fotosentez için çözünmüş karbon dioksit sağlayarak alglerin patlamasını hızlandırır.</a:t>
            </a:r>
          </a:p>
          <a:p>
            <a:r>
              <a:rPr lang="tr-TR" dirty="0" smtClean="0"/>
              <a:t>Fosfatlar su sistemlerine girdiğinde, yüksek konsantrasyonları alg ve bitkilerin büyümesini hızlandırır.  Algler yüksek nutrient varlığında oldukça hızlı büyümeye eğilimlidir. Fakat algler kısa ömürlü oldukları için, bu hızlı büyüme sonucunda çürümeye başlayan yüksek bir </a:t>
            </a:r>
            <a:r>
              <a:rPr lang="tr-TR" b="1" dirty="0" smtClean="0"/>
              <a:t>ölü organik madde konsantrasyonu </a:t>
            </a:r>
            <a:r>
              <a:rPr lang="tr-TR" dirty="0" smtClean="0"/>
              <a:t>oluşur.</a:t>
            </a:r>
          </a:p>
          <a:p>
            <a:r>
              <a:rPr lang="tr-TR" dirty="0" smtClean="0"/>
              <a:t>Bu konsantrasyon çürümesi esnasında sudaki çözünmüş oksijeni tüketir ve </a:t>
            </a:r>
            <a:r>
              <a:rPr lang="tr-TR" b="1" dirty="0" smtClean="0"/>
              <a:t>hipoksik durum</a:t>
            </a:r>
            <a:r>
              <a:rPr lang="tr-TR" dirty="0" smtClean="0"/>
              <a:t> meydana gelir. Suda yeterli miktarda çözünmüş oksijenin bulunmaması sonucunda hayvanlar ve bitkiler büyük miktarlarda ölürler</a:t>
            </a:r>
            <a:r>
              <a:rPr lang="tr-TR" dirty="0"/>
              <a:t>. </a:t>
            </a:r>
          </a:p>
          <a:p>
            <a:r>
              <a:rPr lang="tr-TR" i="1" dirty="0" smtClean="0"/>
              <a:t>Olszewski tüpü </a:t>
            </a:r>
            <a:r>
              <a:rPr lang="tr-TR" dirty="0" smtClean="0"/>
              <a:t>kullanımı bu durum ile mücadeleye yardımcı olabilir.</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37098" y="847641"/>
            <a:ext cx="3429000" cy="2238375"/>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539463" y="3801488"/>
            <a:ext cx="3426635" cy="1879122"/>
          </a:xfrm>
          <a:prstGeom prst="rect">
            <a:avLst/>
          </a:prstGeom>
        </p:spPr>
      </p:pic>
    </p:spTree>
    <p:extLst>
      <p:ext uri="{BB962C8B-B14F-4D97-AF65-F5344CB8AC3E}">
        <p14:creationId xmlns="" xmlns:p14="http://schemas.microsoft.com/office/powerpoint/2010/main" val="1151328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057" y="323007"/>
            <a:ext cx="10706002" cy="688497"/>
          </a:xfrm>
        </p:spPr>
        <p:txBody>
          <a:bodyPr>
            <a:normAutofit/>
          </a:bodyPr>
          <a:lstStyle/>
          <a:p>
            <a:r>
              <a:rPr lang="tr-TR" dirty="0" smtClean="0"/>
              <a:t>Ölü bölgeler nasıl oluşur?</a:t>
            </a:r>
            <a:endParaRPr lang="en-US"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87031" y="1011504"/>
            <a:ext cx="7566053" cy="5618758"/>
          </a:xfrm>
          <a:prstGeom prst="rect">
            <a:avLst/>
          </a:prstGeom>
        </p:spPr>
      </p:pic>
    </p:spTree>
    <p:extLst>
      <p:ext uri="{BB962C8B-B14F-4D97-AF65-F5344CB8AC3E}">
        <p14:creationId xmlns="" xmlns:p14="http://schemas.microsoft.com/office/powerpoint/2010/main" val="15826458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16" y="194208"/>
            <a:ext cx="4587766" cy="680199"/>
          </a:xfrm>
        </p:spPr>
        <p:txBody>
          <a:bodyPr/>
          <a:lstStyle/>
          <a:p>
            <a:r>
              <a:rPr lang="tr-TR" dirty="0"/>
              <a:t>Canlılar Üzerinde Etkileri</a:t>
            </a:r>
          </a:p>
        </p:txBody>
      </p:sp>
      <p:sp>
        <p:nvSpPr>
          <p:cNvPr id="3" name="Content Placeholder 2"/>
          <p:cNvSpPr>
            <a:spLocks noGrp="1"/>
          </p:cNvSpPr>
          <p:nvPr>
            <p:ph idx="1"/>
          </p:nvPr>
        </p:nvSpPr>
        <p:spPr>
          <a:xfrm>
            <a:off x="5362892" y="685799"/>
            <a:ext cx="6370320" cy="5787830"/>
          </a:xfrm>
        </p:spPr>
        <p:txBody>
          <a:bodyPr>
            <a:normAutofit lnSpcReduction="10000"/>
          </a:bodyPr>
          <a:lstStyle/>
          <a:p>
            <a:r>
              <a:rPr lang="tr-TR" dirty="0"/>
              <a:t>Kuzey Amerika’daki Gulf Coast’da kaydedilen düşük oksijen seviyeleri balıklarda üreme organlarının boyutunda küçülme, düşük yumurta sayısı ve yavru eksikliği gibi </a:t>
            </a:r>
            <a:r>
              <a:rPr lang="tr-TR" b="1" dirty="0"/>
              <a:t>üreme problemlerine</a:t>
            </a:r>
            <a:r>
              <a:rPr lang="tr-TR" dirty="0"/>
              <a:t> yol açmıştır.</a:t>
            </a:r>
            <a:endParaRPr lang="en-US" dirty="0"/>
          </a:p>
          <a:p>
            <a:r>
              <a:rPr lang="tr-TR" dirty="0"/>
              <a:t>Laboratuar ortamında yaratılan hipoksik koşullarda yetiştirilen balıklar, oldukça düşük üreme hormonu konsantrasyonları ve </a:t>
            </a:r>
            <a:r>
              <a:rPr lang="tr-TR" b="1" dirty="0"/>
              <a:t>hypoxia-inductile factor </a:t>
            </a:r>
            <a:r>
              <a:rPr lang="tr-TR" b="1" i="1" dirty="0"/>
              <a:t>(HIF) </a:t>
            </a:r>
            <a:r>
              <a:rPr lang="tr-TR" dirty="0"/>
              <a:t>proteini tarafından harekete geçirilen iki genin aktivitesinde artış göstermiştir. Hipoksik koşullar altında HIF, bir diğer protein ARNT ile eşleşir. Ardından bu iki protein hücrelerde DNA’ya bağlanır.</a:t>
            </a:r>
            <a:endParaRPr lang="en-US" dirty="0"/>
          </a:p>
          <a:p>
            <a:r>
              <a:rPr lang="tr-TR" dirty="0"/>
              <a:t>Normal oksijen koşullarında, ARNT genleri aktive etmek için östrojen ile birleşir. In vitro hipoksik hücreler tübe konulan östrojene tepki vermez. HIF, ARNT’ı östrojen ile etkileşemeyecek duruma getirir.</a:t>
            </a:r>
            <a:endParaRPr lang="en-US" dirty="0"/>
          </a:p>
          <a:p>
            <a:r>
              <a:rPr lang="tr-TR" dirty="0"/>
              <a:t>Balıkların bu potansiyel boğulmadan kaçması beklenebilir, ancak genellikle hızla baygın hale gelir ve ölürler. Yavaş hareket eden midyeler, ıstakozlar ve istridyeler gibi dip canlıları ise bu durumdan kaçamaz. Koloni oluşturan hayvanların hepsi tükenir</a:t>
            </a:r>
            <a:r>
              <a:rPr lang="tr-TR" dirty="0" smtClean="0"/>
              <a:t>.</a:t>
            </a:r>
            <a:endParaRPr lang="tr-TR" dirty="0"/>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27173" r="29440"/>
          <a:stretch/>
        </p:blipFill>
        <p:spPr>
          <a:xfrm>
            <a:off x="1487978" y="1063017"/>
            <a:ext cx="3874914" cy="5033394"/>
          </a:xfrm>
          <a:prstGeom prst="rect">
            <a:avLst/>
          </a:prstGeom>
        </p:spPr>
      </p:pic>
    </p:spTree>
    <p:extLst>
      <p:ext uri="{BB962C8B-B14F-4D97-AF65-F5344CB8AC3E}">
        <p14:creationId xmlns="" xmlns:p14="http://schemas.microsoft.com/office/powerpoint/2010/main" val="19811340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654"/>
            <a:ext cx="9509760" cy="770721"/>
          </a:xfrm>
        </p:spPr>
        <p:txBody>
          <a:bodyPr/>
          <a:lstStyle/>
          <a:p>
            <a:r>
              <a:rPr lang="tr-TR" dirty="0" smtClean="0"/>
              <a:t>Dünya’daki Durum</a:t>
            </a:r>
            <a:endParaRPr lang="tr-TR" dirty="0"/>
          </a:p>
        </p:txBody>
      </p:sp>
      <p:sp>
        <p:nvSpPr>
          <p:cNvPr id="3" name="Content Placeholder 2"/>
          <p:cNvSpPr>
            <a:spLocks noGrp="1"/>
          </p:cNvSpPr>
          <p:nvPr>
            <p:ph idx="1"/>
          </p:nvPr>
        </p:nvSpPr>
        <p:spPr>
          <a:xfrm>
            <a:off x="1341120" y="1238081"/>
            <a:ext cx="9509760" cy="1707096"/>
          </a:xfrm>
        </p:spPr>
        <p:txBody>
          <a:bodyPr/>
          <a:lstStyle/>
          <a:p>
            <a:r>
              <a:rPr lang="tr-TR" dirty="0" smtClean="0"/>
              <a:t>Bilim adamları dünya çapında 415 ölü bölge tanımlamıştır. Hipoksik alanlar son 50 yıl içerisinde önemli ölçüde artmış, 1960’larda 10 tanımlanmış durum olmasına karşın bu sayı 2007 yılında en az 169’a çıkmıştır.</a:t>
            </a:r>
          </a:p>
          <a:p>
            <a:r>
              <a:rPr lang="tr-TR" dirty="0" smtClean="0"/>
              <a:t>Dünya’nın ölü bölgelerinin büyük çoğunluğu Birleşik Devletler’in doğu kıyısı, Baltık ülkeleri kıyıları, Japonya ve Kore yarımadalarında bulunmaktadır.</a:t>
            </a:r>
            <a:endParaRPr lang="tr-TR"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52952" y="3066883"/>
            <a:ext cx="5083808" cy="3571701"/>
          </a:xfrm>
          <a:prstGeom prst="rect">
            <a:avLst/>
          </a:prstGeom>
        </p:spPr>
      </p:pic>
    </p:spTree>
    <p:extLst>
      <p:ext uri="{BB962C8B-B14F-4D97-AF65-F5344CB8AC3E}">
        <p14:creationId xmlns="" xmlns:p14="http://schemas.microsoft.com/office/powerpoint/2010/main" val="30525761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6601" y="5761530"/>
            <a:ext cx="7064347" cy="938676"/>
          </a:xfrm>
        </p:spPr>
        <p:txBody>
          <a:bodyPr>
            <a:normAutofit lnSpcReduction="10000"/>
          </a:bodyPr>
          <a:lstStyle/>
          <a:p>
            <a:pPr marL="45720" indent="0">
              <a:buNone/>
            </a:pPr>
            <a:r>
              <a:rPr lang="tr-TR" sz="1600" dirty="0" smtClean="0"/>
              <a:t>Kırmızı halkalar ölü bölgelerin yeri ve büyüklüğünü göstermekte, siyah noktalar ise büyüklüğü belli olmayan ölü bölgeleri göstermektedir.</a:t>
            </a:r>
          </a:p>
          <a:p>
            <a:pPr marL="45720" indent="0">
              <a:buNone/>
            </a:pPr>
            <a:r>
              <a:rPr lang="tr-TR" sz="1600" i="1" dirty="0" smtClean="0"/>
              <a:t>(NASA Earth Observatory)</a:t>
            </a:r>
            <a:endParaRPr lang="en-US" sz="1600" i="1" dirty="0"/>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22280" y="169029"/>
            <a:ext cx="9378286" cy="5490112"/>
          </a:xfrm>
          <a:prstGeom prst="rect">
            <a:avLst/>
          </a:prstGeom>
        </p:spPr>
      </p:pic>
    </p:spTree>
    <p:extLst>
      <p:ext uri="{BB962C8B-B14F-4D97-AF65-F5344CB8AC3E}">
        <p14:creationId xmlns="" xmlns:p14="http://schemas.microsoft.com/office/powerpoint/2010/main" val="1807875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4D8109F-05D6-4A26-8F7E-3EF448E61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764</TotalTime>
  <Words>1493</Words>
  <Application>Microsoft Office PowerPoint</Application>
  <PresentationFormat>Özel</PresentationFormat>
  <Paragraphs>64</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Banded Design Blue 16x9</vt:lpstr>
      <vt:lpstr>Ölü Bölgeler (Dead Zones)</vt:lpstr>
      <vt:lpstr>«Ölü Bölge» Nedir?</vt:lpstr>
      <vt:lpstr>Slayt 3</vt:lpstr>
      <vt:lpstr>Slayt 4</vt:lpstr>
      <vt:lpstr>Slayt 5</vt:lpstr>
      <vt:lpstr>Ölü bölgeler nasıl oluşur?</vt:lpstr>
      <vt:lpstr>Canlılar Üzerinde Etkileri</vt:lpstr>
      <vt:lpstr>Dünya’daki Durum</vt:lpstr>
      <vt:lpstr>Slayt 9</vt:lpstr>
      <vt:lpstr>Slayt 10</vt:lpstr>
      <vt:lpstr>Slayt 11</vt:lpstr>
      <vt:lpstr>Kritik bir örnek: Erie Gölü</vt:lpstr>
      <vt:lpstr>Türkiye’deki Durum</vt:lpstr>
      <vt:lpstr>Sonuç</vt:lpstr>
      <vt:lpstr>KAYNAKLAR</vt:lpstr>
      <vt:lpstr>«Dünya insana değil, insan dünyaya aittir»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hp</dc:creator>
  <cp:keywords/>
  <cp:lastModifiedBy>AA</cp:lastModifiedBy>
  <cp:revision>128</cp:revision>
  <dcterms:created xsi:type="dcterms:W3CDTF">2015-05-26T18:20:08Z</dcterms:created>
  <dcterms:modified xsi:type="dcterms:W3CDTF">2017-12-12T08:08:02Z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TC028952539991</vt:lpwstr>
  </property>
</Properties>
</file>