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2DA0AD2-530F-41CA-BDBC-2FCB11C92491}"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2DA0AD2-530F-41CA-BDBC-2FCB11C92491}"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2DA0AD2-530F-41CA-BDBC-2FCB11C92491}"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2DA0AD2-530F-41CA-BDBC-2FCB11C92491}"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DA0AD2-530F-41CA-BDBC-2FCB11C92491}"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2DA0AD2-530F-41CA-BDBC-2FCB11C92491}"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2DA0AD2-530F-41CA-BDBC-2FCB11C92491}"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2DA0AD2-530F-41CA-BDBC-2FCB11C92491}"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DA0AD2-530F-41CA-BDBC-2FCB11C92491}"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DA0AD2-530F-41CA-BDBC-2FCB11C92491}"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DA0AD2-530F-41CA-BDBC-2FCB11C92491}"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F072B7-E975-4A5F-9D30-C85F0B367A9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DA0AD2-530F-41CA-BDBC-2FCB11C92491}"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072B7-E975-4A5F-9D30-C85F0B367A9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2. HAFTA</a:t>
            </a:r>
          </a:p>
          <a:p>
            <a:r>
              <a:rPr lang="tr-TR" dirty="0" smtClean="0"/>
              <a:t>emek, işsizlik, istihdam kavramları, İLO'nun emek çerçevesi yaklşaımı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r>
              <a:rPr lang="tr-TR" dirty="0" smtClean="0"/>
              <a:t>ILO (International Labor Organization/ Uluslararası Çalışma Örgütü) tarafından kabul edilen standart tanımının üç kritere dayandığı ve ayrıca bir kimsenin işsiz sayılabilmesi için, bu üç kriterin hepsine aynı anda sahip olması gerektiği belirtilmektedir. Bu kriterler şu şekildedir (Gediz ve Yalçınkaya 2000: 163): </a:t>
            </a:r>
          </a:p>
          <a:p>
            <a:r>
              <a:rPr lang="tr-TR" dirty="0" smtClean="0"/>
              <a:t> İşi olmama: Referans döneminde, ücretli ya da ücretsiz olarak veya kâr karşılığı hiçbir işte bir saat bile çalışmamış ve bir iş bağlantısının da olmaması, </a:t>
            </a:r>
          </a:p>
          <a:p>
            <a:r>
              <a:rPr lang="tr-TR" dirty="0" smtClean="0"/>
              <a:t> İşbaşı yapmaya hazır olma: On beş gün içinde işbaşı yapmaya engel bir halinin bulunmaması, </a:t>
            </a:r>
          </a:p>
          <a:p>
            <a:r>
              <a:rPr lang="tr-TR" dirty="0" smtClean="0"/>
              <a:t> İş arıyor olma: Kendi hesabına bir iş kurmak ya da ücretli olarak çalışmak amacıyla son altı ay içinde bir iş aramış olması.</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İşsizlik oranı; işsiz nüfusun işgücü içindeki oranı olarak açıklanırken, işgücüne katılma oranı ise işgücünün kurumsal olmayan çalışma çağındaki nüfus içindeki oranı olarak belirtilmiştir (www.tuik.gov.tr).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işgücü bir ülkedeki emek arzını insan sayısı yönünden ifade eden bir kavramdır.</a:t>
            </a:r>
          </a:p>
          <a:p>
            <a:r>
              <a:rPr lang="tr-TR" dirty="0" smtClean="0"/>
              <a:t> Başka bir tanımlama ile bir ülkedeki nüfusun üretici durumda bulunan yani ekonomik faaliyete katılan kısmıdır.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Çalışma ça¤ında oldukları hâlde bazı insanlar çalışmak istemezler ya da sa¤lık durumları nedeniyle çalışamazlar. </a:t>
            </a:r>
          </a:p>
          <a:p>
            <a:r>
              <a:rPr lang="tr-TR" dirty="0" smtClean="0"/>
              <a:t>Buna karşılık, bazı kişiler de çalışma ça¤ı dışında oldukları hâlde çalışma yaşamı içinde yer alırlar.</a:t>
            </a:r>
          </a:p>
          <a:p>
            <a:r>
              <a:rPr lang="tr-TR" dirty="0" smtClean="0"/>
              <a:t> 15 yaşın altındaki çocuk işçiler ya da 64 yaşın üzerinde oldu¤u hâlde çalışmaya devam edenler gibi.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Çalışma ça¤ındaki nüfustan, çalışmak istemeyenleri, çalışmasını engelleyen bir sakatlı¤ı olanları, askerlik hizmetini yapanları, ev kadınlarını, ö¤rencileri ve mahkumlar gibi gözetim altında tutulanları çıkarıp çal›ışma ça¤ı dışında oldu¤u hâlde çalışmak zorunda olan çocuklarla yaşlıları eklersek sivil işgücüne ulaşılır.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Di¤er taraftan, işsiz kalan ve çalışmak istedi¤i hâlde iş bulamadı¤›ı için iş aramaktan vazgeçen kişiler de işgücü içinde sayılmazlar. Bunlara, “cesareti kırılmış işçiler” adı verilir.</a:t>
            </a:r>
          </a:p>
          <a:p>
            <a:r>
              <a:rPr lang="tr-TR" dirty="0" smtClean="0"/>
              <a:t> işgücü = istihdam edilenler + işsizler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TUİK, iŞgücüne dahil olmayanlarI Şu gruplara ayırmıştır: </a:t>
            </a:r>
          </a:p>
          <a:p>
            <a:r>
              <a:rPr lang="tr-TR" dirty="0" smtClean="0"/>
              <a:t>• iş aramayıp çalışmaya hazır olanlar</a:t>
            </a:r>
          </a:p>
          <a:p>
            <a:pPr>
              <a:buNone/>
            </a:pPr>
            <a:r>
              <a:rPr lang="tr-TR" dirty="0" smtClean="0"/>
              <a:t> İş bulma ümidi olmayanlar: Daha önce iş aradı¤ı hâlde bulamayan veya kendi vasıflarına uygun bir iş bulabilece¤ine inanmadığı için iş aramayan ancak işbaşı yapmaya hazır oldu¤unu belirten kişilerdir.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şgücü piyasa analizinde kullanılan işsizlik kavramının TÜİK’e göre tanımı şöyledir: “Referans dönemi içinde istihdam halinde olmayan (kâr karşılığı, yevmiyeli, ücretli ya da ücretsiz olarak hiçbir işte çalışmamış ve böyle bir iş ile bağlantısı da olmayan) kişilerden iş aramak için son üç ay içinde iş arama kanallarından en az birini kullanmış ve 2 hafta içinde işbaşı yapabilecek durumda olan tüm kişiler işsiz nüfusa dâhildirler”.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Ayrıca üç ay içinde başlayabileceği bir iş bulmuş ya da kendi işini kurmuş ancak işe başlamak ya da işbaşı yapmak için çeşitli eksikliklerini tamamlamak amacıyla bekleyenlerden, 2 hafta içinde işbaşı yapabilecek kişiler de işsiz nüfus kapsamına dâhildirler” (www.tuik.gov.tr).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Türk Dil Kurumu’nun (TDK) tanımına göre ise işsizlik, cari ücret düzeyinde işgücü arzının işgücü talebini aşması durumudur (www.tdk.gov.tr). İktisatçılar ise işsizliği, cari ücret haddinden iş bulamama durumu şeklinde tanımlarlar (Gündoğan ve Biçerli 2003: 132).</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527</Words>
  <Application>Microsoft Office PowerPoint</Application>
  <PresentationFormat>On-screen Show (4:3)</PresentationFormat>
  <Paragraphs>22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ÇALIŞMA EKONOMİSİ</vt:lpstr>
      <vt:lpstr>Slide 2</vt:lpstr>
      <vt:lpstr>Slide 3</vt:lpstr>
      <vt:lpstr>Slide 4</vt:lpstr>
      <vt:lpstr>Slide 5</vt:lpstr>
      <vt:lpstr>Slide 6</vt:lpstr>
      <vt:lpstr>Slide 7</vt:lpstr>
      <vt:lpstr>Slide 8</vt:lpstr>
      <vt:lpstr>Slide 9</vt:lpstr>
      <vt:lpstr>Slide 10</vt:lpstr>
      <vt:lpstr>Slide 11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2020-05-07T09:44:09Z</dcterms:created>
  <dcterms:modified xsi:type="dcterms:W3CDTF">2020-05-07T09:56:58Z</dcterms:modified>
</cp:coreProperties>
</file>