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62F31FC-B076-4B01-88E2-F58FD06E12FD}" type="datetimeFigureOut">
              <a:rPr lang="tr-TR" smtClean="0"/>
              <a:t>3.5.2021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180436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2F31FC-B076-4B01-88E2-F58FD06E12FD}" type="datetimeFigureOut">
              <a:rPr lang="tr-TR" smtClean="0"/>
              <a:t>3.5.2021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4256137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2F31FC-B076-4B01-88E2-F58FD06E12FD}" type="datetimeFigureOut">
              <a:rPr lang="tr-TR" smtClean="0"/>
              <a:t>3.5.2021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2398906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2F31FC-B076-4B01-88E2-F58FD06E12FD}" type="datetimeFigureOut">
              <a:rPr lang="tr-TR" smtClean="0"/>
              <a:t>3.5.2021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2024144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62F31FC-B076-4B01-88E2-F58FD06E12FD}" type="datetimeFigureOut">
              <a:rPr lang="tr-TR" smtClean="0"/>
              <a:t>3.5.2021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97408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2F31FC-B076-4B01-88E2-F58FD06E12FD}" type="datetimeFigureOut">
              <a:rPr lang="tr-TR" smtClean="0"/>
              <a:t>3.5.2021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124406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2F31FC-B076-4B01-88E2-F58FD06E12FD}" type="datetimeFigureOut">
              <a:rPr lang="tr-TR" smtClean="0"/>
              <a:t>3.5.2021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31562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2F31FC-B076-4B01-88E2-F58FD06E12FD}" type="datetimeFigureOut">
              <a:rPr lang="tr-TR" smtClean="0"/>
              <a:t>3.5.2021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2527238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2F31FC-B076-4B01-88E2-F58FD06E12FD}" type="datetimeFigureOut">
              <a:rPr lang="tr-TR" smtClean="0"/>
              <a:t>3.5.2021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2727831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2F31FC-B076-4B01-88E2-F58FD06E12FD}" type="datetimeFigureOut">
              <a:rPr lang="tr-TR" smtClean="0"/>
              <a:t>3.5.2021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2324492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62F31FC-B076-4B01-88E2-F58FD06E12FD}" type="datetimeFigureOut">
              <a:rPr lang="tr-TR" smtClean="0"/>
              <a:t>3.5.2021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C2FA72C-9B33-4E37-8B09-75679A01AF0E}" type="slidenum">
              <a:rPr lang="tr-TR" smtClean="0"/>
              <a:t>‹#›</a:t>
            </a:fld>
            <a:endParaRPr lang="tr-TR"/>
          </a:p>
        </p:txBody>
      </p:sp>
    </p:spTree>
    <p:extLst>
      <p:ext uri="{BB962C8B-B14F-4D97-AF65-F5344CB8AC3E}">
        <p14:creationId xmlns:p14="http://schemas.microsoft.com/office/powerpoint/2010/main" val="1260542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2F31FC-B076-4B01-88E2-F58FD06E12FD}" type="datetimeFigureOut">
              <a:rPr lang="tr-TR" smtClean="0"/>
              <a:t>3.5.2021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FA72C-9B33-4E37-8B09-75679A01AF0E}" type="slidenum">
              <a:rPr lang="tr-TR" smtClean="0"/>
              <a:t>‹#›</a:t>
            </a:fld>
            <a:endParaRPr lang="tr-TR"/>
          </a:p>
        </p:txBody>
      </p:sp>
    </p:spTree>
    <p:extLst>
      <p:ext uri="{BB962C8B-B14F-4D97-AF65-F5344CB8AC3E}">
        <p14:creationId xmlns:p14="http://schemas.microsoft.com/office/powerpoint/2010/main" val="3536136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494168373"/>
              </p:ext>
            </p:extLst>
          </p:nvPr>
        </p:nvGraphicFramePr>
        <p:xfrm>
          <a:off x="0" y="3325218"/>
          <a:ext cx="12192000" cy="1237171"/>
        </p:xfrm>
        <a:graphic>
          <a:graphicData uri="http://schemas.openxmlformats.org/drawingml/2006/table">
            <a:tbl>
              <a:tblPr firstRow="1" firstCol="1" bandRow="1">
                <a:tableStyleId>{5C22544A-7EE6-4342-B048-85BDC9FD1C3A}</a:tableStyleId>
              </a:tblPr>
              <a:tblGrid>
                <a:gridCol w="12192000"/>
              </a:tblGrid>
              <a:tr h="0">
                <a:tc>
                  <a:txBody>
                    <a:bodyPr/>
                    <a:lstStyle/>
                    <a:p>
                      <a:pPr>
                        <a:lnSpc>
                          <a:spcPct val="115000"/>
                        </a:lnSpc>
                        <a:spcAft>
                          <a:spcPts val="0"/>
                        </a:spcAft>
                      </a:pPr>
                      <a:r>
                        <a:rPr lang="tr-TR" sz="2400" dirty="0" smtClean="0">
                          <a:solidFill>
                            <a:schemeClr val="tx1"/>
                          </a:solidFill>
                          <a:effectLst/>
                        </a:rPr>
                        <a:t>Projede </a:t>
                      </a:r>
                      <a:r>
                        <a:rPr lang="tr-TR" sz="2400" dirty="0">
                          <a:solidFill>
                            <a:schemeClr val="tx1"/>
                          </a:solidFill>
                          <a:effectLst/>
                        </a:rPr>
                        <a:t>yer alan kişilerin görev ve sorumluluklarını dikkate alarak proje organizasyon şeması (kuruluş organizasyon şeması değil!) hazırlayınız ve buradan </a:t>
                      </a:r>
                      <a:r>
                        <a:rPr lang="tr-TR" sz="2400" dirty="0" err="1">
                          <a:solidFill>
                            <a:schemeClr val="tx1"/>
                          </a:solidFill>
                          <a:effectLst/>
                        </a:rPr>
                        <a:t>PDF</a:t>
                      </a:r>
                      <a:r>
                        <a:rPr lang="tr-TR" sz="2400" dirty="0">
                          <a:solidFill>
                            <a:schemeClr val="tx1"/>
                          </a:solidFill>
                          <a:effectLst/>
                        </a:rPr>
                        <a:t> formatında yükleyiniz (Proje yönetimi ile ilgili açıklamaları da aynı doküman üzerinde yapabilirsiniz).</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540913" y="660246"/>
            <a:ext cx="978794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sz="3200" b="1" i="0" u="none" strike="noStrike" cap="none" normalizeH="0" baseline="0"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C.2. Proje Yönetimi ve Organizasyonu</a:t>
            </a:r>
            <a:endParaRPr kumimoji="0" lang="tr-TR" sz="40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2435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566669" y="0"/>
            <a:ext cx="9324305" cy="6858000"/>
          </a:xfrm>
          <a:prstGeom prst="rect">
            <a:avLst/>
          </a:prstGeom>
        </p:spPr>
      </p:pic>
    </p:spTree>
    <p:extLst>
      <p:ext uri="{BB962C8B-B14F-4D97-AF65-F5344CB8AC3E}">
        <p14:creationId xmlns:p14="http://schemas.microsoft.com/office/powerpoint/2010/main" val="271275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097149929"/>
              </p:ext>
            </p:extLst>
          </p:nvPr>
        </p:nvGraphicFramePr>
        <p:xfrm>
          <a:off x="0" y="3317780"/>
          <a:ext cx="12192000" cy="1930019"/>
        </p:xfrm>
        <a:graphic>
          <a:graphicData uri="http://schemas.openxmlformats.org/drawingml/2006/table">
            <a:tbl>
              <a:tblPr firstRow="1" firstCol="1" bandRow="1">
                <a:tableStyleId>{5C22544A-7EE6-4342-B048-85BDC9FD1C3A}</a:tableStyleId>
              </a:tblPr>
              <a:tblGrid>
                <a:gridCol w="12192000"/>
              </a:tblGrid>
              <a:tr h="0">
                <a:tc>
                  <a:txBody>
                    <a:bodyPr/>
                    <a:lstStyle/>
                    <a:p>
                      <a:pPr>
                        <a:lnSpc>
                          <a:spcPct val="115000"/>
                        </a:lnSpc>
                        <a:spcAft>
                          <a:spcPts val="0"/>
                        </a:spcAft>
                      </a:pPr>
                      <a:r>
                        <a:rPr lang="tr-TR" sz="2000" dirty="0">
                          <a:solidFill>
                            <a:schemeClr val="tx1"/>
                          </a:solidFill>
                          <a:effectLst/>
                        </a:rPr>
                        <a:t>Ortaklar Arası İş Bölümü </a:t>
                      </a:r>
                      <a:r>
                        <a:rPr lang="tr-TR" sz="2000" baseline="30000" dirty="0">
                          <a:solidFill>
                            <a:schemeClr val="tx1"/>
                          </a:solidFill>
                          <a:effectLst/>
                        </a:rPr>
                        <a:t>(**)</a:t>
                      </a:r>
                      <a:endParaRPr lang="tr-TR" sz="1800" dirty="0">
                        <a:solidFill>
                          <a:schemeClr val="tx1"/>
                        </a:solidFill>
                        <a:effectLst/>
                      </a:endParaRPr>
                    </a:p>
                    <a:p>
                      <a:pPr>
                        <a:lnSpc>
                          <a:spcPct val="115000"/>
                        </a:lnSpc>
                        <a:spcAft>
                          <a:spcPts val="0"/>
                        </a:spcAft>
                      </a:pPr>
                      <a:r>
                        <a:rPr lang="tr-TR" sz="2000" dirty="0">
                          <a:solidFill>
                            <a:schemeClr val="tx1"/>
                          </a:solidFill>
                          <a:effectLst/>
                        </a:rPr>
                        <a:t>Projedeki Ar-Ge faaliyetlerinin paylaşımı hakkında bilgi veriniz (En fazla 3.000 karakter)</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15000"/>
                        </a:lnSpc>
                        <a:spcAft>
                          <a:spcPts val="0"/>
                        </a:spcAft>
                      </a:pPr>
                      <a:r>
                        <a:rPr lang="tr-TR" sz="1200" dirty="0">
                          <a:solidFill>
                            <a:schemeClr val="tx1"/>
                          </a:solidFill>
                          <a:effectLst/>
                        </a:rPr>
                        <a:t> </a:t>
                      </a:r>
                      <a:endParaRPr lang="tr-TR" sz="1800" dirty="0">
                        <a:solidFill>
                          <a:schemeClr val="tx1"/>
                        </a:solidFill>
                        <a:effectLst/>
                      </a:endParaRPr>
                    </a:p>
                    <a:p>
                      <a:pPr>
                        <a:lnSpc>
                          <a:spcPct val="115000"/>
                        </a:lnSpc>
                        <a:spcAft>
                          <a:spcPts val="0"/>
                        </a:spcAft>
                      </a:pPr>
                      <a:r>
                        <a:rPr lang="tr-TR" sz="1200" dirty="0">
                          <a:solidFill>
                            <a:schemeClr val="tx1"/>
                          </a:solidFill>
                          <a:effectLst/>
                        </a:rPr>
                        <a:t> </a:t>
                      </a:r>
                      <a:endParaRPr lang="tr-TR" sz="1800" dirty="0">
                        <a:solidFill>
                          <a:schemeClr val="tx1"/>
                        </a:solidFill>
                        <a:effectLst/>
                      </a:endParaRPr>
                    </a:p>
                    <a:p>
                      <a:pPr>
                        <a:lnSpc>
                          <a:spcPct val="115000"/>
                        </a:lnSpc>
                        <a:spcAft>
                          <a:spcPts val="0"/>
                        </a:spcAft>
                      </a:pPr>
                      <a:r>
                        <a:rPr lang="tr-TR" sz="1200" dirty="0">
                          <a:solidFill>
                            <a:schemeClr val="tx1"/>
                          </a:solidFill>
                          <a:effectLst/>
                        </a:rPr>
                        <a:t> </a:t>
                      </a:r>
                      <a:endParaRPr lang="tr-TR" sz="1800" dirty="0">
                        <a:solidFill>
                          <a:schemeClr val="tx1"/>
                        </a:solidFill>
                        <a:effectLst/>
                      </a:endParaRPr>
                    </a:p>
                    <a:p>
                      <a:pPr>
                        <a:lnSpc>
                          <a:spcPct val="115000"/>
                        </a:lnSpc>
                        <a:spcAft>
                          <a:spcPts val="0"/>
                        </a:spcAft>
                      </a:pPr>
                      <a:r>
                        <a:rPr lang="tr-TR" sz="1200" dirty="0">
                          <a:solidFill>
                            <a:schemeClr val="tx1"/>
                          </a:solidFill>
                          <a:effectLst/>
                        </a:rPr>
                        <a:t> </a:t>
                      </a:r>
                      <a:endParaRPr lang="tr-TR" sz="1800" dirty="0">
                        <a:solidFill>
                          <a:schemeClr val="tx1"/>
                        </a:solidFill>
                        <a:effectLst/>
                      </a:endParaRPr>
                    </a:p>
                    <a:p>
                      <a:pPr>
                        <a:lnSpc>
                          <a:spcPct val="115000"/>
                        </a:lnSpc>
                        <a:spcAft>
                          <a:spcPts val="0"/>
                        </a:spcAft>
                      </a:pPr>
                      <a:r>
                        <a:rPr lang="tr-TR" sz="1200" dirty="0">
                          <a:solidFill>
                            <a:schemeClr val="tx1"/>
                          </a:solidFill>
                          <a:effectLst/>
                        </a:rPr>
                        <a:t> </a:t>
                      </a:r>
                      <a:endParaRPr lang="tr-TR" sz="1800" dirty="0">
                        <a:solidFill>
                          <a:schemeClr val="tx1"/>
                        </a:solidFill>
                        <a:effectLst/>
                      </a:endParaRPr>
                    </a:p>
                    <a:p>
                      <a:pPr>
                        <a:lnSpc>
                          <a:spcPct val="115000"/>
                        </a:lnSpc>
                        <a:spcAft>
                          <a:spcPts val="0"/>
                        </a:spcAft>
                      </a:pPr>
                      <a:r>
                        <a:rPr lang="tr-TR" sz="1200" dirty="0">
                          <a:solidFill>
                            <a:schemeClr val="tx1"/>
                          </a:solidFill>
                          <a:effectLst/>
                        </a:rPr>
                        <a:t> </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563812551"/>
              </p:ext>
            </p:extLst>
          </p:nvPr>
        </p:nvGraphicFramePr>
        <p:xfrm>
          <a:off x="103031" y="409575"/>
          <a:ext cx="12088969" cy="1945386"/>
        </p:xfrm>
        <a:graphic>
          <a:graphicData uri="http://schemas.openxmlformats.org/drawingml/2006/table">
            <a:tbl>
              <a:tblPr firstRow="1" firstCol="1" bandRow="1">
                <a:tableStyleId>{5C22544A-7EE6-4342-B048-85BDC9FD1C3A}</a:tableStyleId>
              </a:tblPr>
              <a:tblGrid>
                <a:gridCol w="12088969"/>
              </a:tblGrid>
              <a:tr h="0">
                <a:tc>
                  <a:txBody>
                    <a:bodyPr/>
                    <a:lstStyle/>
                    <a:p>
                      <a:pPr>
                        <a:lnSpc>
                          <a:spcPct val="115000"/>
                        </a:lnSpc>
                        <a:spcAft>
                          <a:spcPts val="0"/>
                        </a:spcAft>
                      </a:pPr>
                      <a:r>
                        <a:rPr lang="tr-TR" sz="1600" dirty="0">
                          <a:solidFill>
                            <a:schemeClr val="tx1"/>
                          </a:solidFill>
                          <a:effectLst/>
                        </a:rPr>
                        <a:t>Ortaklar Arası Yönetim Planı ve Diğer Paylaşımlar </a:t>
                      </a:r>
                      <a:r>
                        <a:rPr lang="tr-TR" sz="1600" baseline="30000" dirty="0">
                          <a:solidFill>
                            <a:schemeClr val="tx1"/>
                          </a:solidFill>
                          <a:effectLst/>
                        </a:rPr>
                        <a:t>(**)</a:t>
                      </a:r>
                      <a:endParaRPr lang="tr-TR" sz="1400" dirty="0">
                        <a:solidFill>
                          <a:schemeClr val="tx1"/>
                        </a:solidFill>
                        <a:effectLst/>
                      </a:endParaRPr>
                    </a:p>
                    <a:p>
                      <a:pPr>
                        <a:lnSpc>
                          <a:spcPct val="115000"/>
                        </a:lnSpc>
                        <a:spcAft>
                          <a:spcPts val="0"/>
                        </a:spcAft>
                      </a:pPr>
                      <a:r>
                        <a:rPr lang="tr-TR" sz="1600" dirty="0">
                          <a:solidFill>
                            <a:schemeClr val="tx1"/>
                          </a:solidFill>
                          <a:effectLst/>
                        </a:rPr>
                        <a:t>Projedeki yetki ve sorumlulukların paylaşımı, fikri ve sınai mülkiyet haklarının paylaşımı, bütçe ve altyapı paylaşımı hakkında bilgi veriniz (En fazla 3.000 karakter)</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nSpc>
                          <a:spcPct val="115000"/>
                        </a:lnSpc>
                        <a:spcAft>
                          <a:spcPts val="0"/>
                        </a:spcAft>
                      </a:pPr>
                      <a:r>
                        <a:rPr lang="tr-TR" sz="1050" dirty="0">
                          <a:solidFill>
                            <a:schemeClr val="tx1"/>
                          </a:solidFill>
                          <a:effectLst/>
                        </a:rPr>
                        <a:t> </a:t>
                      </a:r>
                      <a:endParaRPr lang="tr-TR" sz="1400" dirty="0">
                        <a:solidFill>
                          <a:schemeClr val="tx1"/>
                        </a:solidFill>
                        <a:effectLst/>
                      </a:endParaRPr>
                    </a:p>
                    <a:p>
                      <a:pPr>
                        <a:lnSpc>
                          <a:spcPct val="115000"/>
                        </a:lnSpc>
                        <a:spcAft>
                          <a:spcPts val="0"/>
                        </a:spcAft>
                      </a:pPr>
                      <a:r>
                        <a:rPr lang="tr-TR" sz="1050" dirty="0">
                          <a:solidFill>
                            <a:schemeClr val="tx1"/>
                          </a:solidFill>
                          <a:effectLst/>
                        </a:rPr>
                        <a:t> </a:t>
                      </a:r>
                      <a:endParaRPr lang="tr-TR" sz="1400" dirty="0">
                        <a:solidFill>
                          <a:schemeClr val="tx1"/>
                        </a:solidFill>
                        <a:effectLst/>
                      </a:endParaRPr>
                    </a:p>
                    <a:p>
                      <a:pPr>
                        <a:lnSpc>
                          <a:spcPct val="115000"/>
                        </a:lnSpc>
                        <a:spcAft>
                          <a:spcPts val="0"/>
                        </a:spcAft>
                      </a:pPr>
                      <a:r>
                        <a:rPr lang="tr-TR" sz="1050" dirty="0">
                          <a:solidFill>
                            <a:schemeClr val="tx1"/>
                          </a:solidFill>
                          <a:effectLst/>
                        </a:rPr>
                        <a:t> </a:t>
                      </a:r>
                      <a:endParaRPr lang="tr-TR" sz="1400" dirty="0">
                        <a:solidFill>
                          <a:schemeClr val="tx1"/>
                        </a:solidFill>
                        <a:effectLst/>
                      </a:endParaRPr>
                    </a:p>
                    <a:p>
                      <a:pPr>
                        <a:lnSpc>
                          <a:spcPct val="115000"/>
                        </a:lnSpc>
                        <a:spcAft>
                          <a:spcPts val="0"/>
                        </a:spcAft>
                      </a:pPr>
                      <a:r>
                        <a:rPr lang="tr-TR" sz="1050" dirty="0">
                          <a:solidFill>
                            <a:schemeClr val="tx1"/>
                          </a:solidFill>
                          <a:effectLst/>
                        </a:rPr>
                        <a:t> </a:t>
                      </a:r>
                      <a:endParaRPr lang="tr-TR" sz="1400" dirty="0">
                        <a:solidFill>
                          <a:schemeClr val="tx1"/>
                        </a:solidFill>
                        <a:effectLst/>
                      </a:endParaRPr>
                    </a:p>
                    <a:p>
                      <a:pPr>
                        <a:lnSpc>
                          <a:spcPct val="115000"/>
                        </a:lnSpc>
                        <a:spcAft>
                          <a:spcPts val="0"/>
                        </a:spcAft>
                      </a:pPr>
                      <a:r>
                        <a:rPr lang="tr-TR" sz="1050" dirty="0">
                          <a:solidFill>
                            <a:schemeClr val="tx1"/>
                          </a:solidFill>
                          <a:effectLst/>
                        </a:rPr>
                        <a:t> </a:t>
                      </a:r>
                      <a:endParaRPr lang="tr-TR" sz="1400" dirty="0">
                        <a:solidFill>
                          <a:schemeClr val="tx1"/>
                        </a:solidFill>
                        <a:effectLst/>
                      </a:endParaRPr>
                    </a:p>
                    <a:p>
                      <a:pPr>
                        <a:lnSpc>
                          <a:spcPct val="115000"/>
                        </a:lnSpc>
                        <a:spcAft>
                          <a:spcPts val="0"/>
                        </a:spcAft>
                      </a:pPr>
                      <a:r>
                        <a:rPr lang="tr-TR" sz="1050" dirty="0">
                          <a:solidFill>
                            <a:schemeClr val="tx1"/>
                          </a:solidFill>
                          <a:effectLst/>
                        </a:rPr>
                        <a:t> </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pic>
        <p:nvPicPr>
          <p:cNvPr id="2052" name="Picture 5" descr="https://eteydeb.tubitak.gov.tr/resimler/word_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9913" y="1812925"/>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9" descr="https://eteydeb.tubitak.gov.tr/resimler/pdf_fil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9913" y="1812925"/>
            <a:ext cx="152400"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74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3170406539"/>
              </p:ext>
            </p:extLst>
          </p:nvPr>
        </p:nvGraphicFramePr>
        <p:xfrm>
          <a:off x="0" y="0"/>
          <a:ext cx="12192001" cy="5231706"/>
        </p:xfrm>
        <a:graphic>
          <a:graphicData uri="http://schemas.openxmlformats.org/drawingml/2006/table">
            <a:tbl>
              <a:tblPr firstRow="1" firstCol="1" bandRow="1">
                <a:tableStyleId>{5C22544A-7EE6-4342-B048-85BDC9FD1C3A}</a:tableStyleId>
              </a:tblPr>
              <a:tblGrid>
                <a:gridCol w="1481070"/>
                <a:gridCol w="2163651"/>
                <a:gridCol w="1790164"/>
                <a:gridCol w="3270736"/>
                <a:gridCol w="1394168"/>
                <a:gridCol w="1115334"/>
                <a:gridCol w="976878"/>
              </a:tblGrid>
              <a:tr h="1090361">
                <a:tc gridSpan="7">
                  <a:txBody>
                    <a:bodyPr/>
                    <a:lstStyle/>
                    <a:p>
                      <a:pPr>
                        <a:lnSpc>
                          <a:spcPct val="115000"/>
                        </a:lnSpc>
                        <a:spcAft>
                          <a:spcPts val="0"/>
                        </a:spcAft>
                      </a:pPr>
                      <a:r>
                        <a:rPr lang="tr-TR" sz="1800" dirty="0">
                          <a:solidFill>
                            <a:schemeClr val="tx1"/>
                          </a:solidFill>
                          <a:effectLst/>
                        </a:rPr>
                        <a:t>Proje Personel Listesi</a:t>
                      </a:r>
                      <a:endParaRPr lang="tr-TR" sz="1600" dirty="0">
                        <a:solidFill>
                          <a:schemeClr val="tx1"/>
                        </a:solidFill>
                        <a:effectLst/>
                      </a:endParaRPr>
                    </a:p>
                    <a:p>
                      <a:pPr>
                        <a:lnSpc>
                          <a:spcPct val="115000"/>
                        </a:lnSpc>
                        <a:spcAft>
                          <a:spcPts val="0"/>
                        </a:spcAft>
                      </a:pPr>
                      <a:r>
                        <a:rPr lang="tr-TR" sz="1800" dirty="0">
                          <a:solidFill>
                            <a:schemeClr val="tx1"/>
                          </a:solidFill>
                          <a:effectLst/>
                        </a:rPr>
                        <a:t>Bu formda projede görevli personeller ile ilgili bilgiler eklenecektir.</a:t>
                      </a:r>
                      <a:r>
                        <a:rPr lang="tr-TR" sz="1200" dirty="0">
                          <a:solidFill>
                            <a:schemeClr val="tx1"/>
                          </a:solidFill>
                          <a:effectLst/>
                        </a:rPr>
                        <a:t/>
                      </a:r>
                      <a:br>
                        <a:rPr lang="tr-TR" sz="1200" dirty="0">
                          <a:solidFill>
                            <a:schemeClr val="tx1"/>
                          </a:solidFill>
                          <a:effectLst/>
                        </a:rPr>
                      </a:br>
                      <a:r>
                        <a:rPr lang="tr-TR" sz="1800" dirty="0">
                          <a:solidFill>
                            <a:schemeClr val="tx1"/>
                          </a:solidFill>
                          <a:effectLst/>
                        </a:rPr>
                        <a:t>Proje personelinin her biri için</a:t>
                      </a:r>
                      <a:r>
                        <a:rPr lang="tr-TR" sz="1200" dirty="0">
                          <a:solidFill>
                            <a:schemeClr val="tx1"/>
                          </a:solidFill>
                          <a:effectLst/>
                        </a:rPr>
                        <a:t> Personel </a:t>
                      </a:r>
                      <a:r>
                        <a:rPr lang="tr-TR" sz="1200" dirty="0" err="1">
                          <a:solidFill>
                            <a:schemeClr val="tx1"/>
                          </a:solidFill>
                          <a:effectLst/>
                        </a:rPr>
                        <a:t>Özgeçmis</a:t>
                      </a:r>
                      <a:r>
                        <a:rPr lang="tr-TR" sz="1200" dirty="0">
                          <a:solidFill>
                            <a:schemeClr val="tx1"/>
                          </a:solidFill>
                          <a:effectLst/>
                        </a:rPr>
                        <a:t> </a:t>
                      </a:r>
                      <a:r>
                        <a:rPr lang="tr-TR" sz="1200" dirty="0" err="1">
                          <a:solidFill>
                            <a:schemeClr val="tx1"/>
                          </a:solidFill>
                          <a:effectLst/>
                        </a:rPr>
                        <a:t>Formu</a:t>
                      </a:r>
                      <a:r>
                        <a:rPr lang="tr-TR" sz="1800" dirty="0" err="1">
                          <a:solidFill>
                            <a:schemeClr val="tx1"/>
                          </a:solidFill>
                          <a:effectLst/>
                        </a:rPr>
                        <a:t>'nu</a:t>
                      </a:r>
                      <a:r>
                        <a:rPr lang="tr-TR" sz="1200" dirty="0">
                          <a:solidFill>
                            <a:schemeClr val="tx1"/>
                          </a:solidFill>
                          <a:effectLst/>
                        </a:rPr>
                        <a:t> </a:t>
                      </a:r>
                      <a:r>
                        <a:rPr lang="tr-TR" sz="1800" dirty="0">
                          <a:solidFill>
                            <a:schemeClr val="tx1"/>
                          </a:solidFill>
                          <a:effectLst/>
                        </a:rPr>
                        <a:t>doldurarak "Personel Ekle" ekranından </a:t>
                      </a:r>
                      <a:r>
                        <a:rPr lang="tr-TR" sz="1800" dirty="0" err="1">
                          <a:solidFill>
                            <a:schemeClr val="tx1"/>
                          </a:solidFill>
                          <a:effectLst/>
                        </a:rPr>
                        <a:t>PDF</a:t>
                      </a:r>
                      <a:r>
                        <a:rPr lang="tr-TR" sz="1800" dirty="0">
                          <a:solidFill>
                            <a:schemeClr val="tx1"/>
                          </a:solidFill>
                          <a:effectLst/>
                        </a:rPr>
                        <a:t> formatına dönüştürüp ekleyiniz.</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573" marR="55573" marT="0" marB="0"/>
                </a:tc>
                <a:tc hMerge="1">
                  <a:txBody>
                    <a:bodyPr/>
                    <a:lstStyle/>
                    <a:p>
                      <a:endParaRPr lang="tr-TR" sz="3200" dirty="0">
                        <a:solidFill>
                          <a:schemeClr val="tx1"/>
                        </a:solidFill>
                      </a:endParaRPr>
                    </a:p>
                  </a:txBody>
                  <a:tcPr marL="74097" marR="74097" marT="37048" marB="37048"/>
                </a:tc>
                <a:tc hMerge="1">
                  <a:txBody>
                    <a:bodyPr/>
                    <a:lstStyle/>
                    <a:p>
                      <a:endParaRPr lang="tr-TR" sz="3200" dirty="0">
                        <a:solidFill>
                          <a:schemeClr val="tx1"/>
                        </a:solidFill>
                      </a:endParaRPr>
                    </a:p>
                  </a:txBody>
                  <a:tcPr marL="74097" marR="74097" marT="37048" marB="37048"/>
                </a:tc>
                <a:tc hMerge="1">
                  <a:txBody>
                    <a:bodyPr/>
                    <a:lstStyle/>
                    <a:p>
                      <a:endParaRPr lang="tr-TR" sz="3200" dirty="0">
                        <a:solidFill>
                          <a:schemeClr val="tx1"/>
                        </a:solidFill>
                      </a:endParaRPr>
                    </a:p>
                  </a:txBody>
                  <a:tcPr marL="74097" marR="74097" marT="37048" marB="37048"/>
                </a:tc>
                <a:tc hMerge="1">
                  <a:txBody>
                    <a:bodyPr/>
                    <a:lstStyle/>
                    <a:p>
                      <a:endParaRPr lang="tr-TR" sz="3200" dirty="0">
                        <a:solidFill>
                          <a:schemeClr val="tx1"/>
                        </a:solidFill>
                      </a:endParaRPr>
                    </a:p>
                  </a:txBody>
                  <a:tcPr marL="74097" marR="74097" marT="37048" marB="37048"/>
                </a:tc>
                <a:tc hMerge="1">
                  <a:txBody>
                    <a:bodyPr/>
                    <a:lstStyle/>
                    <a:p>
                      <a:endParaRPr lang="tr-TR" sz="3200" dirty="0">
                        <a:solidFill>
                          <a:schemeClr val="tx1"/>
                        </a:solidFill>
                      </a:endParaRPr>
                    </a:p>
                  </a:txBody>
                  <a:tcPr marL="74097" marR="74097" marT="37048" marB="37048"/>
                </a:tc>
                <a:tc hMerge="1">
                  <a:txBody>
                    <a:bodyPr/>
                    <a:lstStyle/>
                    <a:p>
                      <a:endParaRPr lang="tr-TR" sz="3200" dirty="0">
                        <a:solidFill>
                          <a:schemeClr val="tx1"/>
                        </a:solidFill>
                      </a:endParaRPr>
                    </a:p>
                  </a:txBody>
                  <a:tcPr marL="74097" marR="74097" marT="37048" marB="37048"/>
                </a:tc>
              </a:tr>
              <a:tr h="491096">
                <a:tc>
                  <a:txBody>
                    <a:bodyPr/>
                    <a:lstStyle/>
                    <a:p>
                      <a:endParaRPr lang="tr-TR" sz="3200" dirty="0">
                        <a:solidFill>
                          <a:schemeClr val="tx1"/>
                        </a:solidFill>
                      </a:endParaRPr>
                    </a:p>
                  </a:txBody>
                  <a:tcPr marL="55573" marR="55573" marT="0" marB="0"/>
                </a:tc>
                <a:tc>
                  <a:txBody>
                    <a:bodyPr/>
                    <a:lstStyle/>
                    <a:p>
                      <a:endParaRPr lang="tr-TR" sz="3200" dirty="0">
                        <a:solidFill>
                          <a:schemeClr val="tx1"/>
                        </a:solidFill>
                      </a:endParaRPr>
                    </a:p>
                  </a:txBody>
                  <a:tcPr marL="74097" marR="74097" marT="37048" marB="37048"/>
                </a:tc>
                <a:tc>
                  <a:txBody>
                    <a:bodyPr/>
                    <a:lstStyle/>
                    <a:p>
                      <a:endParaRPr lang="tr-TR" sz="3200" dirty="0">
                        <a:solidFill>
                          <a:schemeClr val="tx1"/>
                        </a:solidFill>
                      </a:endParaRPr>
                    </a:p>
                  </a:txBody>
                  <a:tcPr marL="74097" marR="74097" marT="37048" marB="37048"/>
                </a:tc>
                <a:tc>
                  <a:txBody>
                    <a:bodyPr/>
                    <a:lstStyle/>
                    <a:p>
                      <a:endParaRPr lang="tr-TR" sz="3200" dirty="0">
                        <a:solidFill>
                          <a:schemeClr val="tx1"/>
                        </a:solidFill>
                      </a:endParaRPr>
                    </a:p>
                  </a:txBody>
                  <a:tcPr marL="74097" marR="74097" marT="37048" marB="37048"/>
                </a:tc>
                <a:tc>
                  <a:txBody>
                    <a:bodyPr/>
                    <a:lstStyle/>
                    <a:p>
                      <a:endParaRPr lang="tr-TR" sz="3200" dirty="0">
                        <a:solidFill>
                          <a:schemeClr val="tx1"/>
                        </a:solidFill>
                      </a:endParaRPr>
                    </a:p>
                  </a:txBody>
                  <a:tcPr marL="74097" marR="74097" marT="37048" marB="37048"/>
                </a:tc>
                <a:tc>
                  <a:txBody>
                    <a:bodyPr/>
                    <a:lstStyle/>
                    <a:p>
                      <a:endParaRPr lang="tr-TR" sz="3200" dirty="0">
                        <a:solidFill>
                          <a:schemeClr val="tx1"/>
                        </a:solidFill>
                      </a:endParaRPr>
                    </a:p>
                  </a:txBody>
                  <a:tcPr marL="74097" marR="74097" marT="37048" marB="37048"/>
                </a:tc>
                <a:tc>
                  <a:txBody>
                    <a:bodyPr/>
                    <a:lstStyle/>
                    <a:p>
                      <a:endParaRPr lang="tr-TR" sz="3200" dirty="0">
                        <a:solidFill>
                          <a:schemeClr val="tx1"/>
                        </a:solidFill>
                      </a:endParaRPr>
                    </a:p>
                  </a:txBody>
                  <a:tcPr marL="74097" marR="74097" marT="37048" marB="37048"/>
                </a:tc>
              </a:tr>
              <a:tr h="633335">
                <a:tc>
                  <a:txBody>
                    <a:bodyPr/>
                    <a:lstStyle/>
                    <a:p>
                      <a:endParaRPr lang="tr-TR" sz="1400" dirty="0">
                        <a:solidFill>
                          <a:schemeClr val="tx1"/>
                        </a:solidFill>
                        <a:effectLst/>
                        <a:latin typeface="Calibri" panose="020F0502020204030204" pitchFamily="34" charset="0"/>
                      </a:endParaRPr>
                    </a:p>
                  </a:txBody>
                  <a:tcPr marL="7718" marR="7718" marT="7718" marB="7718"/>
                </a:tc>
                <a:tc>
                  <a:txBody>
                    <a:bodyPr/>
                    <a:lstStyle/>
                    <a:p>
                      <a:pPr>
                        <a:lnSpc>
                          <a:spcPct val="115000"/>
                        </a:lnSpc>
                        <a:spcBef>
                          <a:spcPts val="375"/>
                        </a:spcBef>
                        <a:spcAft>
                          <a:spcPts val="0"/>
                        </a:spcAft>
                      </a:pPr>
                      <a:r>
                        <a:rPr lang="tr-TR" sz="1400" b="1" dirty="0">
                          <a:solidFill>
                            <a:schemeClr val="tx1"/>
                          </a:solidFill>
                          <a:effectLst/>
                        </a:rPr>
                        <a:t>Adı Soyadı</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400" b="1" dirty="0" err="1">
                          <a:solidFill>
                            <a:schemeClr val="tx1"/>
                          </a:solidFill>
                          <a:effectLst/>
                        </a:rPr>
                        <a:t>Ünvan</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400" b="1" dirty="0">
                          <a:solidFill>
                            <a:schemeClr val="tx1"/>
                          </a:solidFill>
                          <a:effectLst/>
                        </a:rPr>
                        <a:t>Mezun Olunan Üniversite/Bölüm</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400" b="1" dirty="0">
                          <a:solidFill>
                            <a:schemeClr val="tx1"/>
                          </a:solidFill>
                          <a:effectLst/>
                        </a:rPr>
                        <a:t>Öğrenim Durumu</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400" b="1" dirty="0">
                          <a:solidFill>
                            <a:schemeClr val="tx1"/>
                          </a:solidFill>
                          <a:effectLst/>
                        </a:rPr>
                        <a:t>Fikir Sahibi</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400" b="1" dirty="0">
                          <a:solidFill>
                            <a:schemeClr val="tx1"/>
                          </a:solidFill>
                          <a:effectLst/>
                        </a:rPr>
                        <a:t>Özgeçmiş</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r>
              <a:tr h="650911">
                <a:tc>
                  <a:txBody>
                    <a:bodyPr/>
                    <a:lstStyle/>
                    <a:p>
                      <a:pPr algn="ctr">
                        <a:lnSpc>
                          <a:spcPct val="115000"/>
                        </a:lnSpc>
                        <a:spcBef>
                          <a:spcPts val="375"/>
                        </a:spcBef>
                        <a:spcAft>
                          <a:spcPts val="0"/>
                        </a:spcAft>
                      </a:pPr>
                      <a:r>
                        <a:rPr lang="tr-TR" sz="1400" dirty="0">
                          <a:solidFill>
                            <a:schemeClr val="tx1"/>
                          </a:solidFill>
                          <a:effectLst/>
                        </a:rPr>
                        <a:t>1</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nSpc>
                          <a:spcPct val="115000"/>
                        </a:lnSpc>
                        <a:spcBef>
                          <a:spcPts val="375"/>
                        </a:spcBef>
                        <a:spcAft>
                          <a:spcPts val="0"/>
                        </a:spcAft>
                      </a:pPr>
                      <a:r>
                        <a:rPr lang="tr-TR" sz="1600" b="1" dirty="0" smtClean="0">
                          <a:solidFill>
                            <a:schemeClr val="tx1"/>
                          </a:solidFill>
                          <a:effectLst/>
                        </a:rPr>
                        <a:t>Ali X</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Ziraat Yük. Müh.</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XXX Üniversitesi/ Gıda </a:t>
                      </a:r>
                      <a:r>
                        <a:rPr lang="tr-TR" sz="1600" dirty="0">
                          <a:solidFill>
                            <a:schemeClr val="tx1"/>
                          </a:solidFill>
                          <a:effectLst/>
                        </a:rPr>
                        <a:t>Bilimi ve Teknolojisi Bölümü</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Doktora</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Evet</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endParaRPr lang="tr-TR"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718" marR="7718" marT="7718" marB="7718"/>
                </a:tc>
              </a:tr>
              <a:tr h="515155">
                <a:tc>
                  <a:txBody>
                    <a:bodyPr/>
                    <a:lstStyle/>
                    <a:p>
                      <a:pPr algn="ctr">
                        <a:lnSpc>
                          <a:spcPct val="115000"/>
                        </a:lnSpc>
                        <a:spcBef>
                          <a:spcPts val="375"/>
                        </a:spcBef>
                        <a:spcAft>
                          <a:spcPts val="0"/>
                        </a:spcAft>
                      </a:pPr>
                      <a:r>
                        <a:rPr lang="tr-TR" sz="1400" dirty="0">
                          <a:solidFill>
                            <a:schemeClr val="tx1"/>
                          </a:solidFill>
                          <a:effectLst/>
                        </a:rPr>
                        <a:t>2</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nSpc>
                          <a:spcPct val="115000"/>
                        </a:lnSpc>
                        <a:spcBef>
                          <a:spcPts val="375"/>
                        </a:spcBef>
                        <a:spcAft>
                          <a:spcPts val="0"/>
                        </a:spcAft>
                      </a:pPr>
                      <a:r>
                        <a:rPr lang="tr-TR" sz="1600" b="1" dirty="0" smtClean="0">
                          <a:solidFill>
                            <a:schemeClr val="tx1"/>
                          </a:solidFill>
                          <a:effectLst/>
                        </a:rPr>
                        <a:t>Veli X</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a:solidFill>
                            <a:schemeClr val="tx1"/>
                          </a:solidFill>
                          <a:effectLst/>
                        </a:rPr>
                        <a:t>Yüksek Gıda Mühendisi</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XXX Üniversitesi/ </a:t>
                      </a:r>
                      <a:r>
                        <a:rPr lang="tr-TR" sz="1600" dirty="0">
                          <a:solidFill>
                            <a:schemeClr val="tx1"/>
                          </a:solidFill>
                          <a:effectLst/>
                        </a:rPr>
                        <a:t>Gıda Mühendisliği Bölümü</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Yüksek Lisans</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Evet</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endParaRPr lang="tr-TR"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718" marR="7718" marT="7718" marB="7718"/>
                </a:tc>
              </a:tr>
              <a:tr h="553792">
                <a:tc>
                  <a:txBody>
                    <a:bodyPr/>
                    <a:lstStyle/>
                    <a:p>
                      <a:pPr algn="ctr">
                        <a:lnSpc>
                          <a:spcPct val="115000"/>
                        </a:lnSpc>
                        <a:spcBef>
                          <a:spcPts val="375"/>
                        </a:spcBef>
                        <a:spcAft>
                          <a:spcPts val="0"/>
                        </a:spcAft>
                      </a:pPr>
                      <a:r>
                        <a:rPr lang="tr-TR" sz="1400" dirty="0">
                          <a:solidFill>
                            <a:schemeClr val="tx1"/>
                          </a:solidFill>
                          <a:effectLst/>
                        </a:rPr>
                        <a:t>3</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nSpc>
                          <a:spcPct val="115000"/>
                        </a:lnSpc>
                        <a:spcBef>
                          <a:spcPts val="375"/>
                        </a:spcBef>
                        <a:spcAft>
                          <a:spcPts val="0"/>
                        </a:spcAft>
                      </a:pPr>
                      <a:r>
                        <a:rPr lang="tr-TR" sz="1600" b="1" dirty="0" smtClean="0">
                          <a:solidFill>
                            <a:schemeClr val="tx1"/>
                          </a:solidFill>
                          <a:effectLst/>
                        </a:rPr>
                        <a:t>Ayşe X</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Doktor</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XXX </a:t>
                      </a:r>
                      <a:r>
                        <a:rPr lang="tr-TR" sz="1600" dirty="0">
                          <a:solidFill>
                            <a:schemeClr val="tx1"/>
                          </a:solidFill>
                          <a:effectLst/>
                        </a:rPr>
                        <a:t>Üniversitesi/ Tıp Fakültesi</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Tıpta Uzmanlık/ Doktora</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a:solidFill>
                            <a:schemeClr val="tx1"/>
                          </a:solidFill>
                          <a:effectLst/>
                        </a:rPr>
                        <a:t>Hayır</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endParaRPr lang="tr-TR"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718" marR="7718" marT="7718" marB="7718"/>
                </a:tc>
              </a:tr>
              <a:tr h="928641">
                <a:tc>
                  <a:txBody>
                    <a:bodyPr/>
                    <a:lstStyle/>
                    <a:p>
                      <a:pPr algn="ctr">
                        <a:lnSpc>
                          <a:spcPct val="115000"/>
                        </a:lnSpc>
                        <a:spcBef>
                          <a:spcPts val="375"/>
                        </a:spcBef>
                        <a:spcAft>
                          <a:spcPts val="0"/>
                        </a:spcAft>
                      </a:pPr>
                      <a:r>
                        <a:rPr lang="tr-TR" sz="1400" dirty="0">
                          <a:solidFill>
                            <a:schemeClr val="tx1"/>
                          </a:solidFill>
                          <a:effectLst/>
                        </a:rPr>
                        <a:t>4</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nSpc>
                          <a:spcPct val="115000"/>
                        </a:lnSpc>
                        <a:spcBef>
                          <a:spcPts val="375"/>
                        </a:spcBef>
                        <a:spcAft>
                          <a:spcPts val="0"/>
                        </a:spcAft>
                      </a:pPr>
                      <a:r>
                        <a:rPr lang="tr-TR" sz="1600" b="1" dirty="0" smtClean="0">
                          <a:solidFill>
                            <a:schemeClr val="tx1"/>
                          </a:solidFill>
                          <a:effectLst/>
                        </a:rPr>
                        <a:t>Fatma X</a:t>
                      </a:r>
                      <a:endParaRPr lang="tr-TR"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Gıda Yüksek Müh.</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smtClean="0">
                          <a:solidFill>
                            <a:schemeClr val="tx1"/>
                          </a:solidFill>
                          <a:effectLst/>
                        </a:rPr>
                        <a:t>XXX </a:t>
                      </a:r>
                      <a:r>
                        <a:rPr lang="tr-TR" sz="1600" dirty="0">
                          <a:solidFill>
                            <a:schemeClr val="tx1"/>
                          </a:solidFill>
                          <a:effectLst/>
                        </a:rPr>
                        <a:t>Üniversitesi/ Gıda Mühendisliği Bölümü</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a:solidFill>
                            <a:schemeClr val="tx1"/>
                          </a:solidFill>
                          <a:effectLst/>
                        </a:rPr>
                        <a:t>Doktora</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600" dirty="0">
                          <a:solidFill>
                            <a:schemeClr val="tx1"/>
                          </a:solidFill>
                          <a:effectLst/>
                        </a:rPr>
                        <a:t>Hayır</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a:solidFill>
                            <a:schemeClr val="tx1"/>
                          </a:solidFill>
                          <a:effectLst/>
                        </a:rPr>
                        <a:t> </a:t>
                      </a:r>
                      <a:endParaRPr lang="tr-T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r>
              <a:tr h="247166">
                <a:tc>
                  <a:txBody>
                    <a:bodyPr/>
                    <a:lstStyle/>
                    <a:p>
                      <a:pPr algn="ctr">
                        <a:lnSpc>
                          <a:spcPct val="115000"/>
                        </a:lnSpc>
                        <a:spcBef>
                          <a:spcPts val="375"/>
                        </a:spcBef>
                        <a:spcAft>
                          <a:spcPts val="0"/>
                        </a:spcAft>
                      </a:pPr>
                      <a:r>
                        <a:rPr lang="tr-TR" sz="1100">
                          <a:solidFill>
                            <a:schemeClr val="tx1"/>
                          </a:solidFill>
                          <a:effectLst/>
                        </a:rPr>
                        <a:t> </a:t>
                      </a:r>
                      <a:endParaRPr lang="tr-T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nSpc>
                          <a:spcPct val="115000"/>
                        </a:lnSpc>
                        <a:spcBef>
                          <a:spcPts val="375"/>
                        </a:spcBef>
                        <a:spcAft>
                          <a:spcPts val="0"/>
                        </a:spcAft>
                      </a:pPr>
                      <a:r>
                        <a:rPr lang="tr-TR" sz="1200">
                          <a:solidFill>
                            <a:schemeClr val="tx1"/>
                          </a:solidFill>
                          <a:effectLst/>
                        </a:rPr>
                        <a:t> </a:t>
                      </a:r>
                      <a:endParaRPr lang="tr-T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dirty="0">
                          <a:solidFill>
                            <a:schemeClr val="tx1"/>
                          </a:solidFill>
                          <a:effectLst/>
                        </a:rPr>
                        <a:t>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dirty="0">
                          <a:solidFill>
                            <a:schemeClr val="tx1"/>
                          </a:solidFill>
                          <a:effectLst/>
                        </a:rPr>
                        <a:t>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a:solidFill>
                            <a:schemeClr val="tx1"/>
                          </a:solidFill>
                          <a:effectLst/>
                        </a:rPr>
                        <a:t> </a:t>
                      </a:r>
                      <a:endParaRPr lang="tr-T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a:solidFill>
                            <a:schemeClr val="tx1"/>
                          </a:solidFill>
                          <a:effectLst/>
                        </a:rPr>
                        <a:t> </a:t>
                      </a:r>
                      <a:endParaRPr lang="tr-TR"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c>
                  <a:txBody>
                    <a:bodyPr/>
                    <a:lstStyle/>
                    <a:p>
                      <a:pPr algn="ctr">
                        <a:lnSpc>
                          <a:spcPct val="115000"/>
                        </a:lnSpc>
                        <a:spcBef>
                          <a:spcPts val="375"/>
                        </a:spcBef>
                        <a:spcAft>
                          <a:spcPts val="0"/>
                        </a:spcAft>
                      </a:pPr>
                      <a:r>
                        <a:rPr lang="tr-TR" sz="1200" dirty="0">
                          <a:solidFill>
                            <a:schemeClr val="tx1"/>
                          </a:solidFill>
                          <a:effectLst/>
                        </a:rPr>
                        <a:t>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8" marR="7718" marT="7718" marB="7718"/>
                </a:tc>
              </a:tr>
            </a:tbl>
          </a:graphicData>
        </a:graphic>
      </p:graphicFrame>
    </p:spTree>
    <p:extLst>
      <p:ext uri="{BB962C8B-B14F-4D97-AF65-F5344CB8AC3E}">
        <p14:creationId xmlns:p14="http://schemas.microsoft.com/office/powerpoint/2010/main" val="1197930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388002442"/>
              </p:ext>
            </p:extLst>
          </p:nvPr>
        </p:nvGraphicFramePr>
        <p:xfrm>
          <a:off x="0" y="1725769"/>
          <a:ext cx="12192000" cy="4701096"/>
        </p:xfrm>
        <a:graphic>
          <a:graphicData uri="http://schemas.openxmlformats.org/drawingml/2006/table">
            <a:tbl>
              <a:tblPr firstRow="1" firstCol="1" bandRow="1">
                <a:tableStyleId>{5C22544A-7EE6-4342-B048-85BDC9FD1C3A}</a:tableStyleId>
              </a:tblPr>
              <a:tblGrid>
                <a:gridCol w="12192000"/>
              </a:tblGrid>
              <a:tr h="1674254">
                <a:tc>
                  <a:txBody>
                    <a:bodyPr/>
                    <a:lstStyle/>
                    <a:p>
                      <a:pPr>
                        <a:lnSpc>
                          <a:spcPct val="115000"/>
                        </a:lnSpc>
                        <a:spcAft>
                          <a:spcPts val="0"/>
                        </a:spcAft>
                      </a:pPr>
                      <a:r>
                        <a:rPr lang="tr-TR" sz="1600" dirty="0">
                          <a:solidFill>
                            <a:schemeClr val="tx1"/>
                          </a:solidFill>
                          <a:effectLst/>
                        </a:rPr>
                        <a:t>Kuruluşun Ar-Ge Olanakları</a:t>
                      </a:r>
                      <a:endParaRPr lang="tr-TR" sz="1400" dirty="0">
                        <a:solidFill>
                          <a:schemeClr val="tx1"/>
                        </a:solidFill>
                        <a:effectLst/>
                      </a:endParaRPr>
                    </a:p>
                    <a:p>
                      <a:pPr>
                        <a:lnSpc>
                          <a:spcPct val="115000"/>
                        </a:lnSpc>
                        <a:spcAft>
                          <a:spcPts val="0"/>
                        </a:spcAft>
                      </a:pPr>
                      <a:r>
                        <a:rPr lang="tr-TR" sz="1600" dirty="0">
                          <a:solidFill>
                            <a:schemeClr val="tx1"/>
                          </a:solidFill>
                          <a:effectLst/>
                        </a:rPr>
                        <a:t>Kuruluşunuzun Ar-Ge olanaklarını ve deneyimini, aşağıdaki başlıklar altında  açıklayınız: </a:t>
                      </a:r>
                      <a:endParaRPr lang="tr-TR" sz="1400" dirty="0">
                        <a:solidFill>
                          <a:schemeClr val="tx1"/>
                        </a:solidFill>
                        <a:effectLst/>
                      </a:endParaRPr>
                    </a:p>
                    <a:p>
                      <a:pPr>
                        <a:lnSpc>
                          <a:spcPct val="115000"/>
                        </a:lnSpc>
                        <a:spcAft>
                          <a:spcPts val="0"/>
                        </a:spcAft>
                      </a:pPr>
                      <a:r>
                        <a:rPr lang="tr-TR" sz="1600" dirty="0">
                          <a:solidFill>
                            <a:schemeClr val="tx1"/>
                          </a:solidFill>
                          <a:effectLst/>
                        </a:rPr>
                        <a:t>a) Kuruluşunuzun mevcut Ar-Ge yapılanması (Ar-Ge birimi, laboratuvar ve test ortamları, alet-teçhizat ve yazılım araçları, kütüphane olanakları, Ar-Ge amaçlı ayrılmış platform..</a:t>
                      </a:r>
                      <a:r>
                        <a:rPr lang="tr-TR" sz="1600" dirty="0" err="1">
                          <a:solidFill>
                            <a:schemeClr val="tx1"/>
                          </a:solidFill>
                          <a:effectLst/>
                        </a:rPr>
                        <a:t>vb</a:t>
                      </a:r>
                      <a:r>
                        <a:rPr lang="tr-TR" sz="1600" dirty="0">
                          <a:solidFill>
                            <a:schemeClr val="tx1"/>
                          </a:solidFill>
                          <a:effectLst/>
                        </a:rPr>
                        <a:t>), </a:t>
                      </a:r>
                      <a:endParaRPr lang="tr-TR" sz="1400" dirty="0">
                        <a:solidFill>
                          <a:schemeClr val="tx1"/>
                        </a:solidFill>
                        <a:effectLst/>
                      </a:endParaRPr>
                    </a:p>
                    <a:p>
                      <a:pPr>
                        <a:lnSpc>
                          <a:spcPct val="115000"/>
                        </a:lnSpc>
                        <a:spcAft>
                          <a:spcPts val="0"/>
                        </a:spcAft>
                      </a:pPr>
                      <a:r>
                        <a:rPr lang="tr-TR" sz="1600" dirty="0">
                          <a:solidFill>
                            <a:schemeClr val="tx1"/>
                          </a:solidFill>
                          <a:effectLst/>
                        </a:rPr>
                        <a:t>b) Gerçekleştirilen çalışmalara ilişkin "kurumsal hafıza" (sistematik ve sürekli dokümantasyon gibi) varlığı,</a:t>
                      </a:r>
                      <a:endParaRPr lang="tr-TR" sz="1400" dirty="0">
                        <a:solidFill>
                          <a:schemeClr val="tx1"/>
                        </a:solidFill>
                        <a:effectLst/>
                      </a:endParaRPr>
                    </a:p>
                    <a:p>
                      <a:pPr>
                        <a:lnSpc>
                          <a:spcPct val="115000"/>
                        </a:lnSpc>
                        <a:spcAft>
                          <a:spcPts val="0"/>
                        </a:spcAft>
                      </a:pPr>
                      <a:r>
                        <a:rPr lang="tr-TR" sz="1600" dirty="0">
                          <a:solidFill>
                            <a:schemeClr val="tx1"/>
                          </a:solidFill>
                          <a:effectLst/>
                        </a:rPr>
                        <a:t>c) Üniversiteler ve araştırma kuruluşlarından danışmanlık alımları ve bu kuruluşlarla ortak çalışmalar.</a:t>
                      </a:r>
                      <a:endParaRPr lang="tr-TR" sz="1400" dirty="0">
                        <a:solidFill>
                          <a:schemeClr val="tx1"/>
                        </a:solidFill>
                        <a:effectLst/>
                      </a:endParaRPr>
                    </a:p>
                    <a:p>
                      <a:pPr>
                        <a:lnSpc>
                          <a:spcPct val="115000"/>
                        </a:lnSpc>
                        <a:spcAft>
                          <a:spcPts val="0"/>
                        </a:spcAft>
                      </a:pPr>
                      <a:r>
                        <a:rPr lang="tr-TR" sz="1600" dirty="0">
                          <a:solidFill>
                            <a:schemeClr val="tx1"/>
                          </a:solidFill>
                          <a:effectLst/>
                        </a:rPr>
                        <a:t>(En fazla 3.000 karakter</a:t>
                      </a:r>
                      <a:r>
                        <a:rPr lang="tr-TR" sz="1600" dirty="0" smtClean="0">
                          <a:solidFill>
                            <a:schemeClr val="tx1"/>
                          </a:solidFill>
                          <a:effectLst/>
                        </a:rPr>
                        <a:t>)</a:t>
                      </a:r>
                    </a:p>
                    <a:p>
                      <a:pPr>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003471">
                <a:tc>
                  <a:txBody>
                    <a:bodyPr/>
                    <a:lstStyle/>
                    <a:p>
                      <a:pPr algn="just">
                        <a:lnSpc>
                          <a:spcPct val="115000"/>
                        </a:lnSpc>
                        <a:spcAft>
                          <a:spcPts val="0"/>
                        </a:spcAft>
                      </a:pPr>
                      <a:r>
                        <a:rPr lang="tr-TR" sz="1600" dirty="0" err="1" smtClean="0">
                          <a:solidFill>
                            <a:schemeClr val="tx1"/>
                          </a:solidFill>
                          <a:effectLst/>
                        </a:rPr>
                        <a:t>ABC</a:t>
                      </a:r>
                      <a:r>
                        <a:rPr lang="tr-TR" sz="1600" dirty="0" smtClean="0">
                          <a:solidFill>
                            <a:schemeClr val="tx1"/>
                          </a:solidFill>
                          <a:effectLst/>
                        </a:rPr>
                        <a:t> AR-GE </a:t>
                      </a:r>
                      <a:r>
                        <a:rPr lang="tr-TR" sz="1600" dirty="0">
                          <a:solidFill>
                            <a:schemeClr val="tx1"/>
                          </a:solidFill>
                          <a:effectLst/>
                        </a:rPr>
                        <a:t>Ltd. gıda ve sağlık ürünlerinde temel bileşim ve kalite kontrol analizleri yürütme altyapısına sahiptir. Ayrıca, gıda ve sağlık ürünlerinde </a:t>
                      </a:r>
                      <a:r>
                        <a:rPr lang="tr-TR" sz="1600" dirty="0" err="1">
                          <a:solidFill>
                            <a:schemeClr val="tx1"/>
                          </a:solidFill>
                          <a:effectLst/>
                        </a:rPr>
                        <a:t>biyouyumluluk</a:t>
                      </a:r>
                      <a:r>
                        <a:rPr lang="tr-TR" sz="1600" dirty="0">
                          <a:solidFill>
                            <a:schemeClr val="tx1"/>
                          </a:solidFill>
                          <a:effectLst/>
                        </a:rPr>
                        <a:t>/</a:t>
                      </a:r>
                      <a:r>
                        <a:rPr lang="tr-TR" sz="1600" dirty="0" err="1">
                          <a:solidFill>
                            <a:schemeClr val="tx1"/>
                          </a:solidFill>
                          <a:effectLst/>
                        </a:rPr>
                        <a:t>biyoetkinlik</a:t>
                      </a:r>
                      <a:r>
                        <a:rPr lang="tr-TR" sz="1600" dirty="0">
                          <a:solidFill>
                            <a:schemeClr val="tx1"/>
                          </a:solidFill>
                          <a:effectLst/>
                        </a:rPr>
                        <a:t> testlerini yürütme, AR-GE temelli gıda ve sağlık ürünleri geliştirme, gıda ve sağlık ürünlerinde risk analizleri gerçekleştirme, gıda güvenliğini sağlama konusunda teknik altyapıya ve bilgi birikimine sahiptir. </a:t>
                      </a: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uluslararası firmalar tarafından desteklenen AR-GE ve </a:t>
                      </a:r>
                      <a:r>
                        <a:rPr lang="tr-TR" sz="1600" dirty="0" err="1">
                          <a:solidFill>
                            <a:schemeClr val="tx1"/>
                          </a:solidFill>
                          <a:effectLst/>
                        </a:rPr>
                        <a:t>ÜR</a:t>
                      </a:r>
                      <a:r>
                        <a:rPr lang="tr-TR" sz="1600" dirty="0">
                          <a:solidFill>
                            <a:schemeClr val="tx1"/>
                          </a:solidFill>
                          <a:effectLst/>
                        </a:rPr>
                        <a:t>-GE projeleri yürütmüş olup firma ortakları akademik ve endüstriyel düzeyde büyük ölçekli projeler planlama ve yürütme deneyimine sahiptir. </a:t>
                      </a: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tarafından yürütülen ve/veya danışmanlık hizmeti verilen projelerden bazıları; a) gıdalarda enzim tabanlı modifikasyonlar aracılığı ile </a:t>
                      </a:r>
                      <a:r>
                        <a:rPr lang="tr-TR" sz="1600" dirty="0" err="1">
                          <a:solidFill>
                            <a:schemeClr val="tx1"/>
                          </a:solidFill>
                          <a:effectLst/>
                        </a:rPr>
                        <a:t>tekno</a:t>
                      </a:r>
                      <a:r>
                        <a:rPr lang="tr-TR" sz="1600" dirty="0">
                          <a:solidFill>
                            <a:schemeClr val="tx1"/>
                          </a:solidFill>
                          <a:effectLst/>
                        </a:rPr>
                        <a:t>-fonksiyonelliğin ve üretim verimliliğinin artırılması, b) insan kaynaklı </a:t>
                      </a:r>
                      <a:r>
                        <a:rPr lang="tr-TR" sz="1600" dirty="0" err="1">
                          <a:solidFill>
                            <a:schemeClr val="tx1"/>
                          </a:solidFill>
                          <a:effectLst/>
                        </a:rPr>
                        <a:t>probiyotik</a:t>
                      </a:r>
                      <a:r>
                        <a:rPr lang="tr-TR" sz="1600" dirty="0">
                          <a:solidFill>
                            <a:schemeClr val="tx1"/>
                          </a:solidFill>
                          <a:effectLst/>
                        </a:rPr>
                        <a:t> mikroorganizma izolasyonu, </a:t>
                      </a:r>
                      <a:r>
                        <a:rPr lang="tr-TR" sz="1600" dirty="0" err="1">
                          <a:solidFill>
                            <a:schemeClr val="tx1"/>
                          </a:solidFill>
                          <a:effectLst/>
                        </a:rPr>
                        <a:t>identifikasyonu</a:t>
                      </a:r>
                      <a:r>
                        <a:rPr lang="tr-TR" sz="1600" dirty="0">
                          <a:solidFill>
                            <a:schemeClr val="tx1"/>
                          </a:solidFill>
                          <a:effectLst/>
                        </a:rPr>
                        <a:t> ve insan tüketimi amaçlı ticarileştirilmesi, c) zenginleştirilmiş sığır kolostrum </a:t>
                      </a:r>
                      <a:r>
                        <a:rPr lang="tr-TR" sz="1600" dirty="0" err="1">
                          <a:solidFill>
                            <a:schemeClr val="tx1"/>
                          </a:solidFill>
                          <a:effectLst/>
                        </a:rPr>
                        <a:t>immun</a:t>
                      </a:r>
                      <a:r>
                        <a:rPr lang="tr-TR" sz="1600" dirty="0">
                          <a:solidFill>
                            <a:schemeClr val="tx1"/>
                          </a:solidFill>
                          <a:effectLst/>
                        </a:rPr>
                        <a:t> serum </a:t>
                      </a:r>
                      <a:r>
                        <a:rPr lang="tr-TR" sz="1600" dirty="0" err="1">
                          <a:solidFill>
                            <a:schemeClr val="tx1"/>
                          </a:solidFill>
                          <a:effectLst/>
                        </a:rPr>
                        <a:t>liyofilizatı</a:t>
                      </a:r>
                      <a:r>
                        <a:rPr lang="tr-TR" sz="1600" dirty="0">
                          <a:solidFill>
                            <a:schemeClr val="tx1"/>
                          </a:solidFill>
                          <a:effectLst/>
                        </a:rPr>
                        <a:t> geliştirilmesidir.</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0" y="800044"/>
            <a:ext cx="12192000"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C.3. Kuruluş Altyapısı </a:t>
            </a:r>
            <a:r>
              <a:rPr kumimoji="0" lang="tr-TR" sz="2000" b="1" i="0" u="none" strike="noStrike" cap="none" normalizeH="0" baseline="30000"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a:t>
            </a:r>
            <a:endParaRPr kumimoji="0" lang="tr-TR" sz="16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30000" smtClean="0">
                <a:ln>
                  <a:noFill/>
                </a:ln>
                <a:solidFill>
                  <a:srgbClr val="333333"/>
                </a:solidFill>
                <a:effectLst/>
                <a:latin typeface="Arial" panose="020B0604020202020204" pitchFamily="34" charset="0"/>
                <a:ea typeface="Calibri" panose="020F0502020204030204" pitchFamily="34" charset="0"/>
                <a:cs typeface="Times New Roman" panose="02020603050405020304" pitchFamily="18" charset="0"/>
              </a:rPr>
              <a:t>(*)</a:t>
            </a:r>
            <a:r>
              <a:rPr kumimoji="0" lang="tr-TR" b="0" i="0" u="none" strike="noStrike" cap="none" normalizeH="0" baseline="0" smtClean="0">
                <a:ln>
                  <a:noFill/>
                </a:ln>
                <a:solidFill>
                  <a:srgbClr val="333333"/>
                </a:solidFill>
                <a:effectLst/>
                <a:latin typeface="Arial" panose="020B0604020202020204" pitchFamily="34" charset="0"/>
                <a:ea typeface="Calibri" panose="020F0502020204030204" pitchFamily="34" charset="0"/>
                <a:cs typeface="Times New Roman" panose="02020603050405020304" pitchFamily="18" charset="0"/>
              </a:rPr>
              <a:t> Bu bölüm birden fazla kuruluş tarafından sunulan ortaklı projelerde her kuruluş için ayrı ayrı doldurulacaktır)</a:t>
            </a:r>
            <a:endParaRPr kumimoji="0" lang="tr-TR" sz="2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3790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4152967431"/>
              </p:ext>
            </p:extLst>
          </p:nvPr>
        </p:nvGraphicFramePr>
        <p:xfrm>
          <a:off x="0" y="0"/>
          <a:ext cx="12003110" cy="6632620"/>
        </p:xfrm>
        <a:graphic>
          <a:graphicData uri="http://schemas.openxmlformats.org/drawingml/2006/table">
            <a:tbl>
              <a:tblPr firstRow="1" firstCol="1" bandRow="1">
                <a:tableStyleId>{5C22544A-7EE6-4342-B048-85BDC9FD1C3A}</a:tableStyleId>
              </a:tblPr>
              <a:tblGrid>
                <a:gridCol w="12003110"/>
              </a:tblGrid>
              <a:tr h="2192717">
                <a:tc>
                  <a:txBody>
                    <a:bodyPr/>
                    <a:lstStyle/>
                    <a:p>
                      <a:pPr>
                        <a:lnSpc>
                          <a:spcPct val="115000"/>
                        </a:lnSpc>
                        <a:spcAft>
                          <a:spcPts val="0"/>
                        </a:spcAft>
                      </a:pPr>
                      <a:r>
                        <a:rPr lang="tr-TR" sz="2000" dirty="0">
                          <a:solidFill>
                            <a:schemeClr val="tx1"/>
                          </a:solidFill>
                          <a:effectLst/>
                        </a:rPr>
                        <a:t>Bilgi ve Deneyimler</a:t>
                      </a:r>
                      <a:endParaRPr lang="tr-TR" sz="1800" dirty="0">
                        <a:solidFill>
                          <a:schemeClr val="tx1"/>
                        </a:solidFill>
                        <a:effectLst/>
                      </a:endParaRPr>
                    </a:p>
                    <a:p>
                      <a:pPr>
                        <a:lnSpc>
                          <a:spcPct val="115000"/>
                        </a:lnSpc>
                        <a:spcAft>
                          <a:spcPts val="0"/>
                        </a:spcAft>
                      </a:pPr>
                      <a:r>
                        <a:rPr lang="tr-TR" sz="2000" dirty="0">
                          <a:solidFill>
                            <a:schemeClr val="tx1"/>
                          </a:solidFill>
                          <a:effectLst/>
                        </a:rPr>
                        <a:t>Projenin içerdiği teknolojik uzmanlık alanlarıyla ilgili olarak kuruluşunuzun ve/veya çalışanlarınızın zaman içerisinde kazandığı bilgi-deneyim ve geliştirdiği ürün, süreç, donanım, yazılım, sistem gibi unsurları açıklayınız. (En fazla 2.000 karakter)</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439903">
                <a:tc>
                  <a:txBody>
                    <a:bodyPr/>
                    <a:lstStyle/>
                    <a:p>
                      <a:pPr algn="just">
                        <a:lnSpc>
                          <a:spcPct val="115000"/>
                        </a:lnSpc>
                        <a:spcAft>
                          <a:spcPts val="0"/>
                        </a:spcAft>
                      </a:pP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kurucu ortaklarından </a:t>
                      </a:r>
                      <a:r>
                        <a:rPr lang="tr-TR" sz="1600" dirty="0" err="1" smtClean="0">
                          <a:solidFill>
                            <a:schemeClr val="tx1"/>
                          </a:solidFill>
                          <a:effectLst/>
                        </a:rPr>
                        <a:t>XXXXX</a:t>
                      </a:r>
                      <a:r>
                        <a:rPr lang="tr-TR" sz="1600" dirty="0" smtClean="0">
                          <a:solidFill>
                            <a:schemeClr val="tx1"/>
                          </a:solidFill>
                          <a:effectLst/>
                        </a:rPr>
                        <a:t> </a:t>
                      </a:r>
                      <a:r>
                        <a:rPr lang="tr-TR" sz="1600" dirty="0">
                          <a:solidFill>
                            <a:schemeClr val="tx1"/>
                          </a:solidFill>
                          <a:effectLst/>
                        </a:rPr>
                        <a:t>risk analizi, gıda-metabolizma-klinik beslenme ve </a:t>
                      </a:r>
                      <a:r>
                        <a:rPr lang="tr-TR" sz="1600" dirty="0" err="1">
                          <a:solidFill>
                            <a:schemeClr val="tx1"/>
                          </a:solidFill>
                          <a:effectLst/>
                        </a:rPr>
                        <a:t>biyouyumluluk</a:t>
                      </a:r>
                      <a:r>
                        <a:rPr lang="tr-TR" sz="1600" dirty="0">
                          <a:solidFill>
                            <a:schemeClr val="tx1"/>
                          </a:solidFill>
                          <a:effectLst/>
                        </a:rPr>
                        <a:t>/ </a:t>
                      </a:r>
                      <a:r>
                        <a:rPr lang="tr-TR" sz="1600" dirty="0" err="1">
                          <a:solidFill>
                            <a:schemeClr val="tx1"/>
                          </a:solidFill>
                          <a:effectLst/>
                        </a:rPr>
                        <a:t>biyoetkinlik</a:t>
                      </a:r>
                      <a:r>
                        <a:rPr lang="tr-TR" sz="1600" dirty="0">
                          <a:solidFill>
                            <a:schemeClr val="tx1"/>
                          </a:solidFill>
                          <a:effectLst/>
                        </a:rPr>
                        <a:t> konularında araştırma yetkinliğine sahiptir. Bu deneyim proje faaliyetleri sürecinde etkin olarak kullanılacaktır. </a:t>
                      </a:r>
                      <a:r>
                        <a:rPr lang="tr-TR" sz="1600" dirty="0" err="1">
                          <a:solidFill>
                            <a:schemeClr val="tx1"/>
                          </a:solidFill>
                          <a:effectLst/>
                        </a:rPr>
                        <a:t>Kimera</a:t>
                      </a:r>
                      <a:r>
                        <a:rPr lang="tr-TR" sz="1600" dirty="0">
                          <a:solidFill>
                            <a:schemeClr val="tx1"/>
                          </a:solidFill>
                          <a:effectLst/>
                        </a:rPr>
                        <a:t> Yaşam Bilimleri AR-GE Ltd. özellikle, mikrobiyolojik temelli risk analizlerinin gerçekleştirilmesi ve risk modellemesi/simülasyonu çalışmalarını rahatlıkla yürütebilecek birikime sahiptir. </a:t>
                      </a:r>
                      <a:endParaRPr lang="tr-TR" sz="1600" dirty="0" smtClean="0">
                        <a:solidFill>
                          <a:schemeClr val="tx1"/>
                        </a:solidFill>
                        <a:effectLst/>
                      </a:endParaRPr>
                    </a:p>
                    <a:p>
                      <a:pPr algn="just">
                        <a:lnSpc>
                          <a:spcPct val="115000"/>
                        </a:lnSpc>
                        <a:spcAft>
                          <a:spcPts val="0"/>
                        </a:spcAft>
                      </a:pPr>
                      <a:endParaRPr lang="tr-TR" sz="1600" dirty="0" smtClean="0">
                        <a:solidFill>
                          <a:schemeClr val="tx1"/>
                        </a:solidFill>
                        <a:effectLst/>
                      </a:endParaRPr>
                    </a:p>
                    <a:p>
                      <a:pPr algn="just">
                        <a:lnSpc>
                          <a:spcPct val="115000"/>
                        </a:lnSpc>
                        <a:spcAft>
                          <a:spcPts val="0"/>
                        </a:spcAft>
                      </a:pP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kurucu ortağı </a:t>
                      </a:r>
                      <a:r>
                        <a:rPr lang="tr-TR" sz="1600" dirty="0" err="1" smtClean="0">
                          <a:solidFill>
                            <a:schemeClr val="tx1"/>
                          </a:solidFill>
                          <a:effectLst/>
                        </a:rPr>
                        <a:t>XXXXX</a:t>
                      </a:r>
                      <a:r>
                        <a:rPr lang="tr-TR" sz="1600" dirty="0" smtClean="0">
                          <a:solidFill>
                            <a:schemeClr val="tx1"/>
                          </a:solidFill>
                          <a:effectLst/>
                        </a:rPr>
                        <a:t> </a:t>
                      </a:r>
                      <a:r>
                        <a:rPr lang="tr-TR" sz="1600" dirty="0">
                          <a:solidFill>
                            <a:schemeClr val="tx1"/>
                          </a:solidFill>
                          <a:effectLst/>
                        </a:rPr>
                        <a:t>süt teknolojisi alanında uzun yıllara dayanan akademik bir deneyime sahiptir. Bu süreçte </a:t>
                      </a:r>
                      <a:r>
                        <a:rPr lang="tr-TR" sz="1600" dirty="0" err="1">
                          <a:solidFill>
                            <a:schemeClr val="tx1"/>
                          </a:solidFill>
                          <a:effectLst/>
                        </a:rPr>
                        <a:t>30’un</a:t>
                      </a:r>
                      <a:r>
                        <a:rPr lang="tr-TR" sz="1600" dirty="0">
                          <a:solidFill>
                            <a:schemeClr val="tx1"/>
                          </a:solidFill>
                          <a:effectLst/>
                        </a:rPr>
                        <a:t> üzerinde araştırma projesi yürütmüş ya da araştırıcı olarak yer almıştır ve özellikle membran </a:t>
                      </a:r>
                      <a:r>
                        <a:rPr lang="tr-TR" sz="1600" dirty="0" err="1">
                          <a:solidFill>
                            <a:schemeClr val="tx1"/>
                          </a:solidFill>
                          <a:effectLst/>
                        </a:rPr>
                        <a:t>teknolojleri</a:t>
                      </a:r>
                      <a:r>
                        <a:rPr lang="tr-TR" sz="1600" dirty="0">
                          <a:solidFill>
                            <a:schemeClr val="tx1"/>
                          </a:solidFill>
                          <a:effectLst/>
                        </a:rPr>
                        <a:t> konusunda uzmanlığı bulunmaktadır. Bu deneyim proje faaliyetlerinde yer alan membran </a:t>
                      </a:r>
                      <a:r>
                        <a:rPr lang="tr-TR" sz="1600" dirty="0" err="1">
                          <a:solidFill>
                            <a:schemeClr val="tx1"/>
                          </a:solidFill>
                          <a:effectLst/>
                        </a:rPr>
                        <a:t>filtrasyon</a:t>
                      </a:r>
                      <a:r>
                        <a:rPr lang="tr-TR" sz="1600" dirty="0">
                          <a:solidFill>
                            <a:schemeClr val="tx1"/>
                          </a:solidFill>
                          <a:effectLst/>
                        </a:rPr>
                        <a:t> uygulamaları ile mikrobiyolojik, kimyasal, fiziksel analizlerin yürütülmesini kolaylaştırıcı bir etkendir. </a:t>
                      </a:r>
                      <a:endParaRPr lang="tr-TR" sz="1600" dirty="0" smtClean="0">
                        <a:solidFill>
                          <a:schemeClr val="tx1"/>
                        </a:solidFill>
                        <a:effectLst/>
                      </a:endParaRPr>
                    </a:p>
                    <a:p>
                      <a:pPr algn="just">
                        <a:lnSpc>
                          <a:spcPct val="115000"/>
                        </a:lnSpc>
                        <a:spcAft>
                          <a:spcPts val="0"/>
                        </a:spcAft>
                      </a:pPr>
                      <a:endParaRPr lang="tr-TR" sz="1600" dirty="0" smtClean="0">
                        <a:solidFill>
                          <a:schemeClr val="tx1"/>
                        </a:solidFill>
                        <a:effectLst/>
                      </a:endParaRPr>
                    </a:p>
                    <a:p>
                      <a:pPr algn="just">
                        <a:lnSpc>
                          <a:spcPct val="115000"/>
                        </a:lnSpc>
                        <a:spcAft>
                          <a:spcPts val="0"/>
                        </a:spcAft>
                      </a:pP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ortağı </a:t>
                      </a:r>
                      <a:r>
                        <a:rPr lang="tr-TR" sz="1600" dirty="0" err="1" smtClean="0">
                          <a:solidFill>
                            <a:schemeClr val="tx1"/>
                          </a:solidFill>
                          <a:effectLst/>
                        </a:rPr>
                        <a:t>XXXXX</a:t>
                      </a:r>
                      <a:r>
                        <a:rPr lang="tr-TR" sz="1600" dirty="0" smtClean="0">
                          <a:solidFill>
                            <a:schemeClr val="tx1"/>
                          </a:solidFill>
                          <a:effectLst/>
                        </a:rPr>
                        <a:t> </a:t>
                      </a:r>
                      <a:r>
                        <a:rPr lang="tr-TR" sz="1600" dirty="0">
                          <a:solidFill>
                            <a:schemeClr val="tx1"/>
                          </a:solidFill>
                          <a:effectLst/>
                        </a:rPr>
                        <a:t>uzun bir süre süt endüstrisinde üst düzey yönetici olarak görev yapmış ve yeni ürün geliştirme, pazar analizi yapma ve pazar potansiyellerini algılama konularında engin deneyime sahiptir. </a:t>
                      </a:r>
                      <a:endParaRPr lang="tr-TR" sz="1600" dirty="0" smtClean="0">
                        <a:solidFill>
                          <a:schemeClr val="tx1"/>
                        </a:solidFill>
                        <a:effectLst/>
                      </a:endParaRPr>
                    </a:p>
                    <a:p>
                      <a:pPr algn="just">
                        <a:lnSpc>
                          <a:spcPct val="115000"/>
                        </a:lnSpc>
                        <a:spcAft>
                          <a:spcPts val="0"/>
                        </a:spcAft>
                      </a:pPr>
                      <a:endParaRPr lang="tr-TR" sz="1600" dirty="0" smtClean="0">
                        <a:solidFill>
                          <a:schemeClr val="tx1"/>
                        </a:solidFill>
                        <a:effectLst/>
                      </a:endParaRPr>
                    </a:p>
                    <a:p>
                      <a:pPr algn="just">
                        <a:lnSpc>
                          <a:spcPct val="115000"/>
                        </a:lnSpc>
                        <a:spcAft>
                          <a:spcPts val="0"/>
                        </a:spcAft>
                      </a:pP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a:t>
                      </a:r>
                      <a:r>
                        <a:rPr lang="tr-TR" sz="1600" dirty="0" err="1">
                          <a:solidFill>
                            <a:schemeClr val="tx1"/>
                          </a:solidFill>
                          <a:effectLst/>
                        </a:rPr>
                        <a:t>Ltd</a:t>
                      </a:r>
                      <a:r>
                        <a:rPr lang="tr-TR" sz="1600" dirty="0">
                          <a:solidFill>
                            <a:schemeClr val="tx1"/>
                          </a:solidFill>
                          <a:effectLst/>
                        </a:rPr>
                        <a:t>.’</a:t>
                      </a:r>
                      <a:r>
                        <a:rPr lang="tr-TR" sz="1600" dirty="0" err="1">
                          <a:solidFill>
                            <a:schemeClr val="tx1"/>
                          </a:solidFill>
                          <a:effectLst/>
                        </a:rPr>
                        <a:t>nin</a:t>
                      </a:r>
                      <a:r>
                        <a:rPr lang="tr-TR" sz="1600" dirty="0">
                          <a:solidFill>
                            <a:schemeClr val="tx1"/>
                          </a:solidFill>
                          <a:effectLst/>
                        </a:rPr>
                        <a:t> bir diğer ortağı </a:t>
                      </a:r>
                      <a:r>
                        <a:rPr lang="tr-TR" sz="1600" dirty="0" err="1" smtClean="0">
                          <a:solidFill>
                            <a:schemeClr val="tx1"/>
                          </a:solidFill>
                          <a:effectLst/>
                        </a:rPr>
                        <a:t>Dr.XXXXX’da</a:t>
                      </a:r>
                      <a:r>
                        <a:rPr lang="tr-TR" sz="1600" dirty="0" smtClean="0">
                          <a:solidFill>
                            <a:schemeClr val="tx1"/>
                          </a:solidFill>
                          <a:effectLst/>
                        </a:rPr>
                        <a:t> </a:t>
                      </a:r>
                      <a:r>
                        <a:rPr lang="tr-TR" sz="1600" dirty="0">
                          <a:solidFill>
                            <a:schemeClr val="tx1"/>
                          </a:solidFill>
                          <a:effectLst/>
                        </a:rPr>
                        <a:t>gıda teknolojisi alanında geniş bir akademik deneyime sahiptir. </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85407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4222274697"/>
              </p:ext>
            </p:extLst>
          </p:nvPr>
        </p:nvGraphicFramePr>
        <p:xfrm>
          <a:off x="0" y="1"/>
          <a:ext cx="12192000" cy="6878803"/>
        </p:xfrm>
        <a:graphic>
          <a:graphicData uri="http://schemas.openxmlformats.org/drawingml/2006/table">
            <a:tbl>
              <a:tblPr firstRow="1" firstCol="1" bandRow="1">
                <a:tableStyleId>{5C22544A-7EE6-4342-B048-85BDC9FD1C3A}</a:tableStyleId>
              </a:tblPr>
              <a:tblGrid>
                <a:gridCol w="12192000"/>
              </a:tblGrid>
              <a:tr h="1996224">
                <a:tc>
                  <a:txBody>
                    <a:bodyPr/>
                    <a:lstStyle/>
                    <a:p>
                      <a:pPr>
                        <a:lnSpc>
                          <a:spcPct val="115000"/>
                        </a:lnSpc>
                        <a:spcAft>
                          <a:spcPts val="0"/>
                        </a:spcAft>
                      </a:pPr>
                      <a:r>
                        <a:rPr lang="tr-TR" sz="1800" dirty="0">
                          <a:solidFill>
                            <a:schemeClr val="tx1"/>
                          </a:solidFill>
                          <a:effectLst/>
                        </a:rPr>
                        <a:t>Projede Kuruluş Dışından Edinilecek Bilgi Birikimini İçselleştirme</a:t>
                      </a:r>
                      <a:endParaRPr lang="tr-TR" sz="1600" dirty="0">
                        <a:solidFill>
                          <a:schemeClr val="tx1"/>
                        </a:solidFill>
                        <a:effectLst/>
                      </a:endParaRPr>
                    </a:p>
                    <a:p>
                      <a:pPr>
                        <a:lnSpc>
                          <a:spcPct val="115000"/>
                        </a:lnSpc>
                        <a:spcAft>
                          <a:spcPts val="0"/>
                        </a:spcAft>
                      </a:pPr>
                      <a:r>
                        <a:rPr lang="tr-TR" sz="1800" dirty="0">
                          <a:solidFill>
                            <a:schemeClr val="tx1"/>
                          </a:solidFill>
                          <a:effectLst/>
                        </a:rPr>
                        <a:t>Projede hizmet alınacak danışman kişi/kuruluşlar desteği ile ortaya çıkacak bilgi birikimini kuruluşunuzda kalıcı hale getirmek için aldığınız tedbirleri açıklayınız. (Danışmanlık desteği ile yürütülecek çalışmalar arasında, kuruluşunuzda içselleştirmeyi / yetenek oluşturmayı planlamadığınız konular varsa, bunları da gerekçeleri ile belirtiniz) (En fazla 3.000 karakter)</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314176">
                <a:tc>
                  <a:txBody>
                    <a:bodyPr/>
                    <a:lstStyle/>
                    <a:p>
                      <a:pPr algn="just">
                        <a:lnSpc>
                          <a:spcPct val="115000"/>
                        </a:lnSpc>
                        <a:spcAft>
                          <a:spcPts val="0"/>
                        </a:spcAft>
                      </a:pPr>
                      <a:r>
                        <a:rPr lang="tr-TR" sz="1600" dirty="0">
                          <a:solidFill>
                            <a:schemeClr val="tx1"/>
                          </a:solidFill>
                          <a:effectLst/>
                        </a:rPr>
                        <a:t>Proje ile ilişkili faaliyetler proses tasarımı, kalite kontrol analizleri ve istatistiksel yaklaşımla raf ömrü belirlenmesini içermektedir. Bu faaliyet grupları altında yer alan mikrobiyolojik, kimyasal, fiziksel ve duyusal analizler konusunda </a:t>
                      </a: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AR-GE Ltd. olarak yeterli deneyime sahip durumdayız. Proses tasarımı ile ilişkili alt faaliyetler arasında yer alan membran </a:t>
                      </a:r>
                      <a:r>
                        <a:rPr lang="tr-TR" sz="1600" dirty="0" err="1">
                          <a:solidFill>
                            <a:schemeClr val="tx1"/>
                          </a:solidFill>
                          <a:effectLst/>
                        </a:rPr>
                        <a:t>filtrasyon</a:t>
                      </a:r>
                      <a:r>
                        <a:rPr lang="tr-TR" sz="1600" dirty="0">
                          <a:solidFill>
                            <a:schemeClr val="tx1"/>
                          </a:solidFill>
                          <a:effectLst/>
                        </a:rPr>
                        <a:t> teknolojisi ve Yüksek Hidrostatik Basınç uygulamaları da hakim olduğumuz gıda işleme teknolojileri arasındadır. İstatistiksel analizler aracılığı ile raf ömrü tahmini konusunda da yapılmış akademik çalışmalarımız bulunmaktadır. Proje kapsamında danışmanlık desteği alınmayacaktır. Ancak, Yüksek Hidrostatik Basınç cihazı kuruluşumuz altyapısında bulunmadığından hizmet alımı yoluyla bu eksiklik giderilecektir. Yüksek Hidrostatik Basınç uygulama koşulları bütünüyle proje ekibi tarafından planlanacak ve uygulanacaktır. Bu süreçte yalnızca cihaz altyapısı kullanımına yönelik hizmet alımı gerçekleştirilecektir. Ayrıca, membran teknolojilerinin kullanımı konusunda da </a:t>
                      </a:r>
                      <a:r>
                        <a:rPr lang="tr-TR" sz="1600" dirty="0" err="1" smtClean="0">
                          <a:solidFill>
                            <a:schemeClr val="tx1"/>
                          </a:solidFill>
                          <a:effectLst/>
                        </a:rPr>
                        <a:t>ABC</a:t>
                      </a:r>
                      <a:r>
                        <a:rPr lang="tr-TR" sz="1600" dirty="0" smtClean="0">
                          <a:solidFill>
                            <a:schemeClr val="tx1"/>
                          </a:solidFill>
                          <a:effectLst/>
                        </a:rPr>
                        <a:t> </a:t>
                      </a:r>
                      <a:r>
                        <a:rPr lang="tr-TR" sz="1600" dirty="0">
                          <a:solidFill>
                            <a:schemeClr val="tx1"/>
                          </a:solidFill>
                          <a:effectLst/>
                        </a:rPr>
                        <a:t>Süt Ürünleri </a:t>
                      </a:r>
                      <a:r>
                        <a:rPr lang="tr-TR" sz="1600" dirty="0" err="1">
                          <a:solidFill>
                            <a:schemeClr val="tx1"/>
                          </a:solidFill>
                          <a:effectLst/>
                        </a:rPr>
                        <a:t>A.Ş</a:t>
                      </a:r>
                      <a:r>
                        <a:rPr lang="tr-TR" sz="1600" dirty="0">
                          <a:solidFill>
                            <a:schemeClr val="tx1"/>
                          </a:solidFill>
                          <a:effectLst/>
                        </a:rPr>
                        <a:t>. pilot tesisinden yararlanılacaktır. Tüm uygulamalar yerinde ve bizzat proje ekibi tarafından gerçekleştirilecektir. </a:t>
                      </a:r>
                      <a:endParaRPr lang="tr-TR" sz="1600" dirty="0" smtClean="0">
                        <a:solidFill>
                          <a:schemeClr val="tx1"/>
                        </a:solidFill>
                        <a:effectLst/>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16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5324253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832</Words>
  <Application>Microsoft Office PowerPoint</Application>
  <PresentationFormat>Geniş ekran</PresentationFormat>
  <Paragraphs>85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Times New Roman</vt:lpstr>
      <vt:lpstr>Trebuchet MS</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süt</dc:creator>
  <cp:lastModifiedBy>süt</cp:lastModifiedBy>
  <cp:revision>5</cp:revision>
  <dcterms:created xsi:type="dcterms:W3CDTF">2021-05-03T08:41:40Z</dcterms:created>
  <dcterms:modified xsi:type="dcterms:W3CDTF">2021-05-03T08:55:59Z</dcterms:modified>
</cp:coreProperties>
</file>