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60" r:id="rId4"/>
  </p:sldMasterIdLst>
  <p:notesMasterIdLst>
    <p:notesMasterId r:id="rId13"/>
  </p:notesMasterIdLst>
  <p:sldIdLst>
    <p:sldId id="264" r:id="rId5"/>
    <p:sldId id="338" r:id="rId6"/>
    <p:sldId id="339" r:id="rId7"/>
    <p:sldId id="340" r:id="rId8"/>
    <p:sldId id="341" r:id="rId9"/>
    <p:sldId id="342" r:id="rId10"/>
    <p:sldId id="343" r:id="rId11"/>
    <p:sldId id="322" r:id="rId12"/>
  </p:sldIdLst>
  <p:sldSz cx="12192000" cy="6858000"/>
  <p:notesSz cx="6888163" cy="100187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19" autoAdjust="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871" cy="502676"/>
          </a:xfrm>
          <a:prstGeom prst="rect">
            <a:avLst/>
          </a:prstGeom>
        </p:spPr>
        <p:txBody>
          <a:bodyPr vert="horz" lIns="96606" tIns="48303" rIns="96606" bIns="48303" rtlCol="0"/>
          <a:lstStyle>
            <a:lvl1pPr algn="l">
              <a:defRPr sz="13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01698" y="0"/>
            <a:ext cx="2984871" cy="502676"/>
          </a:xfrm>
          <a:prstGeom prst="rect">
            <a:avLst/>
          </a:prstGeom>
        </p:spPr>
        <p:txBody>
          <a:bodyPr vert="horz" lIns="96606" tIns="48303" rIns="96606" bIns="48303" rtlCol="0"/>
          <a:lstStyle>
            <a:lvl1pPr algn="r">
              <a:defRPr sz="1300"/>
            </a:lvl1pPr>
          </a:lstStyle>
          <a:p>
            <a:fld id="{CC6DBDFE-DD3D-4291-A404-1B97A83A6EA8}" type="datetimeFigureOut">
              <a:rPr lang="en-US" smtClean="0"/>
              <a:t>7/5/2020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687" cy="3381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06" tIns="48303" rIns="96606" bIns="48303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8817" y="4821506"/>
            <a:ext cx="5510530" cy="3944868"/>
          </a:xfrm>
          <a:prstGeom prst="rect">
            <a:avLst/>
          </a:prstGeom>
        </p:spPr>
        <p:txBody>
          <a:bodyPr vert="horz" lIns="96606" tIns="48303" rIns="96606" bIns="48303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516039"/>
            <a:ext cx="2984871" cy="502674"/>
          </a:xfrm>
          <a:prstGeom prst="rect">
            <a:avLst/>
          </a:prstGeom>
        </p:spPr>
        <p:txBody>
          <a:bodyPr vert="horz" lIns="96606" tIns="48303" rIns="96606" bIns="48303" rtlCol="0" anchor="b"/>
          <a:lstStyle>
            <a:lvl1pPr algn="l">
              <a:defRPr sz="13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01698" y="9516039"/>
            <a:ext cx="2984871" cy="502674"/>
          </a:xfrm>
          <a:prstGeom prst="rect">
            <a:avLst/>
          </a:prstGeom>
        </p:spPr>
        <p:txBody>
          <a:bodyPr vert="horz" lIns="96606" tIns="48303" rIns="96606" bIns="48303" rtlCol="0" anchor="b"/>
          <a:lstStyle>
            <a:lvl1pPr algn="r">
              <a:defRPr sz="1300"/>
            </a:lvl1pPr>
          </a:lstStyle>
          <a:p>
            <a:fld id="{86456DE3-4E01-4AFD-AD42-42312842ED8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29615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66064">
              <a:defRPr/>
            </a:pPr>
            <a:fld id="{33AEA074-24A7-4657-AE02-A51F68EA6AA2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966064">
                <a:defRPr/>
              </a:pPr>
              <a:t>1</a:t>
            </a:fld>
            <a:endParaRPr lang="en-US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2498700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904DB13E-F722-4ED6-BB00-556651E9528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 useBgFill="1"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E26428D7-C6F3-473D-A360-A3F5C3E8728C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29103" y="2244830"/>
            <a:ext cx="8933796" cy="2437232"/>
          </a:xfrm>
        </p:spPr>
        <p:txBody>
          <a:bodyPr tIns="45720" bIns="45720" anchor="ctr">
            <a:normAutofit/>
          </a:bodyPr>
          <a:lstStyle>
            <a:lvl1pPr algn="ctr">
              <a:lnSpc>
                <a:spcPct val="83000"/>
              </a:lnSpc>
              <a:defRPr lang="en-US" sz="68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29101" y="4682062"/>
            <a:ext cx="8936846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800" spc="8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6"/>
            <a:ext cx="1554480" cy="485546"/>
          </a:xfrm>
        </p:spPr>
        <p:txBody>
          <a:bodyPr/>
          <a:lstStyle>
            <a:lvl1pPr algn="ctr">
              <a:defRPr sz="1300" spc="0" baseline="0">
                <a:solidFill>
                  <a:srgbClr val="FFFFFF"/>
                </a:solidFill>
                <a:latin typeface="+mn-lt"/>
              </a:defRPr>
            </a:lvl1pPr>
          </a:lstStyle>
          <a:p>
            <a:fld id="{EA0C0817-A112-4847-8014-A94B7D2A4EA3}" type="datetime1">
              <a:rPr lang="en-US" smtClean="0"/>
              <a:t>7/5/2020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629100" y="5177408"/>
            <a:ext cx="5730295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20" y="5177408"/>
            <a:ext cx="1955980" cy="22860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47017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2B432-ACDA-4023-A761-2BAB76577B62}" type="datetime1">
              <a:rPr lang="en-US" smtClean="0"/>
              <a:t>7/5/2020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58817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A4A1889-E37C-4EC3-9E41-9DAD221CF38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 useBgFill="1"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9156" y="2275165"/>
            <a:ext cx="8933688" cy="2406895"/>
          </a:xfrm>
        </p:spPr>
        <p:txBody>
          <a:bodyPr anchor="ctr">
            <a:normAutofit/>
          </a:bodyPr>
          <a:lstStyle>
            <a:lvl1pPr algn="ctr">
              <a:lnSpc>
                <a:spcPct val="83000"/>
              </a:lnSpc>
              <a:defRPr lang="en-US" sz="68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683EB04-C23E-490C-A1A6-030CF79D23C8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F8A84C03-E1CA-4A4E-81D6-9BB0C335B7A0}"/>
                </a:ext>
              </a:extLst>
            </p:cNvPr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4A26FB5A-D5D1-4DAB-AC43-7F51A7F2D197}"/>
                </a:ext>
              </a:extLst>
            </p:cNvPr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49303F14-E560-4C02-94F4-B4695FE26813}"/>
                </a:ext>
              </a:extLst>
            </p:cNvPr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9156" y="4682062"/>
            <a:ext cx="8939784" cy="457200"/>
          </a:xfrm>
        </p:spPr>
        <p:txBody>
          <a:bodyPr anchor="t">
            <a:normAutofit/>
          </a:bodyPr>
          <a:lstStyle>
            <a:lvl1pPr marL="0" indent="0" algn="ctr">
              <a:buNone/>
              <a:tabLst>
                <a:tab pos="2633663" algn="l"/>
              </a:tabLst>
              <a:defRPr sz="1800">
                <a:solidFill>
                  <a:schemeClr val="tx1">
                    <a:lumMod val="95000"/>
                    <a:lumOff val="5000"/>
                  </a:schemeClr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18760" y="1344502"/>
            <a:ext cx="1554480" cy="498781"/>
          </a:xfrm>
        </p:spPr>
        <p:txBody>
          <a:bodyPr/>
          <a:lstStyle>
            <a:lvl1pPr algn="ctr">
              <a:defRPr lang="en-US" sz="1300" kern="1200" spc="0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fld id="{D9C646AA-F36E-4540-911D-FFFC0A0EF24A}" type="datetime1">
              <a:rPr lang="en-US" smtClean="0"/>
              <a:t>7/5/2020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29157" y="5177408"/>
            <a:ext cx="5660134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177408"/>
            <a:ext cx="1958339" cy="22860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97321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66344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61760" y="2103120"/>
            <a:ext cx="466344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86D26-FA5F-4637-B602-B7C2DC34CFD4}" type="datetime1">
              <a:rPr lang="en-US" smtClean="0"/>
              <a:t>7/5/2020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05825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663440" cy="640080"/>
          </a:xfrm>
        </p:spPr>
        <p:txBody>
          <a:bodyPr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 i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92472"/>
            <a:ext cx="4663440" cy="316382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58712" y="2074334"/>
            <a:ext cx="4663440" cy="640080"/>
          </a:xfrm>
        </p:spPr>
        <p:txBody>
          <a:bodyPr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>
                <a:solidFill>
                  <a:schemeClr val="tx1"/>
                </a:solidFill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58712" y="2792471"/>
            <a:ext cx="4663440" cy="3164509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F15D8-96D1-4781-BC50-CA8A088B2FE4}" type="datetime1">
              <a:rPr lang="en-US" smtClean="0"/>
              <a:t>7/5/2020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07325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96C99-B8F8-4528-BD05-0E16E943DC09}" type="datetime1">
              <a:rPr lang="en-US" smtClean="0"/>
              <a:t>7/5/2020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35875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36942-C211-4B28-8DBD-C953E00AF71B}" type="datetime1">
              <a:rPr lang="en-US" smtClean="0"/>
              <a:t>7/5/2020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53279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D5E1BBF9-8BEF-4353-BA68-30AAF9EBD8D8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B941C21-2A5D-4912-AB06-1BB0C0EB6AE1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58200" y="607392"/>
            <a:ext cx="3161963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3200" b="0" kern="1200" cap="none" spc="0" baseline="0" dirty="0">
                <a:solidFill>
                  <a:schemeClr val="tx1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6858000" cy="5334000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58200" y="2336800"/>
            <a:ext cx="3161963" cy="3606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88000" y="6035040"/>
            <a:ext cx="1955800" cy="36576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7E8D12A6-918A-48BD-8CB9-CA713993B0EA}" type="datetime1">
              <a:rPr lang="en-US" smtClean="0"/>
              <a:t>7/5/2020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685801" y="6035040"/>
            <a:ext cx="4584700" cy="365760"/>
          </a:xfrm>
        </p:spPr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3435" cy="36576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21606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687CA98-D9C7-497F-A1DA-7D22F8753BCE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7696201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662337" y="6035040"/>
            <a:ext cx="2071963" cy="365760"/>
          </a:xfrm>
        </p:spPr>
        <p:txBody>
          <a:bodyPr/>
          <a:lstStyle>
            <a:lvl1pPr>
              <a:defRPr b="1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E778CE86-875F-4587-BCF6-FA054AFC0D53}" type="datetime1">
              <a:rPr lang="en-US" smtClean="0"/>
              <a:pPr/>
              <a:t>7/5/2020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12648" y="6035040"/>
            <a:ext cx="4588002" cy="365760"/>
          </a:xfrm>
        </p:spPr>
        <p:txBody>
          <a:bodyPr/>
          <a:lstStyle>
            <a:lvl1pPr marL="0" algn="r" defTabSz="914400" rtl="0" eaLnBrk="1" latinLnBrk="0" hangingPunct="1">
              <a:defRPr lang="en-US" sz="1000" b="1" kern="1200" dirty="0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5296" cy="365760"/>
          </a:xfrm>
        </p:spPr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8B3D8CC-BB13-41A5-8F34-B8E84A4F9534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7250" y="603504"/>
            <a:ext cx="3144774" cy="1645920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 sz="3200" b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7250" y="2386584"/>
            <a:ext cx="3144774" cy="3511296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991036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E94681D-2A4C-4A8D-B9B5-31D440D0328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1">
              <a:lumMod val="75000"/>
              <a:alpha val="60000"/>
            </a:schemeClr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8" name="Rectangle 7"/>
          <p:cNvSpPr/>
          <p:nvPr/>
        </p:nvSpPr>
        <p:spPr>
          <a:xfrm>
            <a:off x="371856" y="374904"/>
            <a:ext cx="11448288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85000"/>
                <a:lumOff val="15000"/>
              </a:schemeClr>
            </a:solidFill>
            <a:prstDash val="solid"/>
            <a:miter lim="800000"/>
          </a:ln>
          <a:effectLst/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8496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56794" y="6035040"/>
            <a:ext cx="2893045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F6FA2B21-3FCD-4721-B95C-427943F61125}" type="datetime1">
              <a:rPr lang="en-US" smtClean="0"/>
              <a:t>7/5/2020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66800" y="6035040"/>
            <a:ext cx="58166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8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87000" y="6035040"/>
            <a:ext cx="8382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0901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000" i="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1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3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fipi.ru/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fipi.ru/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fipi.ru/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fipi.ru/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fipi.ru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flower illustrations">
            <a:extLst>
              <a:ext uri="{FF2B5EF4-FFF2-40B4-BE49-F238E27FC236}">
                <a16:creationId xmlns:a16="http://schemas.microsoft.com/office/drawing/2014/main" id="{46768272-0F6A-4E58-A45C-F10D015D895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" y="-839"/>
            <a:ext cx="12191980" cy="6858000"/>
          </a:xfrm>
          <a:prstGeom prst="rect">
            <a:avLst/>
          </a:prstGeom>
        </p:spPr>
      </p:pic>
      <p:sp useBgFill="1">
        <p:nvSpPr>
          <p:cNvPr id="73" name="Rectangle 72">
            <a:extLst>
              <a:ext uri="{FF2B5EF4-FFF2-40B4-BE49-F238E27FC236}">
                <a16:creationId xmlns:a16="http://schemas.microsoft.com/office/drawing/2014/main" id="{BF9FFE17-DE95-4821-ACC1-B90C954492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03CF76AF-FF72-4430-A772-0584032902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8C3B467-088C-4F3D-A9A7-105C4E1E20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71132" y="2091263"/>
            <a:ext cx="8649738" cy="2590800"/>
          </a:xfrm>
        </p:spPr>
        <p:txBody>
          <a:bodyPr>
            <a:normAutofit/>
          </a:bodyPr>
          <a:lstStyle/>
          <a:p>
            <a:r>
              <a:rPr lang="ru-RU" sz="6000" dirty="0"/>
              <a:t>Сочинение</a:t>
            </a:r>
            <a:br>
              <a:rPr lang="tr-TR" sz="6000" dirty="0"/>
            </a:br>
            <a:br>
              <a:rPr lang="ru-RU" sz="6000" dirty="0"/>
            </a:br>
            <a:r>
              <a:rPr lang="ru-RU" sz="2400" dirty="0"/>
              <a:t>урок 9</a:t>
            </a:r>
            <a:endParaRPr lang="en-US" sz="24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8722DDC-8EEE-4A06-8DFE-B44871EAA2C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71130" y="4682062"/>
            <a:ext cx="8652788" cy="457201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endParaRPr lang="en-US" sz="1800" dirty="0"/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0B1C8180-2FDD-4202-8C45-4057CB1AB2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id="{D6E86CC6-13EA-4A88-86AD-CF27BF52CC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250180" y="1267730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Straight Connector 80">
            <a:extLst>
              <a:ext uri="{FF2B5EF4-FFF2-40B4-BE49-F238E27FC236}">
                <a16:creationId xmlns:a16="http://schemas.microsoft.com/office/drawing/2014/main" id="{3F80B441-4F7D-4B40-8A13-FED03A1F3A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941820" y="1267730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>
            <a:extLst>
              <a:ext uri="{FF2B5EF4-FFF2-40B4-BE49-F238E27FC236}">
                <a16:creationId xmlns:a16="http://schemas.microsoft.com/office/drawing/2014/main" id="{70C7FD1A-44B1-4E4C-B0C9-A8103DCCDC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250180" y="1913025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0280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9C4E02-3B30-4AAF-ABCF-3C63565542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825217"/>
            <a:ext cx="10058400" cy="1371600"/>
          </a:xfrm>
        </p:spPr>
        <p:txBody>
          <a:bodyPr>
            <a:normAutofit fontScale="90000"/>
          </a:bodyPr>
          <a:lstStyle/>
          <a:p>
            <a:r>
              <a:rPr lang="ru-RU" dirty="0">
                <a:latin typeface="Bookman Old Style" panose="02050604050505020204" pitchFamily="18" charset="0"/>
              </a:rPr>
              <a:t>Примеры тематических направлений сочинений </a:t>
            </a:r>
            <a:br>
              <a:rPr lang="ru-RU" dirty="0">
                <a:latin typeface="Bookman Old Style" panose="02050604050505020204" pitchFamily="18" charset="0"/>
              </a:rPr>
            </a:br>
            <a:endParaRPr lang="en-US" sz="2000" dirty="0">
              <a:latin typeface="Bookman Old Style" panose="020506040505050202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C6A0C3-3609-4DF7-988D-EBF52C7DDA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1998034"/>
            <a:ext cx="10058400" cy="384962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b="1" i="1" dirty="0">
                <a:latin typeface="Bookman Old Style" panose="02050604050505020204" pitchFamily="18" charset="0"/>
              </a:rPr>
              <a:t>Отцы и дети</a:t>
            </a:r>
          </a:p>
          <a:p>
            <a:r>
              <a:rPr lang="ru-RU" sz="2000" i="1" dirty="0">
                <a:latin typeface="Bookman Old Style" panose="02050604050505020204" pitchFamily="18" charset="0"/>
              </a:rPr>
              <a:t>Данное направление обращено к вечной проблеме человеческого бытия, связанной с неизбежностью смены поколений, гармоничными и дисгармоничными взаимоотношениями «отцов» и «детей».</a:t>
            </a:r>
          </a:p>
          <a:p>
            <a:r>
              <a:rPr lang="ru-RU" sz="2000" i="1" dirty="0">
                <a:latin typeface="Bookman Old Style" panose="02050604050505020204" pitchFamily="18" charset="0"/>
              </a:rPr>
              <a:t>Эта тема затронута во многих произведениях литературы, где рассматриваются различные типы взаимодействия между представителями разных поколений (от конфликтного противостояния до взаимопонимания и преемственности) и выявляются причины противоборства между ними, а также пути их духовного сближения. </a:t>
            </a:r>
            <a:r>
              <a:rPr lang="en-US" sz="2000" dirty="0">
                <a:latin typeface="Bookman Old Style" panose="02050604050505020204" pitchFamily="18" charset="0"/>
              </a:rPr>
              <a:t>(</a:t>
            </a:r>
            <a:r>
              <a:rPr lang="en-US" sz="2000" dirty="0" err="1">
                <a:latin typeface="Bookman Old Style" panose="02050604050505020204" pitchFamily="18" charset="0"/>
              </a:rPr>
              <a:t>Kaynakça</a:t>
            </a:r>
            <a:r>
              <a:rPr lang="en-US" sz="2000" dirty="0">
                <a:latin typeface="Bookman Old Style" panose="02050604050505020204" pitchFamily="18" charset="0"/>
              </a:rPr>
              <a:t>: https://fipi.ru/)</a:t>
            </a:r>
          </a:p>
          <a:p>
            <a:endParaRPr lang="ru-RU" sz="2000" i="1" dirty="0">
              <a:latin typeface="Bookman Old Style" panose="02050604050505020204" pitchFamily="18" charset="0"/>
            </a:endParaRPr>
          </a:p>
          <a:p>
            <a:endParaRPr lang="ru-RU" sz="2000" i="1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48712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9C4E02-3B30-4AAF-ABCF-3C63565542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825217"/>
            <a:ext cx="10058400" cy="1371600"/>
          </a:xfrm>
        </p:spPr>
        <p:txBody>
          <a:bodyPr>
            <a:normAutofit fontScale="90000"/>
          </a:bodyPr>
          <a:lstStyle/>
          <a:p>
            <a:r>
              <a:rPr lang="ru-RU" dirty="0">
                <a:latin typeface="Bookman Old Style" panose="02050604050505020204" pitchFamily="18" charset="0"/>
              </a:rPr>
              <a:t>Примеры тематических направлений сочинений </a:t>
            </a:r>
            <a:br>
              <a:rPr lang="ru-RU" dirty="0">
                <a:latin typeface="Bookman Old Style" panose="02050604050505020204" pitchFamily="18" charset="0"/>
              </a:rPr>
            </a:br>
            <a:endParaRPr lang="en-US" sz="2000" dirty="0">
              <a:latin typeface="Bookman Old Style" panose="020506040505050202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C6A0C3-3609-4DF7-988D-EBF52C7DDA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4523" y="1918521"/>
            <a:ext cx="10058400" cy="384962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b="1" i="1" dirty="0">
                <a:latin typeface="Bookman Old Style" panose="02050604050505020204" pitchFamily="18" charset="0"/>
              </a:rPr>
              <a:t>Мечта и реальность</a:t>
            </a:r>
          </a:p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Понятия «мечта» и «реальность» во многом противопоставлены и одновременно тесно связаны, они нацеливают на осмысление различных представлений о мире и смысле жизни, на раздумье о том, как реальность порождает мечту и как мечта человека поднимает его над обыденностью. </a:t>
            </a:r>
          </a:p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В литературе немало героев, по-разному относящихся к мечте: одни воодушевлены благородными устремлениями и готовы их воплотить в жизнь, другие оказались в плену прекраснодушных мечтаний, третьи лишены высокой мечты и подчинены низменным целям. (</a:t>
            </a:r>
            <a:r>
              <a:rPr lang="tr-TR" sz="2000" i="1" dirty="0">
                <a:latin typeface="Bookman Old Style" panose="02050604050505020204" pitchFamily="18" charset="0"/>
              </a:rPr>
              <a:t>Kaynakça: </a:t>
            </a:r>
            <a:r>
              <a:rPr lang="en-US" sz="2000" dirty="0">
                <a:latin typeface="Bookman Old Style" panose="020506040505050202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https://fipi.ru/</a:t>
            </a:r>
            <a:r>
              <a:rPr lang="tr-TR" sz="2000" i="1" dirty="0">
                <a:latin typeface="Bookman Old Style" panose="02050604050505020204" pitchFamily="18" charset="0"/>
              </a:rPr>
              <a:t>)</a:t>
            </a:r>
            <a:endParaRPr lang="ru-RU" sz="2000" i="1" dirty="0">
              <a:latin typeface="Bookman Old Style" panose="02050604050505020204" pitchFamily="18" charset="0"/>
            </a:endParaRPr>
          </a:p>
          <a:p>
            <a:endParaRPr lang="ru-RU" sz="2000" i="1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77765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9C4E02-3B30-4AAF-ABCF-3C63565542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825217"/>
            <a:ext cx="10058400" cy="1371600"/>
          </a:xfrm>
        </p:spPr>
        <p:txBody>
          <a:bodyPr>
            <a:normAutofit fontScale="90000"/>
          </a:bodyPr>
          <a:lstStyle/>
          <a:p>
            <a:r>
              <a:rPr lang="ru-RU" dirty="0">
                <a:latin typeface="Bookman Old Style" panose="02050604050505020204" pitchFamily="18" charset="0"/>
              </a:rPr>
              <a:t>Примеры тематических направлений сочинений </a:t>
            </a:r>
            <a:br>
              <a:rPr lang="ru-RU" dirty="0">
                <a:latin typeface="Bookman Old Style" panose="02050604050505020204" pitchFamily="18" charset="0"/>
              </a:rPr>
            </a:br>
            <a:endParaRPr lang="en-US" sz="2000" dirty="0">
              <a:latin typeface="Bookman Old Style" panose="020506040505050202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C6A0C3-3609-4DF7-988D-EBF52C7DDA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4523" y="1918521"/>
            <a:ext cx="10058400" cy="384962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b="1" i="1" dirty="0">
                <a:latin typeface="Bookman Old Style" panose="02050604050505020204" pitchFamily="18" charset="0"/>
              </a:rPr>
              <a:t>Месть и великодушие</a:t>
            </a:r>
          </a:p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В рамках данного направления можно рассуждать о диаметрально противоположных проявлениях человеческой натуры, связанных с представлениями о добре и зле, милосердии и жестокости, миролюбии и агрессии. </a:t>
            </a:r>
          </a:p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Понятия «месть» и «великодушие» часто оказываются в центре внимания писателей, которые исследуют реакции человека на жизненные вызовы, на поступки других людей, анализируют поведение героев в ситуации нравственного выбора как в личностном, так и в социально-историческом плане. </a:t>
            </a:r>
          </a:p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(</a:t>
            </a:r>
            <a:r>
              <a:rPr lang="tr-TR" sz="2000" i="1" dirty="0">
                <a:latin typeface="Bookman Old Style" panose="02050604050505020204" pitchFamily="18" charset="0"/>
              </a:rPr>
              <a:t>Kaynakça: </a:t>
            </a:r>
            <a:r>
              <a:rPr lang="en-US" sz="2000" dirty="0">
                <a:latin typeface="Bookman Old Style" panose="020506040505050202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https://fipi.ru/</a:t>
            </a:r>
            <a:r>
              <a:rPr lang="tr-TR" sz="2000" i="1" dirty="0">
                <a:latin typeface="Bookman Old Style" panose="02050604050505020204" pitchFamily="18" charset="0"/>
              </a:rPr>
              <a:t>)</a:t>
            </a:r>
            <a:endParaRPr lang="ru-RU" sz="2000" i="1" dirty="0">
              <a:latin typeface="Bookman Old Style" panose="02050604050505020204" pitchFamily="18" charset="0"/>
            </a:endParaRPr>
          </a:p>
          <a:p>
            <a:endParaRPr lang="ru-RU" sz="2000" i="1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90500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9C4E02-3B30-4AAF-ABCF-3C63565542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825217"/>
            <a:ext cx="10058400" cy="1371600"/>
          </a:xfrm>
        </p:spPr>
        <p:txBody>
          <a:bodyPr>
            <a:normAutofit fontScale="90000"/>
          </a:bodyPr>
          <a:lstStyle/>
          <a:p>
            <a:r>
              <a:rPr lang="ru-RU" dirty="0">
                <a:latin typeface="Bookman Old Style" panose="02050604050505020204" pitchFamily="18" charset="0"/>
              </a:rPr>
              <a:t>Примеры тематических направлений сочинений </a:t>
            </a:r>
            <a:br>
              <a:rPr lang="ru-RU" dirty="0">
                <a:latin typeface="Bookman Old Style" panose="02050604050505020204" pitchFamily="18" charset="0"/>
              </a:rPr>
            </a:br>
            <a:endParaRPr lang="en-US" sz="2000" dirty="0">
              <a:latin typeface="Bookman Old Style" panose="020506040505050202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C6A0C3-3609-4DF7-988D-EBF52C7DDA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4523" y="1918521"/>
            <a:ext cx="10058400" cy="384962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b="1" i="1" dirty="0">
                <a:latin typeface="Bookman Old Style" panose="02050604050505020204" pitchFamily="18" charset="0"/>
              </a:rPr>
              <a:t>Искусство и ремесло</a:t>
            </a:r>
          </a:p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Темы данного направления актуализируют представления людей о предназначении произведений искусства и мере таланта их создателей, дают возможность поразмышлять о миссии художника и его роли в обществе, о том, где заканчивается ремесло и начинается искусство. </a:t>
            </a:r>
          </a:p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Литература постоянно обращается к осмыслению феномена творчества, изображению созидательного труда, помогает раскрыть внутренний мир персонажа через его отношение к искусству и ремеслу.</a:t>
            </a:r>
          </a:p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(</a:t>
            </a:r>
            <a:r>
              <a:rPr lang="tr-TR" sz="2000" i="1" dirty="0">
                <a:latin typeface="Bookman Old Style" panose="02050604050505020204" pitchFamily="18" charset="0"/>
              </a:rPr>
              <a:t>Kaynakça: </a:t>
            </a:r>
            <a:r>
              <a:rPr lang="en-US" sz="2000" dirty="0">
                <a:latin typeface="Bookman Old Style" panose="020506040505050202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https://fipi.ru/</a:t>
            </a:r>
            <a:r>
              <a:rPr lang="tr-TR" sz="2000" i="1" dirty="0">
                <a:latin typeface="Bookman Old Style" panose="02050604050505020204" pitchFamily="18" charset="0"/>
              </a:rPr>
              <a:t>)</a:t>
            </a:r>
            <a:endParaRPr lang="ru-RU" sz="2000" i="1" dirty="0">
              <a:latin typeface="Bookman Old Style" panose="02050604050505020204" pitchFamily="18" charset="0"/>
            </a:endParaRPr>
          </a:p>
          <a:p>
            <a:endParaRPr lang="ru-RU" sz="2000" i="1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00126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9C4E02-3B30-4AAF-ABCF-3C63565542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825217"/>
            <a:ext cx="10058400" cy="1371600"/>
          </a:xfrm>
        </p:spPr>
        <p:txBody>
          <a:bodyPr>
            <a:normAutofit fontScale="90000"/>
          </a:bodyPr>
          <a:lstStyle/>
          <a:p>
            <a:r>
              <a:rPr lang="ru-RU" dirty="0">
                <a:latin typeface="Bookman Old Style" panose="02050604050505020204" pitchFamily="18" charset="0"/>
              </a:rPr>
              <a:t>Примеры тематических направлений сочинений </a:t>
            </a:r>
            <a:br>
              <a:rPr lang="ru-RU" dirty="0">
                <a:latin typeface="Bookman Old Style" panose="02050604050505020204" pitchFamily="18" charset="0"/>
              </a:rPr>
            </a:br>
            <a:endParaRPr lang="en-US" sz="2000" dirty="0">
              <a:latin typeface="Bookman Old Style" panose="020506040505050202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C6A0C3-3609-4DF7-988D-EBF52C7DDA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4523" y="1918521"/>
            <a:ext cx="10058400" cy="384962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b="1" i="1" dirty="0">
                <a:latin typeface="Bookman Old Style" panose="02050604050505020204" pitchFamily="18" charset="0"/>
              </a:rPr>
              <a:t>Доброта и жестокость</a:t>
            </a:r>
          </a:p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Данное направление нацеливает людей на раздумье о нравственных основах отношения к человеку и всему живому, позволяет размышлять, с одной стороны, о гуманистическом стремлении ценить и беречь жизнь, с другой – об антигуманном желании причинять страдание и боль другим и даже самому себе. </a:t>
            </a:r>
          </a:p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Понятия «доброта» и «жестокость» принадлежат к «вечным» категориям, во многих произведениях литературы показаны персонажи, тяготеющие к одному из этих полюсов или проходящие путь нравственного перерождения.</a:t>
            </a:r>
          </a:p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(</a:t>
            </a:r>
            <a:r>
              <a:rPr lang="tr-TR" sz="2000" i="1" dirty="0">
                <a:latin typeface="Bookman Old Style" panose="02050604050505020204" pitchFamily="18" charset="0"/>
              </a:rPr>
              <a:t>Kaynakça: </a:t>
            </a:r>
            <a:r>
              <a:rPr lang="en-US" sz="2000" dirty="0">
                <a:latin typeface="Bookman Old Style" panose="020506040505050202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https://fipi.ru/</a:t>
            </a:r>
            <a:r>
              <a:rPr lang="tr-TR" sz="2000" i="1" dirty="0">
                <a:latin typeface="Bookman Old Style" panose="02050604050505020204" pitchFamily="18" charset="0"/>
              </a:rPr>
              <a:t>)</a:t>
            </a:r>
            <a:endParaRPr lang="ru-RU" sz="2000" i="1" dirty="0">
              <a:latin typeface="Bookman Old Style" panose="02050604050505020204" pitchFamily="18" charset="0"/>
            </a:endParaRPr>
          </a:p>
          <a:p>
            <a:endParaRPr lang="ru-RU" sz="2000" i="1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2112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9C4E02-3B30-4AAF-ABCF-3C63565542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825217"/>
            <a:ext cx="10058400" cy="1371600"/>
          </a:xfrm>
        </p:spPr>
        <p:txBody>
          <a:bodyPr>
            <a:normAutofit/>
          </a:bodyPr>
          <a:lstStyle/>
          <a:p>
            <a:r>
              <a:rPr lang="ru-RU" dirty="0">
                <a:latin typeface="Bookman Old Style" panose="02050604050505020204" pitchFamily="18" charset="0"/>
              </a:rPr>
              <a:t>Темы сочинений</a:t>
            </a:r>
            <a:br>
              <a:rPr lang="ru-RU" dirty="0">
                <a:latin typeface="Bookman Old Style" panose="02050604050505020204" pitchFamily="18" charset="0"/>
              </a:rPr>
            </a:br>
            <a:endParaRPr lang="en-US" sz="2000" dirty="0">
              <a:latin typeface="Bookman Old Style" panose="020506040505050202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C6A0C3-3609-4DF7-988D-EBF52C7DDA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1931773"/>
            <a:ext cx="10058400" cy="384962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b="1" i="1" dirty="0">
                <a:latin typeface="Bookman Old Style" panose="02050604050505020204" pitchFamily="18" charset="0"/>
              </a:rPr>
              <a:t>Напишите сочинение на одну из предложенных тем.</a:t>
            </a:r>
          </a:p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Что такое мудрая родительская любовь?</a:t>
            </a:r>
          </a:p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Всегда ли мечта возвышает человека?</a:t>
            </a:r>
          </a:p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Какие поступки свидетельствуют о великодушии человека?</a:t>
            </a:r>
          </a:p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Прав ли П.И. Чайковский, утверждавший, что «искусство создает хороших людей, формирует человеческую душу»?</a:t>
            </a:r>
          </a:p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В чём заключается сила доброты?</a:t>
            </a:r>
          </a:p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Может ли мечта изменить реальность?</a:t>
            </a:r>
          </a:p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Почему желание мстить опустошает душу?</a:t>
            </a:r>
          </a:p>
          <a:p>
            <a:pPr marL="0" indent="0">
              <a:buNone/>
            </a:pPr>
            <a:endParaRPr lang="ru-RU" sz="2000" i="1" dirty="0">
              <a:latin typeface="Bookman Old Style" panose="02050604050505020204" pitchFamily="18" charset="0"/>
            </a:endParaRPr>
          </a:p>
          <a:p>
            <a:pPr marL="0" indent="0">
              <a:buNone/>
            </a:pPr>
            <a:endParaRPr lang="ru-RU" sz="2000" i="1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4023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906C1A-A9E6-4AC5-ADE2-249CD0392A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Kaynak</a:t>
            </a:r>
            <a:r>
              <a:rPr lang="tr-TR" dirty="0" err="1"/>
              <a:t>ça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80CE3A-908E-4E3F-891C-5AC7A37C9E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800" i="1" dirty="0">
                <a:latin typeface="Bookman Old Style" panose="020506040505050202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https://fipi.ru/ </a:t>
            </a:r>
            <a:endParaRPr lang="ru-RU" sz="1800" i="1" dirty="0">
              <a:latin typeface="Bookman Old Style" panose="02050604050505020204" pitchFamily="18" charset="0"/>
            </a:endParaRPr>
          </a:p>
          <a:p>
            <a:r>
              <a:rPr lang="en-US" sz="1900" i="1" dirty="0">
                <a:latin typeface="Bookman Old Style" panose="02050604050505020204" pitchFamily="18" charset="0"/>
              </a:rPr>
              <a:t>https://zen.yandex.ru/id/5d10dc1ce1551900b0ad9384</a:t>
            </a:r>
            <a:r>
              <a:rPr lang="ru-RU" sz="1900" i="1" dirty="0">
                <a:latin typeface="Bookman Old Style" panose="02050604050505020204" pitchFamily="18" charset="0"/>
              </a:rPr>
              <a:t>)</a:t>
            </a:r>
            <a:endParaRPr lang="tr-TR" sz="1900" i="1" dirty="0">
              <a:latin typeface="Bookman Old Style" panose="02050604050505020204" pitchFamily="18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228229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VTI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Savon">
      <a:majorFont>
        <a:latin typeface="Avenir Next LT Pro Light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venir Next LT Pro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hade val="100000"/>
                <a:satMod val="300000"/>
              </a:schemeClr>
            </a:gs>
            <a:gs pos="100000">
              <a:schemeClr val="phClr">
                <a:tint val="100000"/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VTI" id="{A72E8C35-66DD-49F8-AF66-813F19B983AE}" vid="{93CCBC76-B7A1-4C3D-93EA-5CE34C4670F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Custom 46">
    <a:dk1>
      <a:sysClr val="windowText" lastClr="000000"/>
    </a:dk1>
    <a:lt1>
      <a:sysClr val="window" lastClr="FFFFFF"/>
    </a:lt1>
    <a:dk2>
      <a:srgbClr val="121316"/>
    </a:dk2>
    <a:lt2>
      <a:srgbClr val="FEFCF7"/>
    </a:lt2>
    <a:accent1>
      <a:srgbClr val="8394A4"/>
    </a:accent1>
    <a:accent2>
      <a:srgbClr val="65739F"/>
    </a:accent2>
    <a:accent3>
      <a:srgbClr val="B2AC8A"/>
    </a:accent3>
    <a:accent4>
      <a:srgbClr val="879BB3"/>
    </a:accent4>
    <a:accent5>
      <a:srgbClr val="D7B579"/>
    </a:accent5>
    <a:accent6>
      <a:srgbClr val="8A9B89"/>
    </a:accent6>
    <a:hlink>
      <a:srgbClr val="85C4D2"/>
    </a:hlink>
    <a:folHlink>
      <a:srgbClr val="8E8CA7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MediaServiceKeyPoints xmlns="71af3243-3dd4-4a8d-8c0d-dd76da1f02a5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2" ma:contentTypeDescription="Create a new document." ma:contentTypeScope="" ma:versionID="a410dd7f93c95333ffa1b60ed6adedd1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a936d9baba76aa3866493feff160faab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6845C69-3606-4A2B-939D-F598C4C3C9D7}">
  <ds:schemaRefs>
    <ds:schemaRef ds:uri="http://purl.org/dc/terms/"/>
    <ds:schemaRef ds:uri="http://purl.org/dc/dcmitype/"/>
    <ds:schemaRef ds:uri="16c05727-aa75-4e4a-9b5f-8a80a1165891"/>
    <ds:schemaRef ds:uri="http://purl.org/dc/elements/1.1/"/>
    <ds:schemaRef ds:uri="http://www.w3.org/XML/1998/namespace"/>
    <ds:schemaRef ds:uri="http://schemas.microsoft.com/office/infopath/2007/PartnerControls"/>
    <ds:schemaRef ds:uri="http://schemas.microsoft.com/office/2006/documentManagement/types"/>
    <ds:schemaRef ds:uri="http://schemas.openxmlformats.org/package/2006/metadata/core-properties"/>
    <ds:schemaRef ds:uri="71af3243-3dd4-4a8d-8c0d-dd76da1f02a5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7C9F2BE0-1FF2-439A-B846-85F875F54B8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BDF1F60-49BD-4B11-B3A4-6A080238561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{5CEBF760-98D4-428E-AD52-660ACA3B0B91}tf11531919_wac</Template>
  <TotalTime>0</TotalTime>
  <Words>551</Words>
  <Application>Microsoft Office PowerPoint</Application>
  <PresentationFormat>Widescreen</PresentationFormat>
  <Paragraphs>37</Paragraphs>
  <Slides>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Avenir Next LT Pro</vt:lpstr>
      <vt:lpstr>Avenir Next LT Pro Light</vt:lpstr>
      <vt:lpstr>Bookman Old Style</vt:lpstr>
      <vt:lpstr>Calibri</vt:lpstr>
      <vt:lpstr>Garamond</vt:lpstr>
      <vt:lpstr>SavonVTI</vt:lpstr>
      <vt:lpstr>Сочинение  урок 9</vt:lpstr>
      <vt:lpstr>Примеры тематических направлений сочинений  </vt:lpstr>
      <vt:lpstr>Примеры тематических направлений сочинений  </vt:lpstr>
      <vt:lpstr>Примеры тематических направлений сочинений  </vt:lpstr>
      <vt:lpstr>Примеры тематических направлений сочинений  </vt:lpstr>
      <vt:lpstr>Примеры тематических направлений сочинений  </vt:lpstr>
      <vt:lpstr>Темы сочинений </vt:lpstr>
      <vt:lpstr>Kaynakça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2020-07-04T19:02:27Z</dcterms:created>
  <dcterms:modified xsi:type="dcterms:W3CDTF">2020-07-05T07:33:46Z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