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256" r:id="rId2"/>
    <p:sldId id="261" r:id="rId3"/>
    <p:sldId id="262" r:id="rId4"/>
    <p:sldId id="263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60" r:id="rId23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FE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43" autoAdjust="0"/>
    <p:restoredTop sz="94652" autoAdjust="0"/>
  </p:normalViewPr>
  <p:slideViewPr>
    <p:cSldViewPr>
      <p:cViewPr varScale="1">
        <p:scale>
          <a:sx n="66" d="100"/>
          <a:sy n="66" d="100"/>
        </p:scale>
        <p:origin x="150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4B6B958-B071-4158-AE2E-70EC68E72484}" type="datetimeFigureOut">
              <a:rPr lang="tr-TR"/>
              <a:pPr>
                <a:defRPr/>
              </a:pPr>
              <a:t>3.05.2018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 smtClean="0"/>
              <a:t>Asıl metin stillerini düzenle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C94DF19-34D1-4D06-B024-47765029782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altLang="tr-TR"/>
              <a:t>Dr. Nüket BİLGEN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2D2F1B-8A95-436E-93AE-0D1225D07AAC}" type="slidenum">
              <a:rPr lang="es-ES" altLang="tr-TR"/>
              <a:pPr>
                <a:defRPr/>
              </a:pPr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1060972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altLang="tr-TR"/>
              <a:t>Dr. Nüket BİLGEN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5224F-4B7B-4348-8EFB-83BB6AEF8FE9}" type="slidenum">
              <a:rPr lang="es-ES" altLang="tr-TR"/>
              <a:pPr>
                <a:defRPr/>
              </a:pPr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152379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altLang="tr-TR"/>
              <a:t>Dr. Nüket BİLGEN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E18F7-051C-409A-B86C-6B6223E1874E}" type="slidenum">
              <a:rPr lang="es-ES" altLang="tr-TR"/>
              <a:pPr>
                <a:defRPr/>
              </a:pPr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4058306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altLang="tr-TR"/>
              <a:t>Dr. Nüket BİLGEN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96FE9-E266-4783-BE76-CF786C02BEA0}" type="slidenum">
              <a:rPr lang="es-ES" altLang="tr-TR"/>
              <a:pPr>
                <a:defRPr/>
              </a:pPr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4026649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altLang="tr-TR"/>
              <a:t>Dr. Nüket BİLGEN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F2080-B895-4A5B-95F7-F9B027931CAD}" type="slidenum">
              <a:rPr lang="es-ES" altLang="tr-TR"/>
              <a:pPr>
                <a:defRPr/>
              </a:pPr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40397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altLang="tr-TR"/>
              <a:t>Dr. Nüket BİLGEN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59A460-AFB9-4EDB-AF18-11865DC93AF4}" type="slidenum">
              <a:rPr lang="es-ES" altLang="tr-TR"/>
              <a:pPr>
                <a:defRPr/>
              </a:pPr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974492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altLang="tr-TR"/>
              <a:t>Dr. Nüket BİLGEN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302F7-032D-46BD-84E3-CD61E4311A2D}" type="slidenum">
              <a:rPr lang="es-ES" altLang="tr-TR"/>
              <a:pPr>
                <a:defRPr/>
              </a:pPr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79880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altLang="tr-TR"/>
              <a:t>Dr. Nüket BİLGEN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828F58-D83A-4EA0-A737-89BC1B54ED61}" type="slidenum">
              <a:rPr lang="es-ES" altLang="tr-TR"/>
              <a:pPr>
                <a:defRPr/>
              </a:pPr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332595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altLang="tr-TR"/>
              <a:t>Dr. Nüket BİLGEN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773E3-8980-4844-AC50-097BF8A4483D}" type="slidenum">
              <a:rPr lang="es-ES" altLang="tr-TR"/>
              <a:pPr>
                <a:defRPr/>
              </a:pPr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1990531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altLang="tr-TR"/>
              <a:t>Dr. Nüket BİLGEN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B1C5A-F05E-4BA6-80AE-26579B71B311}" type="slidenum">
              <a:rPr lang="es-ES" altLang="tr-TR"/>
              <a:pPr>
                <a:defRPr/>
              </a:pPr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753788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altLang="tr-TR"/>
              <a:t>Dr. Nüket BİLGEN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C2ECB-7DC2-4516-BBF0-F474F02BC46E}" type="slidenum">
              <a:rPr lang="es-ES" altLang="tr-TR"/>
              <a:pPr>
                <a:defRPr/>
              </a:pPr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011664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r-TR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r-TR" smtClean="0"/>
              <a:t>Haga clic para modificar el estilo de texto del patrón</a:t>
            </a:r>
          </a:p>
          <a:p>
            <a:pPr lvl="1"/>
            <a:r>
              <a:rPr lang="es-ES" altLang="tr-TR" smtClean="0"/>
              <a:t>Segundo nivel</a:t>
            </a:r>
          </a:p>
          <a:p>
            <a:pPr lvl="2"/>
            <a:r>
              <a:rPr lang="es-ES" altLang="tr-TR" smtClean="0"/>
              <a:t>Tercer nivel</a:t>
            </a:r>
          </a:p>
          <a:p>
            <a:pPr lvl="3"/>
            <a:r>
              <a:rPr lang="es-ES" altLang="tr-TR" smtClean="0"/>
              <a:t>Cuarto nivel</a:t>
            </a:r>
          </a:p>
          <a:p>
            <a:pPr lvl="4"/>
            <a:r>
              <a:rPr lang="es-ES" altLang="tr-TR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r>
              <a:rPr lang="es-ES" altLang="tr-TR"/>
              <a:t>Dr. Nüket BİLGEN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F131EDB-54DA-41B6-A68E-E2AD250373A4}" type="slidenum">
              <a:rPr lang="es-ES" altLang="tr-TR"/>
              <a:pPr>
                <a:defRPr/>
              </a:pPr>
              <a:t>‹#›</a:t>
            </a:fld>
            <a:endParaRPr lang="es-ES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imatedata.info/forcing/albedo/" TargetMode="External"/><Relationship Id="rId2" Type="http://schemas.openxmlformats.org/officeDocument/2006/relationships/hyperlink" Target="https://www.youtube.com/watch?v=ZouWWVyz9v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2"/>
          <p:cNvSpPr>
            <a:spLocks noGrp="1" noChangeArrowheads="1"/>
          </p:cNvSpPr>
          <p:nvPr>
            <p:ph type="ctrTitle"/>
          </p:nvPr>
        </p:nvSpPr>
        <p:spPr>
          <a:xfrm>
            <a:off x="684213" y="1844675"/>
            <a:ext cx="7772400" cy="1830388"/>
          </a:xfrm>
        </p:spPr>
        <p:txBody>
          <a:bodyPr anchor="ctr"/>
          <a:lstStyle/>
          <a:p>
            <a:pPr eaLnBrk="1" hangingPunct="1"/>
            <a:r>
              <a:rPr lang="en-US" altLang="tr-TR" sz="4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Ecology and Environmental Biology</a:t>
            </a:r>
            <a:r>
              <a:rPr lang="tr-TR" altLang="tr-TR" sz="4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altLang="tr-TR" sz="4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altLang="tr-TR" sz="44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5" name="Metin kutusu 5"/>
          <p:cNvSpPr txBox="1">
            <a:spLocks noChangeArrowheads="1"/>
          </p:cNvSpPr>
          <p:nvPr/>
        </p:nvSpPr>
        <p:spPr bwMode="auto">
          <a:xfrm>
            <a:off x="2987675" y="4581525"/>
            <a:ext cx="396081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Nüket BİLGEN</a:t>
            </a:r>
            <a:r>
              <a:rPr lang="en-US" altLang="tr-TR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tr-TR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alt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11271" name="Picture 7" descr="ANd9GcSLFjJZVwa9EWc1nBlNTDrCsVOiF16DR4BA4ETBWxBzQ_z8JzA&amp;t=1&amp;usg=__JLyQfFOuX54g_S7rDBNGdIYaXBw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6038"/>
            <a:ext cx="4111625" cy="342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3" name="Picture 9" descr="ANd9GcTXnPsvT5MQxOs55ENp_RVcJNuevOIRVqDbQOw5vXCYPIYasx0&amp;t=1&amp;usg=__wZiIbJ9SZzKwjKjoIslWA7jvSNs=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114675"/>
            <a:ext cx="3981450" cy="300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7288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en-US" b="1"/>
              <a:t>Benthic zone</a:t>
            </a:r>
            <a:r>
              <a:rPr lang="en-US" altLang="en-US"/>
              <a:t> is the ocean bed</a:t>
            </a:r>
          </a:p>
          <a:p>
            <a:pPr lvl="1"/>
            <a:r>
              <a:rPr lang="en-US" altLang="en-US"/>
              <a:t>Divided into structures:</a:t>
            </a:r>
          </a:p>
          <a:p>
            <a:pPr lvl="2"/>
            <a:r>
              <a:rPr lang="en-US" altLang="en-US"/>
              <a:t>coastal zone where sea meets land</a:t>
            </a:r>
          </a:p>
          <a:p>
            <a:pPr lvl="2"/>
            <a:r>
              <a:rPr lang="en-US" altLang="en-US"/>
              <a:t>Continental shelf is part of the continental plate</a:t>
            </a:r>
          </a:p>
          <a:p>
            <a:pPr lvl="2"/>
            <a:r>
              <a:rPr lang="en-US" altLang="en-US"/>
              <a:t>Ocean ridges occupy 33% of sea floor; site of new seafloor</a:t>
            </a:r>
          </a:p>
          <a:p>
            <a:pPr lvl="2"/>
            <a:r>
              <a:rPr lang="en-US" altLang="en-US"/>
              <a:t>Deep sea floor covered in pelagic sediment</a:t>
            </a:r>
          </a:p>
        </p:txBody>
      </p:sp>
    </p:spTree>
    <p:extLst>
      <p:ext uri="{BB962C8B-B14F-4D97-AF65-F5344CB8AC3E}">
        <p14:creationId xmlns:p14="http://schemas.microsoft.com/office/powerpoint/2010/main" val="2358500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Inland waters</a:t>
            </a:r>
          </a:p>
          <a:p>
            <a:pPr lvl="1"/>
            <a:r>
              <a:rPr lang="en-US" altLang="en-US"/>
              <a:t>Glacial ice at high altitudes</a:t>
            </a:r>
          </a:p>
          <a:p>
            <a:pPr lvl="1"/>
            <a:r>
              <a:rPr lang="en-US" altLang="en-US"/>
              <a:t>Groundwater under most of the Earth’s surface</a:t>
            </a:r>
          </a:p>
          <a:p>
            <a:pPr lvl="1"/>
            <a:r>
              <a:rPr lang="en-US" altLang="en-US"/>
              <a:t>Rivers, lakes, and wetlands have a high turnover of water</a:t>
            </a:r>
          </a:p>
        </p:txBody>
      </p:sp>
    </p:spTree>
    <p:extLst>
      <p:ext uri="{BB962C8B-B14F-4D97-AF65-F5344CB8AC3E}">
        <p14:creationId xmlns:p14="http://schemas.microsoft.com/office/powerpoint/2010/main" val="24822425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en-US"/>
              <a:t>Rivers are drainage channels for the excess of precipitation and the main conduit for the return of water from land to sea</a:t>
            </a:r>
          </a:p>
          <a:p>
            <a:pPr lvl="1"/>
            <a:r>
              <a:rPr lang="en-US" altLang="en-US"/>
              <a:t>Lakes require a basin within which to form</a:t>
            </a:r>
          </a:p>
          <a:p>
            <a:pPr lvl="1"/>
            <a:r>
              <a:rPr lang="en-US" altLang="en-US"/>
              <a:t>Wetlands occur where inputs of water exceed evaporation but outflow is impeded by flat topography</a:t>
            </a:r>
          </a:p>
        </p:txBody>
      </p:sp>
    </p:spTree>
    <p:extLst>
      <p:ext uri="{BB962C8B-B14F-4D97-AF65-F5344CB8AC3E}">
        <p14:creationId xmlns:p14="http://schemas.microsoft.com/office/powerpoint/2010/main" val="2168909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Chemistry of water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Dissolved substances determine the quality of water</a:t>
            </a:r>
          </a:p>
          <a:p>
            <a:r>
              <a:rPr lang="en-US" altLang="en-US" b="1"/>
              <a:t>Salinity</a:t>
            </a:r>
            <a:r>
              <a:rPr lang="en-US" altLang="en-US"/>
              <a:t> is the total amount of dissolved material in a sample</a:t>
            </a:r>
          </a:p>
          <a:p>
            <a:r>
              <a:rPr lang="en-US" altLang="en-US" b="1"/>
              <a:t>Conductivity </a:t>
            </a:r>
            <a:r>
              <a:rPr lang="en-US" altLang="en-US"/>
              <a:t>is a measure of the ability of water to conduct electricity</a:t>
            </a:r>
            <a:endParaRPr lang="en-US" altLang="en-US" b="1"/>
          </a:p>
        </p:txBody>
      </p:sp>
    </p:spTree>
    <p:extLst>
      <p:ext uri="{BB962C8B-B14F-4D97-AF65-F5344CB8AC3E}">
        <p14:creationId xmlns:p14="http://schemas.microsoft.com/office/powerpoint/2010/main" val="2485073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Source of salts for the sea is the weathering or rocks by rainwater</a:t>
            </a:r>
          </a:p>
          <a:p>
            <a:r>
              <a:rPr lang="en-US" altLang="en-US"/>
              <a:t>Calcium carbonate is used by many marine animals as a skeletal material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5073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Dissolved gases</a:t>
            </a:r>
          </a:p>
          <a:p>
            <a:pPr lvl="1"/>
            <a:r>
              <a:rPr lang="en-US" altLang="en-US"/>
              <a:t>Oxygen and carbon dioxide are the most important</a:t>
            </a:r>
          </a:p>
          <a:p>
            <a:pPr lvl="1"/>
            <a:r>
              <a:rPr lang="en-US" altLang="en-US"/>
              <a:t>Physical mixing is required</a:t>
            </a:r>
          </a:p>
          <a:p>
            <a:pPr lvl="1"/>
            <a:r>
              <a:rPr lang="en-US" altLang="en-US"/>
              <a:t>Concentration is determined by temperature and pressure</a:t>
            </a:r>
          </a:p>
        </p:txBody>
      </p:sp>
    </p:spTree>
    <p:extLst>
      <p:ext uri="{BB962C8B-B14F-4D97-AF65-F5344CB8AC3E}">
        <p14:creationId xmlns:p14="http://schemas.microsoft.com/office/powerpoint/2010/main" val="17568608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/>
              <a:t>Acidity</a:t>
            </a:r>
            <a:r>
              <a:rPr lang="en-US" altLang="en-US"/>
              <a:t> is the measure of the concentration of hydrogen ions H</a:t>
            </a:r>
            <a:r>
              <a:rPr lang="en-US" altLang="en-US" baseline="30000"/>
              <a:t>+</a:t>
            </a:r>
          </a:p>
          <a:p>
            <a:r>
              <a:rPr lang="en-US" altLang="en-US" b="1"/>
              <a:t>Alkalinity</a:t>
            </a:r>
            <a:r>
              <a:rPr lang="en-US" altLang="en-US"/>
              <a:t> is a measure of carbonates and bicarbonates in a solution because these substances act as buffers to the acidic rainwater</a:t>
            </a:r>
          </a:p>
          <a:p>
            <a:r>
              <a:rPr lang="en-US" altLang="en-US"/>
              <a:t>Sea water has a pH of 8 because it is well buffered with a high alkalinity</a:t>
            </a:r>
            <a:endParaRPr lang="en-US" altLang="en-US" b="1"/>
          </a:p>
        </p:txBody>
      </p:sp>
    </p:spTree>
    <p:extLst>
      <p:ext uri="{BB962C8B-B14F-4D97-AF65-F5344CB8AC3E}">
        <p14:creationId xmlns:p14="http://schemas.microsoft.com/office/powerpoint/2010/main" val="31862996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Energy inputs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/>
              <a:t>Primary production</a:t>
            </a:r>
            <a:r>
              <a:rPr lang="en-US" altLang="en-US"/>
              <a:t> is the creation of organix molecules from inorganic molecules</a:t>
            </a:r>
          </a:p>
          <a:p>
            <a:pPr lvl="1"/>
            <a:r>
              <a:rPr lang="en-US" altLang="en-US" b="1"/>
              <a:t>Photosynthesis</a:t>
            </a:r>
            <a:r>
              <a:rPr lang="en-US" altLang="en-US"/>
              <a:t> in plants, algae and cyanobacteria</a:t>
            </a:r>
          </a:p>
          <a:p>
            <a:r>
              <a:rPr lang="en-US" altLang="en-US"/>
              <a:t>Light intensity decreases with depth called attenuation</a:t>
            </a:r>
          </a:p>
        </p:txBody>
      </p:sp>
    </p:spTree>
    <p:extLst>
      <p:ext uri="{BB962C8B-B14F-4D97-AF65-F5344CB8AC3E}">
        <p14:creationId xmlns:p14="http://schemas.microsoft.com/office/powerpoint/2010/main" val="8475447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There is a relationship between photosynthesis, respiration, and depth (see figure1.7)</a:t>
            </a:r>
          </a:p>
          <a:p>
            <a:r>
              <a:rPr lang="en-US" altLang="en-US" b="1"/>
              <a:t>Photic zone</a:t>
            </a:r>
            <a:r>
              <a:rPr lang="en-US" altLang="en-US"/>
              <a:t> is the layer of water from the surface to the compensation point</a:t>
            </a:r>
            <a:endParaRPr lang="en-US" altLang="en-US" b="1"/>
          </a:p>
        </p:txBody>
      </p:sp>
    </p:spTree>
    <p:extLst>
      <p:ext uri="{BB962C8B-B14F-4D97-AF65-F5344CB8AC3E}">
        <p14:creationId xmlns:p14="http://schemas.microsoft.com/office/powerpoint/2010/main" val="2356976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Aquatic</a:t>
            </a:r>
            <a:r>
              <a:rPr lang="tr-TR" dirty="0" smtClean="0"/>
              <a:t> Environment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Environment?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first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week</a:t>
            </a:r>
            <a:r>
              <a:rPr lang="tr-TR" dirty="0" smtClean="0">
                <a:sym typeface="Wingdings" panose="05000000000000000000" pitchFamily="2" charset="2"/>
              </a:rPr>
              <a:t>’ </a:t>
            </a:r>
            <a:r>
              <a:rPr lang="tr-TR" dirty="0" err="1" smtClean="0">
                <a:sym typeface="Wingdings" panose="05000000000000000000" pitchFamily="2" charset="2"/>
              </a:rPr>
              <a:t>class</a:t>
            </a:r>
            <a:r>
              <a:rPr lang="tr-TR" dirty="0" smtClean="0">
                <a:sym typeface="Wingdings" panose="05000000000000000000" pitchFamily="2" charset="2"/>
              </a:rPr>
              <a:t>,</a:t>
            </a:r>
          </a:p>
          <a:p>
            <a:pPr lvl="1"/>
            <a:r>
              <a:rPr lang="en-US" altLang="en-US" b="1" dirty="0" smtClean="0">
                <a:solidFill>
                  <a:schemeClr val="accent2"/>
                </a:solidFill>
              </a:rPr>
              <a:t>Everything </a:t>
            </a:r>
            <a:r>
              <a:rPr lang="en-US" altLang="en-US" b="1" dirty="0">
                <a:solidFill>
                  <a:schemeClr val="accent2"/>
                </a:solidFill>
              </a:rPr>
              <a:t>that surrounds and influences an organism.  </a:t>
            </a:r>
            <a:r>
              <a:rPr lang="tr-TR" altLang="en-US" b="1" dirty="0" smtClean="0">
                <a:solidFill>
                  <a:schemeClr val="accent2"/>
                </a:solidFill>
              </a:rPr>
              <a:t>Oceans, </a:t>
            </a:r>
            <a:r>
              <a:rPr lang="tr-TR" altLang="en-US" b="1" dirty="0" err="1" smtClean="0">
                <a:solidFill>
                  <a:schemeClr val="accent2"/>
                </a:solidFill>
              </a:rPr>
              <a:t>poddle</a:t>
            </a:r>
            <a:r>
              <a:rPr lang="tr-TR" altLang="en-US" b="1" dirty="0" smtClean="0">
                <a:solidFill>
                  <a:schemeClr val="accent2"/>
                </a:solidFill>
              </a:rPr>
              <a:t>, </a:t>
            </a:r>
            <a:r>
              <a:rPr lang="tr-TR" altLang="en-US" b="1" dirty="0" err="1" smtClean="0">
                <a:solidFill>
                  <a:schemeClr val="accent2"/>
                </a:solidFill>
              </a:rPr>
              <a:t>forest</a:t>
            </a:r>
            <a:r>
              <a:rPr lang="tr-TR" altLang="en-US" b="1" dirty="0" smtClean="0">
                <a:solidFill>
                  <a:schemeClr val="accent2"/>
                </a:solidFill>
              </a:rPr>
              <a:t>…</a:t>
            </a:r>
            <a:endParaRPr lang="tr-TR" dirty="0" smtClean="0"/>
          </a:p>
          <a:p>
            <a:r>
              <a:rPr lang="tr-TR" dirty="0" err="1" smtClean="0"/>
              <a:t>Environmental</a:t>
            </a:r>
            <a:r>
              <a:rPr lang="tr-TR" dirty="0" smtClean="0"/>
              <a:t> </a:t>
            </a:r>
            <a:r>
              <a:rPr lang="tr-TR" dirty="0" err="1" smtClean="0"/>
              <a:t>factors</a:t>
            </a:r>
            <a:r>
              <a:rPr lang="tr-TR" dirty="0" smtClean="0"/>
              <a:t>?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err="1">
                <a:sym typeface="Wingdings" panose="05000000000000000000" pitchFamily="2" charset="2"/>
              </a:rPr>
              <a:t>first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week</a:t>
            </a:r>
            <a:r>
              <a:rPr lang="tr-TR" dirty="0">
                <a:sym typeface="Wingdings" panose="05000000000000000000" pitchFamily="2" charset="2"/>
              </a:rPr>
              <a:t>’ </a:t>
            </a:r>
            <a:r>
              <a:rPr lang="tr-TR" dirty="0" err="1">
                <a:sym typeface="Wingdings" panose="05000000000000000000" pitchFamily="2" charset="2"/>
              </a:rPr>
              <a:t>class</a:t>
            </a:r>
            <a:r>
              <a:rPr lang="tr-TR" dirty="0" smtClean="0">
                <a:sym typeface="Wingdings" panose="05000000000000000000" pitchFamily="2" charset="2"/>
              </a:rPr>
              <a:t>,</a:t>
            </a:r>
          </a:p>
          <a:p>
            <a:pPr lvl="1"/>
            <a:r>
              <a:rPr lang="tr-TR" b="1" dirty="0" err="1">
                <a:solidFill>
                  <a:schemeClr val="accent2"/>
                </a:solidFill>
                <a:sym typeface="Wingdings" panose="05000000000000000000" pitchFamily="2" charset="2"/>
              </a:rPr>
              <a:t>Biotics</a:t>
            </a:r>
            <a:r>
              <a:rPr lang="tr-TR" b="1" dirty="0">
                <a:solidFill>
                  <a:schemeClr val="accent2"/>
                </a:solidFill>
                <a:sym typeface="Wingdings" panose="05000000000000000000" pitchFamily="2" charset="2"/>
              </a:rPr>
              <a:t> </a:t>
            </a:r>
            <a:r>
              <a:rPr lang="tr-TR" b="1" dirty="0" err="1">
                <a:solidFill>
                  <a:schemeClr val="accent2"/>
                </a:solidFill>
                <a:sym typeface="Wingdings" panose="05000000000000000000" pitchFamily="2" charset="2"/>
              </a:rPr>
              <a:t>and</a:t>
            </a:r>
            <a:r>
              <a:rPr lang="tr-TR" b="1" dirty="0">
                <a:solidFill>
                  <a:schemeClr val="accent2"/>
                </a:solidFill>
                <a:sym typeface="Wingdings" panose="05000000000000000000" pitchFamily="2" charset="2"/>
              </a:rPr>
              <a:t> </a:t>
            </a:r>
            <a:r>
              <a:rPr lang="tr-TR" b="1" dirty="0" err="1">
                <a:solidFill>
                  <a:schemeClr val="accent2"/>
                </a:solidFill>
                <a:sym typeface="Wingdings" panose="05000000000000000000" pitchFamily="2" charset="2"/>
              </a:rPr>
              <a:t>abiotics</a:t>
            </a:r>
            <a:r>
              <a:rPr lang="tr-TR" b="1" dirty="0">
                <a:solidFill>
                  <a:schemeClr val="accent2"/>
                </a:solidFill>
                <a:sym typeface="Wingdings" panose="05000000000000000000" pitchFamily="2" charset="2"/>
              </a:rPr>
              <a:t> </a:t>
            </a:r>
            <a:endParaRPr lang="tr-TR" b="1" dirty="0">
              <a:solidFill>
                <a:schemeClr val="accent2"/>
              </a:solidFill>
            </a:endParaRPr>
          </a:p>
          <a:p>
            <a:r>
              <a:rPr lang="tr-TR" dirty="0" err="1" smtClean="0"/>
              <a:t>Water</a:t>
            </a:r>
            <a:r>
              <a:rPr lang="tr-TR" dirty="0" smtClean="0"/>
              <a:t>…</a:t>
            </a:r>
          </a:p>
          <a:p>
            <a:r>
              <a:rPr lang="tr-TR" dirty="0" err="1" smtClean="0"/>
              <a:t>What</a:t>
            </a:r>
            <a:r>
              <a:rPr lang="tr-TR" dirty="0" smtClean="0"/>
              <a:t> is WATER </a:t>
            </a:r>
            <a:r>
              <a:rPr lang="tr-TR" dirty="0" err="1" smtClean="0"/>
              <a:t>to</a:t>
            </a:r>
            <a:r>
              <a:rPr lang="tr-TR" dirty="0" smtClean="0"/>
              <a:t> us?</a:t>
            </a:r>
          </a:p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596FE9-E266-4783-BE76-CF786C02BEA0}" type="slidenum">
              <a:rPr lang="es-ES" altLang="tr-TR" smtClean="0"/>
              <a:pPr>
                <a:defRPr/>
              </a:pPr>
              <a:t>2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6219984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/>
              <a:t>Chemosynthesis</a:t>
            </a:r>
            <a:r>
              <a:rPr lang="en-US" altLang="en-US"/>
              <a:t> produces organic matter without light by bacteria</a:t>
            </a:r>
          </a:p>
          <a:p>
            <a:pPr lvl="1"/>
            <a:r>
              <a:rPr lang="en-US" altLang="en-US"/>
              <a:t>most common around deep ocean vents</a:t>
            </a:r>
          </a:p>
          <a:p>
            <a:r>
              <a:rPr lang="en-US" altLang="en-US" b="1"/>
              <a:t>Detritus</a:t>
            </a:r>
            <a:r>
              <a:rPr lang="en-US" altLang="en-US"/>
              <a:t> is the dominant source of energy for many organisms; it is dead primary producers</a:t>
            </a:r>
            <a:endParaRPr lang="en-US" altLang="en-US" b="1"/>
          </a:p>
        </p:txBody>
      </p:sp>
    </p:spTree>
    <p:extLst>
      <p:ext uri="{BB962C8B-B14F-4D97-AF65-F5344CB8AC3E}">
        <p14:creationId xmlns:p14="http://schemas.microsoft.com/office/powerpoint/2010/main" val="26880583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POM particulate organic matter</a:t>
            </a:r>
          </a:p>
          <a:p>
            <a:r>
              <a:rPr lang="en-US" altLang="en-US"/>
              <a:t>CPOM coarse particulate organic matter; diameter of at least 1mm</a:t>
            </a:r>
          </a:p>
          <a:p>
            <a:r>
              <a:rPr lang="en-US" altLang="en-US"/>
              <a:t>FPOM fine particulate organic matter</a:t>
            </a:r>
          </a:p>
        </p:txBody>
      </p:sp>
    </p:spTree>
    <p:extLst>
      <p:ext uri="{BB962C8B-B14F-4D97-AF65-F5344CB8AC3E}">
        <p14:creationId xmlns:p14="http://schemas.microsoft.com/office/powerpoint/2010/main" val="42540325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References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6864" y="119675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tr-TR" sz="1800" dirty="0" smtClean="0">
                <a:latin typeface="+mj-lt"/>
              </a:rPr>
              <a:t>1- </a:t>
            </a:r>
            <a:r>
              <a:rPr lang="en-US" sz="1800" dirty="0">
                <a:hlinkClick r:id="rId2"/>
              </a:rPr>
              <a:t>https://www.youtube.com/watch?v=ZouWWVyz9v8</a:t>
            </a:r>
            <a:endParaRPr lang="tr-TR" sz="1800" dirty="0"/>
          </a:p>
          <a:p>
            <a:pPr marL="0" indent="0">
              <a:buNone/>
            </a:pPr>
            <a:r>
              <a:rPr lang="tr-TR" sz="1800" dirty="0" smtClean="0"/>
              <a:t>2- </a:t>
            </a:r>
            <a:r>
              <a:rPr lang="en-US" sz="1800" dirty="0" smtClean="0">
                <a:hlinkClick r:id="rId3"/>
              </a:rPr>
              <a:t>http</a:t>
            </a:r>
            <a:r>
              <a:rPr lang="en-US" sz="1800" dirty="0">
                <a:hlinkClick r:id="rId3"/>
              </a:rPr>
              <a:t>://</a:t>
            </a:r>
            <a:r>
              <a:rPr lang="en-US" sz="1800" dirty="0" smtClean="0">
                <a:hlinkClick r:id="rId3"/>
              </a:rPr>
              <a:t>www.climatedata.info/forcing/albedo/</a:t>
            </a:r>
            <a:endParaRPr lang="tr-TR" sz="1800" dirty="0" smtClean="0"/>
          </a:p>
          <a:p>
            <a:pPr marL="0" indent="0">
              <a:buNone/>
            </a:pPr>
            <a:r>
              <a:rPr lang="tr-TR" sz="1800" dirty="0" smtClean="0"/>
              <a:t>3- </a:t>
            </a:r>
            <a:r>
              <a:rPr lang="en-US" sz="1800" dirty="0" smtClean="0">
                <a:solidFill>
                  <a:srgbClr val="000000"/>
                </a:solidFill>
              </a:rPr>
              <a:t>http</a:t>
            </a:r>
            <a:r>
              <a:rPr lang="en-US" sz="1800" dirty="0">
                <a:solidFill>
                  <a:srgbClr val="000000"/>
                </a:solidFill>
              </a:rPr>
              <a:t>://astrocampschool.org/greenhouse-effect</a:t>
            </a:r>
            <a:r>
              <a:rPr lang="en-US" sz="1800" dirty="0" smtClean="0">
                <a:solidFill>
                  <a:srgbClr val="000000"/>
                </a:solidFill>
              </a:rPr>
              <a:t>/</a:t>
            </a:r>
            <a:endParaRPr lang="tr-TR" sz="1800" dirty="0" smtClean="0"/>
          </a:p>
          <a:p>
            <a:pPr marL="0" indent="0">
              <a:buNone/>
            </a:pPr>
            <a:r>
              <a:rPr lang="tr-TR" sz="1800" dirty="0" smtClean="0"/>
              <a:t>4- </a:t>
            </a:r>
            <a:r>
              <a:rPr lang="en-US" sz="1800" dirty="0" smtClean="0"/>
              <a:t>https</a:t>
            </a:r>
            <a:r>
              <a:rPr lang="en-US" sz="1800" dirty="0"/>
              <a:t>://</a:t>
            </a:r>
            <a:r>
              <a:rPr lang="en-US" sz="1800" dirty="0" smtClean="0"/>
              <a:t>sites.google.com/a/gsbi.org/gvc1506/environment/greenhouse-effect</a:t>
            </a:r>
            <a:endParaRPr lang="tr-TR" sz="1800" dirty="0" smtClean="0"/>
          </a:p>
          <a:p>
            <a:pPr marL="0" indent="0">
              <a:buNone/>
            </a:pPr>
            <a:r>
              <a:rPr lang="tr-TR" sz="1800" dirty="0" smtClean="0"/>
              <a:t>5- </a:t>
            </a:r>
            <a:r>
              <a:rPr lang="en-US" sz="2000" dirty="0"/>
              <a:t>https://spaceplace.nasa.gov/seasons/en/</a:t>
            </a:r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2000" dirty="0" smtClean="0"/>
              <a:t>			 </a:t>
            </a:r>
          </a:p>
          <a:p>
            <a:pPr marL="0" indent="0">
              <a:buNone/>
            </a:pPr>
            <a:endParaRPr lang="tr-TR" sz="2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tr-TR" sz="20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tr-TR" sz="2000" dirty="0">
                <a:sym typeface="Wingdings" panose="05000000000000000000" pitchFamily="2" charset="2"/>
              </a:rPr>
              <a:t>	</a:t>
            </a:r>
            <a:r>
              <a:rPr lang="tr-TR" sz="2000" dirty="0" smtClean="0">
                <a:sym typeface="Wingdings" panose="05000000000000000000" pitchFamily="2" charset="2"/>
              </a:rPr>
              <a:t>	 </a:t>
            </a:r>
            <a:r>
              <a:rPr lang="tr-TR" sz="2000" dirty="0" smtClean="0"/>
              <a:t>Source </a:t>
            </a:r>
            <a:r>
              <a:rPr lang="tr-TR" sz="2000" dirty="0" err="1" smtClean="0"/>
              <a:t>material</a:t>
            </a:r>
            <a:r>
              <a:rPr lang="tr-TR" sz="2000" dirty="0" smtClean="0"/>
              <a:t> of </a:t>
            </a:r>
            <a:r>
              <a:rPr lang="tr-TR" sz="2000" dirty="0" err="1" smtClean="0"/>
              <a:t>this</a:t>
            </a:r>
            <a:r>
              <a:rPr lang="tr-TR" sz="2000" dirty="0" smtClean="0"/>
              <a:t> </a:t>
            </a:r>
            <a:r>
              <a:rPr lang="tr-TR" sz="2000" dirty="0" err="1" smtClean="0"/>
              <a:t>lecture</a:t>
            </a:r>
            <a:endParaRPr lang="tr-TR" sz="2000" dirty="0" smtClean="0"/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596FE9-E266-4783-BE76-CF786C02BEA0}" type="slidenum">
              <a:rPr lang="es-ES" altLang="tr-TR" smtClean="0"/>
              <a:pPr>
                <a:defRPr/>
              </a:pPr>
              <a:t>22</a:t>
            </a:fld>
            <a:endParaRPr lang="es-ES" altLang="tr-TR"/>
          </a:p>
        </p:txBody>
      </p:sp>
      <p:pic>
        <p:nvPicPr>
          <p:cNvPr id="5" name="Picture 2" descr="Elements of Ecology, Global Edit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372" y="3610283"/>
            <a:ext cx="1882552" cy="2413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Metin kutusu 5"/>
          <p:cNvSpPr txBox="1"/>
          <p:nvPr/>
        </p:nvSpPr>
        <p:spPr>
          <a:xfrm>
            <a:off x="1033600" y="5956865"/>
            <a:ext cx="81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dirty="0"/>
              <a:t>McCarty, J. P., </a:t>
            </a:r>
            <a:r>
              <a:rPr lang="en-US" dirty="0" err="1"/>
              <a:t>Wolfenbarger</a:t>
            </a:r>
            <a:r>
              <a:rPr lang="en-US" dirty="0"/>
              <a:t>, L. L. and Wilson, J. A. 2017. Biological Impacts of Climate Change. </a:t>
            </a:r>
            <a:r>
              <a:rPr lang="en-US" dirty="0" err="1"/>
              <a:t>eLS</a:t>
            </a:r>
            <a:r>
              <a:rPr lang="en-US" dirty="0"/>
              <a:t>. 1–13.</a:t>
            </a:r>
            <a:endParaRPr lang="tr-TR" sz="1800" b="1" dirty="0" smtClean="0">
              <a:solidFill>
                <a:srgbClr val="0070C0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5088800" y="5638531"/>
            <a:ext cx="20794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 err="1" smtClean="0">
                <a:solidFill>
                  <a:srgbClr val="0070C0"/>
                </a:solidFill>
              </a:rPr>
              <a:t>Further</a:t>
            </a:r>
            <a:r>
              <a:rPr lang="tr-TR" sz="2000" b="1" dirty="0" smtClean="0">
                <a:solidFill>
                  <a:srgbClr val="0070C0"/>
                </a:solidFill>
              </a:rPr>
              <a:t> </a:t>
            </a:r>
            <a:r>
              <a:rPr lang="tr-TR" sz="2000" b="1" dirty="0" err="1" smtClean="0">
                <a:solidFill>
                  <a:srgbClr val="0070C0"/>
                </a:solidFill>
              </a:rPr>
              <a:t>reading</a:t>
            </a:r>
            <a:endParaRPr lang="en-US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28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Aquatic</a:t>
            </a:r>
            <a:r>
              <a:rPr lang="tr-TR" dirty="0"/>
              <a:t> Environment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Water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essential</a:t>
            </a:r>
            <a:r>
              <a:rPr lang="tr-TR" dirty="0" smtClean="0"/>
              <a:t> </a:t>
            </a:r>
            <a:r>
              <a:rPr lang="tr-TR" dirty="0" err="1" smtClean="0"/>
              <a:t>substance</a:t>
            </a:r>
            <a:r>
              <a:rPr lang="tr-TR" dirty="0" smtClean="0"/>
              <a:t> of life,</a:t>
            </a:r>
          </a:p>
          <a:p>
            <a:r>
              <a:rPr lang="tr-TR" dirty="0" smtClean="0"/>
              <a:t>Dominant </a:t>
            </a:r>
            <a:r>
              <a:rPr lang="tr-TR" dirty="0" err="1" smtClean="0"/>
              <a:t>component</a:t>
            </a:r>
            <a:r>
              <a:rPr lang="tr-TR" dirty="0" smtClean="0"/>
              <a:t> of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living</a:t>
            </a:r>
            <a:r>
              <a:rPr lang="tr-TR" dirty="0" smtClean="0"/>
              <a:t> </a:t>
            </a:r>
            <a:r>
              <a:rPr lang="tr-TR" dirty="0" err="1" smtClean="0"/>
              <a:t>organisms</a:t>
            </a:r>
            <a:endParaRPr lang="tr-TR" dirty="0" smtClean="0"/>
          </a:p>
          <a:p>
            <a:r>
              <a:rPr lang="tr-TR" dirty="0" smtClean="0"/>
              <a:t>Dominant </a:t>
            </a:r>
            <a:r>
              <a:rPr lang="tr-TR" dirty="0" err="1" smtClean="0"/>
              <a:t>environment</a:t>
            </a:r>
            <a:r>
              <a:rPr lang="tr-TR" dirty="0" smtClean="0"/>
              <a:t> on </a:t>
            </a:r>
            <a:r>
              <a:rPr lang="tr-TR" dirty="0" err="1" smtClean="0"/>
              <a:t>earth</a:t>
            </a: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596FE9-E266-4783-BE76-CF786C02BEA0}" type="slidenum">
              <a:rPr lang="es-ES" altLang="tr-TR" smtClean="0"/>
              <a:pPr>
                <a:defRPr/>
              </a:pPr>
              <a:t>3</a:t>
            </a:fld>
            <a:endParaRPr lang="es-ES" altLang="tr-TR"/>
          </a:p>
        </p:txBody>
      </p:sp>
      <p:pic>
        <p:nvPicPr>
          <p:cNvPr id="1026" name="Picture 2" descr="earth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894819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6635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Major</a:t>
            </a:r>
            <a:r>
              <a:rPr lang="tr-TR" dirty="0"/>
              <a:t> </a:t>
            </a:r>
            <a:r>
              <a:rPr lang="tr-TR" dirty="0" err="1"/>
              <a:t>feature</a:t>
            </a:r>
            <a:r>
              <a:rPr lang="tr-TR" dirty="0"/>
              <a:t> </a:t>
            </a:r>
            <a:r>
              <a:rPr lang="tr-TR" dirty="0" err="1"/>
              <a:t>influencing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adaptations</a:t>
            </a:r>
            <a:r>
              <a:rPr lang="tr-TR" dirty="0"/>
              <a:t> of </a:t>
            </a:r>
            <a:r>
              <a:rPr lang="tr-TR" dirty="0" err="1"/>
              <a:t>organisms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inhibit</a:t>
            </a:r>
            <a:r>
              <a:rPr lang="tr-TR" dirty="0"/>
              <a:t> </a:t>
            </a:r>
            <a:r>
              <a:rPr lang="tr-TR" dirty="0" err="1"/>
              <a:t>aquatic</a:t>
            </a:r>
            <a:r>
              <a:rPr lang="tr-TR" dirty="0"/>
              <a:t> </a:t>
            </a:r>
            <a:r>
              <a:rPr lang="tr-TR" dirty="0" err="1"/>
              <a:t>environment</a:t>
            </a:r>
            <a:r>
              <a:rPr lang="tr-TR" dirty="0"/>
              <a:t> is </a:t>
            </a:r>
            <a:r>
              <a:rPr lang="tr-TR" dirty="0" err="1"/>
              <a:t>salinity</a:t>
            </a:r>
            <a:r>
              <a:rPr lang="tr-TR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596FE9-E266-4783-BE76-CF786C02BEA0}" type="slidenum">
              <a:rPr lang="es-ES" altLang="tr-TR" smtClean="0"/>
              <a:pPr>
                <a:defRPr/>
              </a:pPr>
              <a:t>4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467569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Aquatic</a:t>
            </a:r>
            <a:r>
              <a:rPr lang="tr-TR" dirty="0"/>
              <a:t> Environment</a:t>
            </a:r>
            <a:endParaRPr lang="en-US" alt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Aquatic systems are those in which the primary medium inhabited by organisms is water.</a:t>
            </a:r>
          </a:p>
          <a:p>
            <a:r>
              <a:rPr lang="en-US" altLang="en-US"/>
              <a:t>2 groups:</a:t>
            </a:r>
          </a:p>
          <a:p>
            <a:pPr lvl="1"/>
            <a:r>
              <a:rPr lang="en-US" altLang="en-US"/>
              <a:t>Freshwater; limnology</a:t>
            </a:r>
          </a:p>
          <a:p>
            <a:pPr lvl="1"/>
            <a:r>
              <a:rPr lang="en-US" altLang="en-US"/>
              <a:t>Marine; oceanography</a:t>
            </a:r>
          </a:p>
        </p:txBody>
      </p:sp>
    </p:spTree>
    <p:extLst>
      <p:ext uri="{BB962C8B-B14F-4D97-AF65-F5344CB8AC3E}">
        <p14:creationId xmlns:p14="http://schemas.microsoft.com/office/powerpoint/2010/main" val="2073992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Some systems are transitional between the 2 types</a:t>
            </a:r>
          </a:p>
          <a:p>
            <a:pPr lvl="1"/>
            <a:r>
              <a:rPr lang="en-US" altLang="en-US"/>
              <a:t>Estuaries, salt marshes, saline lakes</a:t>
            </a:r>
          </a:p>
        </p:txBody>
      </p:sp>
      <p:pic>
        <p:nvPicPr>
          <p:cNvPr id="7173" name="Picture 5" descr="ANd9GcTVGHA2gouQKwHqAPcOAVdXjdBvuu_SxB7ZMmsUeLM9WYXg77M&amp;t=1&amp;usg=__MR65jLk0Jj0QILSmepCegvAmebY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886200"/>
            <a:ext cx="3581400" cy="2395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3229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Distribution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Majority of the Earth’s water is found in oceans</a:t>
            </a:r>
          </a:p>
          <a:p>
            <a:r>
              <a:rPr lang="en-US" altLang="en-US"/>
              <a:t>71% of worlds surface is covered with water</a:t>
            </a:r>
          </a:p>
          <a:p>
            <a:r>
              <a:rPr lang="en-US" altLang="en-US"/>
              <a:t>The hydrological cycle drives the movement of water throughout the Earth</a:t>
            </a:r>
          </a:p>
        </p:txBody>
      </p:sp>
    </p:spTree>
    <p:extLst>
      <p:ext uri="{BB962C8B-B14F-4D97-AF65-F5344CB8AC3E}">
        <p14:creationId xmlns:p14="http://schemas.microsoft.com/office/powerpoint/2010/main" val="1730612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5257800" cy="6324600"/>
          </a:xfrm>
        </p:spPr>
        <p:txBody>
          <a:bodyPr/>
          <a:lstStyle/>
          <a:p>
            <a:r>
              <a:rPr lang="en-US" altLang="en-US"/>
              <a:t>Oceans</a:t>
            </a:r>
          </a:p>
          <a:p>
            <a:pPr lvl="1"/>
            <a:r>
              <a:rPr lang="en-US" altLang="en-US"/>
              <a:t>Largest component is the water column itself or </a:t>
            </a:r>
            <a:r>
              <a:rPr lang="en-US" altLang="en-US" b="1"/>
              <a:t>pelagic zone</a:t>
            </a:r>
            <a:endParaRPr lang="en-US" altLang="en-US"/>
          </a:p>
          <a:p>
            <a:pPr lvl="1"/>
            <a:r>
              <a:rPr lang="en-US" altLang="en-US"/>
              <a:t>Surface currents are generated by wind friction</a:t>
            </a:r>
          </a:p>
          <a:p>
            <a:pPr lvl="1"/>
            <a:r>
              <a:rPr lang="en-US" altLang="en-US" b="1"/>
              <a:t>Coriolis force</a:t>
            </a:r>
            <a:r>
              <a:rPr lang="en-US" altLang="en-US"/>
              <a:t> causes the surface layer to move at 45</a:t>
            </a:r>
            <a:r>
              <a:rPr lang="en-US" altLang="en-US" baseline="30000"/>
              <a:t>o</a:t>
            </a:r>
            <a:r>
              <a:rPr lang="en-US" altLang="en-US"/>
              <a:t> to wind direction</a:t>
            </a:r>
            <a:endParaRPr lang="en-US" altLang="en-US" b="1"/>
          </a:p>
        </p:txBody>
      </p:sp>
      <p:pic>
        <p:nvPicPr>
          <p:cNvPr id="9221" name="Picture 5" descr="ANd9GcTKwcxFwu3En4iwY5t0_XTkcM9zFeSkm_GeD3AYcvRjYhCTnwc&amp;t=1&amp;usg=__4A1_kM0uGG1lbIb3O4Wy8E6j934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663" y="1905000"/>
            <a:ext cx="3335337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2987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en-US"/>
              <a:t>Deep currents are not effected by surface currents</a:t>
            </a:r>
          </a:p>
          <a:p>
            <a:pPr lvl="1"/>
            <a:r>
              <a:rPr lang="en-US" altLang="en-US" b="1"/>
              <a:t>Downwelling</a:t>
            </a:r>
            <a:r>
              <a:rPr lang="en-US" altLang="en-US"/>
              <a:t> occurs because surface waters are cooled at high latitudes, increasing their density and sink</a:t>
            </a:r>
          </a:p>
          <a:p>
            <a:pPr lvl="1"/>
            <a:r>
              <a:rPr lang="en-US" altLang="en-US" b="1"/>
              <a:t>Upwelling </a:t>
            </a:r>
            <a:r>
              <a:rPr lang="en-US" altLang="en-US"/>
              <a:t>occurs in areas where surface water circulation patterns diverge, leaving a gap, which is filled from beneath</a:t>
            </a:r>
            <a:endParaRPr lang="en-US" altLang="en-US" b="1"/>
          </a:p>
        </p:txBody>
      </p:sp>
    </p:spTree>
    <p:extLst>
      <p:ext uri="{BB962C8B-B14F-4D97-AF65-F5344CB8AC3E}">
        <p14:creationId xmlns:p14="http://schemas.microsoft.com/office/powerpoint/2010/main" val="2060503042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2228</TotalTime>
  <Words>645</Words>
  <Application>Microsoft Office PowerPoint</Application>
  <PresentationFormat>Ekran Gösterisi (4:3)</PresentationFormat>
  <Paragraphs>96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6" baseType="lpstr">
      <vt:lpstr>Arial</vt:lpstr>
      <vt:lpstr>Calibri</vt:lpstr>
      <vt:lpstr>Wingdings</vt:lpstr>
      <vt:lpstr>Diseño predeterminado</vt:lpstr>
      <vt:lpstr>Ecology and Environmental Biology </vt:lpstr>
      <vt:lpstr>The Aquatic Environment</vt:lpstr>
      <vt:lpstr>The Aquatic Environment</vt:lpstr>
      <vt:lpstr>PowerPoint Sunusu</vt:lpstr>
      <vt:lpstr>The Aquatic Environment</vt:lpstr>
      <vt:lpstr>PowerPoint Sunusu</vt:lpstr>
      <vt:lpstr>Distribution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Chemistry of water</vt:lpstr>
      <vt:lpstr>PowerPoint Sunusu</vt:lpstr>
      <vt:lpstr>PowerPoint Sunusu</vt:lpstr>
      <vt:lpstr>PowerPoint Sunusu</vt:lpstr>
      <vt:lpstr>Energy inputs</vt:lpstr>
      <vt:lpstr>PowerPoint Sunusu</vt:lpstr>
      <vt:lpstr>PowerPoint Sunusu</vt:lpstr>
      <vt:lpstr>PowerPoint Sunusu</vt:lpstr>
      <vt:lpstr>References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Nuket Bilgen</cp:lastModifiedBy>
  <cp:revision>134</cp:revision>
  <dcterms:created xsi:type="dcterms:W3CDTF">2010-05-23T14:28:12Z</dcterms:created>
  <dcterms:modified xsi:type="dcterms:W3CDTF">2018-05-03T11:58:20Z</dcterms:modified>
</cp:coreProperties>
</file>