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62" r:id="rId4"/>
    <p:sldId id="26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60" r:id="rId23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F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43" autoAdjust="0"/>
    <p:restoredTop sz="94652" autoAdjust="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B6B958-B071-4158-AE2E-70EC68E72484}" type="datetimeFigureOut">
              <a:rPr lang="tr-TR"/>
              <a:pPr>
                <a:defRPr/>
              </a:pPr>
              <a:t>3.05.2018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C94DF19-34D1-4D06-B024-47765029782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tr-TR"/>
              <a:t>Dr. Nüket BİLGEN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D2F1B-8A95-436E-93AE-0D1225D07AAC}" type="slidenum">
              <a:rPr lang="es-ES" altLang="tr-TR"/>
              <a:pPr>
                <a:defRPr/>
              </a:pPr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106097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tr-TR"/>
              <a:t>Dr. Nüket BİLGEN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5224F-4B7B-4348-8EFB-83BB6AEF8FE9}" type="slidenum">
              <a:rPr lang="es-ES" altLang="tr-TR"/>
              <a:pPr>
                <a:defRPr/>
              </a:pPr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15237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tr-TR"/>
              <a:t>Dr. Nüket BİLGEN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E18F7-051C-409A-B86C-6B6223E1874E}" type="slidenum">
              <a:rPr lang="es-ES" altLang="tr-TR"/>
              <a:pPr>
                <a:defRPr/>
              </a:pPr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405830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tr-TR"/>
              <a:t>Dr. Nüket BİLGEN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96FE9-E266-4783-BE76-CF786C02BEA0}" type="slidenum">
              <a:rPr lang="es-ES" altLang="tr-TR"/>
              <a:pPr>
                <a:defRPr/>
              </a:pPr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402664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tr-TR"/>
              <a:t>Dr. Nüket BİLGEN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F2080-B895-4A5B-95F7-F9B027931CAD}" type="slidenum">
              <a:rPr lang="es-ES" altLang="tr-TR"/>
              <a:pPr>
                <a:defRPr/>
              </a:pPr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240397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tr-TR"/>
              <a:t>Dr. Nüket BİLGEN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9A460-AFB9-4EDB-AF18-11865DC93AF4}" type="slidenum">
              <a:rPr lang="es-ES" altLang="tr-TR"/>
              <a:pPr>
                <a:defRPr/>
              </a:pPr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9744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tr-TR"/>
              <a:t>Dr. Nüket BİLGEN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302F7-032D-46BD-84E3-CD61E4311A2D}" type="slidenum">
              <a:rPr lang="es-ES" altLang="tr-TR"/>
              <a:pPr>
                <a:defRPr/>
              </a:pPr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379880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tr-TR"/>
              <a:t>Dr. Nüket BİLGEN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28F58-D83A-4EA0-A737-89BC1B54ED61}" type="slidenum">
              <a:rPr lang="es-ES" altLang="tr-TR"/>
              <a:pPr>
                <a:defRPr/>
              </a:pPr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333259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tr-TR"/>
              <a:t>Dr. Nüket BİLGEN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773E3-8980-4844-AC50-097BF8A4483D}" type="slidenum">
              <a:rPr lang="es-ES" altLang="tr-TR"/>
              <a:pPr>
                <a:defRPr/>
              </a:pPr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199053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tr-TR"/>
              <a:t>Dr. Nüket BİLGEN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B1C5A-F05E-4BA6-80AE-26579B71B311}" type="slidenum">
              <a:rPr lang="es-ES" altLang="tr-TR"/>
              <a:pPr>
                <a:defRPr/>
              </a:pPr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375378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tr-TR"/>
              <a:t>Dr. Nüket BİLGEN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C2ECB-7DC2-4516-BBF0-F474F02BC46E}" type="slidenum">
              <a:rPr lang="es-ES" altLang="tr-TR"/>
              <a:pPr>
                <a:defRPr/>
              </a:pPr>
              <a:t>‹#›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201166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tr-TR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tr-TR" smtClean="0"/>
              <a:t>Haga clic para modificar el estilo de texto del patrón</a:t>
            </a:r>
          </a:p>
          <a:p>
            <a:pPr lvl="1"/>
            <a:r>
              <a:rPr lang="es-ES" altLang="tr-TR" smtClean="0"/>
              <a:t>Segundo nivel</a:t>
            </a:r>
          </a:p>
          <a:p>
            <a:pPr lvl="2"/>
            <a:r>
              <a:rPr lang="es-ES" altLang="tr-TR" smtClean="0"/>
              <a:t>Tercer nivel</a:t>
            </a:r>
          </a:p>
          <a:p>
            <a:pPr lvl="3"/>
            <a:r>
              <a:rPr lang="es-ES" altLang="tr-TR" smtClean="0"/>
              <a:t>Cuarto nivel</a:t>
            </a:r>
          </a:p>
          <a:p>
            <a:pPr lvl="4"/>
            <a:r>
              <a:rPr lang="es-ES" altLang="tr-T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s-ES" altLang="tr-TR"/>
              <a:t>Dr. Nüket BİLGEN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F131EDB-54DA-41B6-A68E-E2AD250373A4}" type="slidenum">
              <a:rPr lang="es-ES" altLang="tr-TR"/>
              <a:pPr>
                <a:defRPr/>
              </a:pPr>
              <a:t>‹#›</a:t>
            </a:fld>
            <a:endParaRPr lang="es-E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matedata.info/forcing/albedo/" TargetMode="External"/><Relationship Id="rId2" Type="http://schemas.openxmlformats.org/officeDocument/2006/relationships/hyperlink" Target="https://www.youtube.com/watch?v=ZouWWVyz9v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684213" y="1844675"/>
            <a:ext cx="7772400" cy="1830388"/>
          </a:xfrm>
        </p:spPr>
        <p:txBody>
          <a:bodyPr anchor="ctr"/>
          <a:lstStyle/>
          <a:p>
            <a:pPr eaLnBrk="1" hangingPunct="1"/>
            <a:r>
              <a:rPr lang="en-US" altLang="tr-TR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Ecology and Environmental Biology</a:t>
            </a:r>
            <a:r>
              <a:rPr lang="tr-TR" altLang="tr-TR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tr-TR" sz="4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Metin kutusu 5"/>
          <p:cNvSpPr txBox="1">
            <a:spLocks noChangeArrowheads="1"/>
          </p:cNvSpPr>
          <p:nvPr/>
        </p:nvSpPr>
        <p:spPr bwMode="auto">
          <a:xfrm>
            <a:off x="2987675" y="4581525"/>
            <a:ext cx="39608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Nüket BİLGEN</a:t>
            </a:r>
            <a:r>
              <a:rPr lang="en-US" altLang="tr-T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tr-T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alt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1271" name="Picture 7" descr="ANd9GcSLFjJZVwa9EWc1nBlNTDrCsVOiF16DR4BA4ETBWxBzQ_z8JzA&amp;t=1&amp;usg=__JLyQfFOuX54g_S7rDBNGdIYaXBw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6038"/>
            <a:ext cx="4111625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ANd9GcTXnPsvT5MQxOs55ENp_RVcJNuevOIRVqDbQOw5vXCYPIYasx0&amp;t=1&amp;usg=__wZiIbJ9SZzKwjKjoIslWA7jvSNs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114675"/>
            <a:ext cx="398145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288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b="1"/>
              <a:t>Benthic zone</a:t>
            </a:r>
            <a:r>
              <a:rPr lang="en-US" altLang="en-US"/>
              <a:t> is the ocean bed</a:t>
            </a:r>
          </a:p>
          <a:p>
            <a:pPr lvl="1"/>
            <a:r>
              <a:rPr lang="en-US" altLang="en-US"/>
              <a:t>Divided into structures:</a:t>
            </a:r>
          </a:p>
          <a:p>
            <a:pPr lvl="2"/>
            <a:r>
              <a:rPr lang="en-US" altLang="en-US"/>
              <a:t>coastal zone where sea meets land</a:t>
            </a:r>
          </a:p>
          <a:p>
            <a:pPr lvl="2"/>
            <a:r>
              <a:rPr lang="en-US" altLang="en-US"/>
              <a:t>Continental shelf is part of the continental plate</a:t>
            </a:r>
          </a:p>
          <a:p>
            <a:pPr lvl="2"/>
            <a:r>
              <a:rPr lang="en-US" altLang="en-US"/>
              <a:t>Ocean ridges occupy 33% of sea floor; site of new seafloor</a:t>
            </a:r>
          </a:p>
          <a:p>
            <a:pPr lvl="2"/>
            <a:r>
              <a:rPr lang="en-US" altLang="en-US"/>
              <a:t>Deep sea floor covered in pelagic sediment</a:t>
            </a:r>
          </a:p>
        </p:txBody>
      </p:sp>
    </p:spTree>
    <p:extLst>
      <p:ext uri="{BB962C8B-B14F-4D97-AF65-F5344CB8AC3E}">
        <p14:creationId xmlns:p14="http://schemas.microsoft.com/office/powerpoint/2010/main" val="2358500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Inland waters</a:t>
            </a:r>
          </a:p>
          <a:p>
            <a:pPr lvl="1"/>
            <a:r>
              <a:rPr lang="en-US" altLang="en-US"/>
              <a:t>Glacial ice at high altitudes</a:t>
            </a:r>
          </a:p>
          <a:p>
            <a:pPr lvl="1"/>
            <a:r>
              <a:rPr lang="en-US" altLang="en-US"/>
              <a:t>Groundwater under most of the Earth’s surface</a:t>
            </a:r>
          </a:p>
          <a:p>
            <a:pPr lvl="1"/>
            <a:r>
              <a:rPr lang="en-US" altLang="en-US"/>
              <a:t>Rivers, lakes, and wetlands have a high turnover of water</a:t>
            </a:r>
          </a:p>
        </p:txBody>
      </p:sp>
    </p:spTree>
    <p:extLst>
      <p:ext uri="{BB962C8B-B14F-4D97-AF65-F5344CB8AC3E}">
        <p14:creationId xmlns:p14="http://schemas.microsoft.com/office/powerpoint/2010/main" val="2482242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Rivers are drainage channels for the excess of precipitation and the main conduit for the return of water from land to sea</a:t>
            </a:r>
          </a:p>
          <a:p>
            <a:pPr lvl="1"/>
            <a:r>
              <a:rPr lang="en-US" altLang="en-US"/>
              <a:t>Lakes require a basin within which to form</a:t>
            </a:r>
          </a:p>
          <a:p>
            <a:pPr lvl="1"/>
            <a:r>
              <a:rPr lang="en-US" altLang="en-US"/>
              <a:t>Wetlands occur where inputs of water exceed evaporation but outflow is impeded by flat topography</a:t>
            </a:r>
          </a:p>
        </p:txBody>
      </p:sp>
    </p:spTree>
    <p:extLst>
      <p:ext uri="{BB962C8B-B14F-4D97-AF65-F5344CB8AC3E}">
        <p14:creationId xmlns:p14="http://schemas.microsoft.com/office/powerpoint/2010/main" val="2168909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Chemistry of water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Dissolved substances determine the quality of water</a:t>
            </a:r>
          </a:p>
          <a:p>
            <a:r>
              <a:rPr lang="en-US" altLang="en-US" b="1"/>
              <a:t>Salinity</a:t>
            </a:r>
            <a:r>
              <a:rPr lang="en-US" altLang="en-US"/>
              <a:t> is the total amount of dissolved material in a sample</a:t>
            </a:r>
          </a:p>
          <a:p>
            <a:r>
              <a:rPr lang="en-US" altLang="en-US" b="1"/>
              <a:t>Conductivity </a:t>
            </a:r>
            <a:r>
              <a:rPr lang="en-US" altLang="en-US"/>
              <a:t>is a measure of the ability of water to conduct electricity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485073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Source of salts for the sea is the weathering or rocks by rainwater</a:t>
            </a:r>
          </a:p>
          <a:p>
            <a:r>
              <a:rPr lang="en-US" altLang="en-US"/>
              <a:t>Calcium carbonate is used by many marine animals as a skeletal material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5073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Dissolved gases</a:t>
            </a:r>
          </a:p>
          <a:p>
            <a:pPr lvl="1"/>
            <a:r>
              <a:rPr lang="en-US" altLang="en-US"/>
              <a:t>Oxygen and carbon dioxide are the most important</a:t>
            </a:r>
          </a:p>
          <a:p>
            <a:pPr lvl="1"/>
            <a:r>
              <a:rPr lang="en-US" altLang="en-US"/>
              <a:t>Physical mixing is required</a:t>
            </a:r>
          </a:p>
          <a:p>
            <a:pPr lvl="1"/>
            <a:r>
              <a:rPr lang="en-US" altLang="en-US"/>
              <a:t>Concentration is determined by temperature and pressure</a:t>
            </a:r>
          </a:p>
        </p:txBody>
      </p:sp>
    </p:spTree>
    <p:extLst>
      <p:ext uri="{BB962C8B-B14F-4D97-AF65-F5344CB8AC3E}">
        <p14:creationId xmlns:p14="http://schemas.microsoft.com/office/powerpoint/2010/main" val="1756860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Acidity</a:t>
            </a:r>
            <a:r>
              <a:rPr lang="en-US" altLang="en-US"/>
              <a:t> is the measure of the concentration of hydrogen ions H</a:t>
            </a:r>
            <a:r>
              <a:rPr lang="en-US" altLang="en-US" baseline="30000"/>
              <a:t>+</a:t>
            </a:r>
          </a:p>
          <a:p>
            <a:r>
              <a:rPr lang="en-US" altLang="en-US" b="1"/>
              <a:t>Alkalinity</a:t>
            </a:r>
            <a:r>
              <a:rPr lang="en-US" altLang="en-US"/>
              <a:t> is a measure of carbonates and bicarbonates in a solution because these substances act as buffers to the acidic rainwater</a:t>
            </a:r>
          </a:p>
          <a:p>
            <a:r>
              <a:rPr lang="en-US" altLang="en-US"/>
              <a:t>Sea water has a pH of 8 because it is well buffered with a high alkalinity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186299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Energy inputs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Primary production</a:t>
            </a:r>
            <a:r>
              <a:rPr lang="en-US" altLang="en-US"/>
              <a:t> is the creation of organix molecules from inorganic molecules</a:t>
            </a:r>
          </a:p>
          <a:p>
            <a:pPr lvl="1"/>
            <a:r>
              <a:rPr lang="en-US" altLang="en-US" b="1"/>
              <a:t>Photosynthesis</a:t>
            </a:r>
            <a:r>
              <a:rPr lang="en-US" altLang="en-US"/>
              <a:t> in plants, algae and cyanobacteria</a:t>
            </a:r>
          </a:p>
          <a:p>
            <a:r>
              <a:rPr lang="en-US" altLang="en-US"/>
              <a:t>Light intensity decreases with depth called attenuation</a:t>
            </a:r>
          </a:p>
        </p:txBody>
      </p:sp>
    </p:spTree>
    <p:extLst>
      <p:ext uri="{BB962C8B-B14F-4D97-AF65-F5344CB8AC3E}">
        <p14:creationId xmlns:p14="http://schemas.microsoft.com/office/powerpoint/2010/main" val="847544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There is a relationship between photosynthesis, respiration, and depth (see figure1.7)</a:t>
            </a:r>
          </a:p>
          <a:p>
            <a:r>
              <a:rPr lang="en-US" altLang="en-US" b="1"/>
              <a:t>Photic zone</a:t>
            </a:r>
            <a:r>
              <a:rPr lang="en-US" altLang="en-US"/>
              <a:t> is the layer of water from the surface to the compensation point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35697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Aquatic</a:t>
            </a:r>
            <a:r>
              <a:rPr lang="tr-TR" dirty="0" smtClean="0"/>
              <a:t> Environment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Environment?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 smtClean="0">
                <a:sym typeface="Wingdings" panose="05000000000000000000" pitchFamily="2" charset="2"/>
              </a:rPr>
              <a:t>first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week</a:t>
            </a:r>
            <a:r>
              <a:rPr lang="tr-TR" dirty="0" smtClean="0">
                <a:sym typeface="Wingdings" panose="05000000000000000000" pitchFamily="2" charset="2"/>
              </a:rPr>
              <a:t>’ </a:t>
            </a:r>
            <a:r>
              <a:rPr lang="tr-TR" dirty="0" err="1" smtClean="0">
                <a:sym typeface="Wingdings" panose="05000000000000000000" pitchFamily="2" charset="2"/>
              </a:rPr>
              <a:t>class</a:t>
            </a:r>
            <a:r>
              <a:rPr lang="tr-TR" dirty="0" smtClean="0">
                <a:sym typeface="Wingdings" panose="05000000000000000000" pitchFamily="2" charset="2"/>
              </a:rPr>
              <a:t>,</a:t>
            </a:r>
          </a:p>
          <a:p>
            <a:pPr lvl="1"/>
            <a:r>
              <a:rPr lang="en-US" altLang="en-US" b="1" dirty="0" smtClean="0">
                <a:solidFill>
                  <a:schemeClr val="accent2"/>
                </a:solidFill>
              </a:rPr>
              <a:t>Everything </a:t>
            </a:r>
            <a:r>
              <a:rPr lang="en-US" altLang="en-US" b="1" dirty="0">
                <a:solidFill>
                  <a:schemeClr val="accent2"/>
                </a:solidFill>
              </a:rPr>
              <a:t>that surrounds and influences an organism.  </a:t>
            </a:r>
            <a:r>
              <a:rPr lang="tr-TR" altLang="en-US" b="1" dirty="0" smtClean="0">
                <a:solidFill>
                  <a:schemeClr val="accent2"/>
                </a:solidFill>
              </a:rPr>
              <a:t>Oceans, </a:t>
            </a:r>
            <a:r>
              <a:rPr lang="tr-TR" altLang="en-US" b="1" dirty="0" err="1" smtClean="0">
                <a:solidFill>
                  <a:schemeClr val="accent2"/>
                </a:solidFill>
              </a:rPr>
              <a:t>poddle</a:t>
            </a:r>
            <a:r>
              <a:rPr lang="tr-TR" altLang="en-US" b="1" dirty="0" smtClean="0">
                <a:solidFill>
                  <a:schemeClr val="accent2"/>
                </a:solidFill>
              </a:rPr>
              <a:t>, </a:t>
            </a:r>
            <a:r>
              <a:rPr lang="tr-TR" altLang="en-US" b="1" dirty="0" err="1" smtClean="0">
                <a:solidFill>
                  <a:schemeClr val="accent2"/>
                </a:solidFill>
              </a:rPr>
              <a:t>forest</a:t>
            </a:r>
            <a:r>
              <a:rPr lang="tr-TR" altLang="en-US" b="1" dirty="0" smtClean="0">
                <a:solidFill>
                  <a:schemeClr val="accent2"/>
                </a:solidFill>
              </a:rPr>
              <a:t>…</a:t>
            </a:r>
            <a:endParaRPr lang="tr-TR" dirty="0" smtClean="0"/>
          </a:p>
          <a:p>
            <a:r>
              <a:rPr lang="tr-TR" dirty="0" err="1" smtClean="0"/>
              <a:t>Environmental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r>
              <a:rPr lang="tr-TR" dirty="0" smtClean="0"/>
              <a:t>?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err="1">
                <a:sym typeface="Wingdings" panose="05000000000000000000" pitchFamily="2" charset="2"/>
              </a:rPr>
              <a:t>first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week</a:t>
            </a:r>
            <a:r>
              <a:rPr lang="tr-TR" dirty="0">
                <a:sym typeface="Wingdings" panose="05000000000000000000" pitchFamily="2" charset="2"/>
              </a:rPr>
              <a:t>’ </a:t>
            </a:r>
            <a:r>
              <a:rPr lang="tr-TR" dirty="0" err="1">
                <a:sym typeface="Wingdings" panose="05000000000000000000" pitchFamily="2" charset="2"/>
              </a:rPr>
              <a:t>class</a:t>
            </a:r>
            <a:r>
              <a:rPr lang="tr-TR" dirty="0" smtClean="0">
                <a:sym typeface="Wingdings" panose="05000000000000000000" pitchFamily="2" charset="2"/>
              </a:rPr>
              <a:t>,</a:t>
            </a:r>
          </a:p>
          <a:p>
            <a:pPr lvl="1"/>
            <a:r>
              <a:rPr lang="tr-TR" b="1" dirty="0" err="1">
                <a:solidFill>
                  <a:schemeClr val="accent2"/>
                </a:solidFill>
                <a:sym typeface="Wingdings" panose="05000000000000000000" pitchFamily="2" charset="2"/>
              </a:rPr>
              <a:t>Biotics</a:t>
            </a:r>
            <a:r>
              <a:rPr lang="tr-TR" b="1" dirty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>
                <a:solidFill>
                  <a:schemeClr val="accent2"/>
                </a:solidFill>
                <a:sym typeface="Wingdings" panose="05000000000000000000" pitchFamily="2" charset="2"/>
              </a:rPr>
              <a:t>and</a:t>
            </a:r>
            <a:r>
              <a:rPr lang="tr-TR" b="1" dirty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  <a:r>
              <a:rPr lang="tr-TR" b="1" dirty="0" err="1">
                <a:solidFill>
                  <a:schemeClr val="accent2"/>
                </a:solidFill>
                <a:sym typeface="Wingdings" panose="05000000000000000000" pitchFamily="2" charset="2"/>
              </a:rPr>
              <a:t>abiotics</a:t>
            </a:r>
            <a:r>
              <a:rPr lang="tr-TR" b="1" dirty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  <a:endParaRPr lang="tr-TR" b="1" dirty="0">
              <a:solidFill>
                <a:schemeClr val="accent2"/>
              </a:solidFill>
            </a:endParaRPr>
          </a:p>
          <a:p>
            <a:r>
              <a:rPr lang="tr-TR" dirty="0" err="1" smtClean="0"/>
              <a:t>Water</a:t>
            </a:r>
            <a:r>
              <a:rPr lang="tr-TR" dirty="0" smtClean="0"/>
              <a:t>…</a:t>
            </a:r>
          </a:p>
          <a:p>
            <a:r>
              <a:rPr lang="tr-TR" dirty="0" err="1" smtClean="0"/>
              <a:t>What</a:t>
            </a:r>
            <a:r>
              <a:rPr lang="tr-TR" dirty="0" smtClean="0"/>
              <a:t> is WATER </a:t>
            </a:r>
            <a:r>
              <a:rPr lang="tr-TR" dirty="0" err="1" smtClean="0"/>
              <a:t>to</a:t>
            </a:r>
            <a:r>
              <a:rPr lang="tr-TR" dirty="0" smtClean="0"/>
              <a:t> us?</a:t>
            </a: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96FE9-E266-4783-BE76-CF786C02BEA0}" type="slidenum">
              <a:rPr lang="es-ES" altLang="tr-TR" smtClean="0"/>
              <a:pPr>
                <a:defRPr/>
              </a:pPr>
              <a:t>2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36219984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Chemosynthesis</a:t>
            </a:r>
            <a:r>
              <a:rPr lang="en-US" altLang="en-US"/>
              <a:t> produces organic matter without light by bacteria</a:t>
            </a:r>
          </a:p>
          <a:p>
            <a:pPr lvl="1"/>
            <a:r>
              <a:rPr lang="en-US" altLang="en-US"/>
              <a:t>most common around deep ocean vents</a:t>
            </a:r>
          </a:p>
          <a:p>
            <a:r>
              <a:rPr lang="en-US" altLang="en-US" b="1"/>
              <a:t>Detritus</a:t>
            </a:r>
            <a:r>
              <a:rPr lang="en-US" altLang="en-US"/>
              <a:t> is the dominant source of energy for many organisms; it is dead primary producers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688058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POM particulate organic matter</a:t>
            </a:r>
          </a:p>
          <a:p>
            <a:r>
              <a:rPr lang="en-US" altLang="en-US"/>
              <a:t>CPOM coarse particulate organic matter; diameter of at least 1mm</a:t>
            </a:r>
          </a:p>
          <a:p>
            <a:r>
              <a:rPr lang="en-US" altLang="en-US"/>
              <a:t>FPOM fine particulate organic matter</a:t>
            </a:r>
          </a:p>
        </p:txBody>
      </p:sp>
    </p:spTree>
    <p:extLst>
      <p:ext uri="{BB962C8B-B14F-4D97-AF65-F5344CB8AC3E}">
        <p14:creationId xmlns:p14="http://schemas.microsoft.com/office/powerpoint/2010/main" val="4254032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864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sz="1800" dirty="0" smtClean="0">
                <a:latin typeface="+mj-lt"/>
              </a:rPr>
              <a:t>1- </a:t>
            </a:r>
            <a:r>
              <a:rPr lang="en-US" sz="1800" dirty="0">
                <a:hlinkClick r:id="rId2"/>
              </a:rPr>
              <a:t>https://www.youtube.com/watch?v=ZouWWVyz9v8</a:t>
            </a:r>
            <a:endParaRPr lang="tr-TR" sz="1800" dirty="0"/>
          </a:p>
          <a:p>
            <a:pPr marL="0" indent="0">
              <a:buNone/>
            </a:pPr>
            <a:r>
              <a:rPr lang="tr-TR" sz="1800" dirty="0" smtClean="0"/>
              <a:t>2- 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www.climatedata.info/forcing/albedo/</a:t>
            </a:r>
            <a:endParaRPr lang="tr-TR" sz="1800" dirty="0" smtClean="0"/>
          </a:p>
          <a:p>
            <a:pPr marL="0" indent="0">
              <a:buNone/>
            </a:pPr>
            <a:r>
              <a:rPr lang="tr-TR" sz="1800" dirty="0" smtClean="0"/>
              <a:t>3- </a:t>
            </a:r>
            <a:r>
              <a:rPr lang="en-US" sz="1800" dirty="0" smtClean="0">
                <a:solidFill>
                  <a:srgbClr val="000000"/>
                </a:solidFill>
              </a:rPr>
              <a:t>http</a:t>
            </a:r>
            <a:r>
              <a:rPr lang="en-US" sz="1800" dirty="0">
                <a:solidFill>
                  <a:srgbClr val="000000"/>
                </a:solidFill>
              </a:rPr>
              <a:t>://astrocampschool.org/greenhouse-effect</a:t>
            </a:r>
            <a:r>
              <a:rPr lang="en-US" sz="1800" dirty="0" smtClean="0">
                <a:solidFill>
                  <a:srgbClr val="000000"/>
                </a:solidFill>
              </a:rPr>
              <a:t>/</a:t>
            </a:r>
            <a:endParaRPr lang="tr-TR" sz="1800" dirty="0" smtClean="0"/>
          </a:p>
          <a:p>
            <a:pPr marL="0" indent="0">
              <a:buNone/>
            </a:pPr>
            <a:r>
              <a:rPr lang="tr-TR" sz="1800" dirty="0" smtClean="0"/>
              <a:t>4- </a:t>
            </a:r>
            <a:r>
              <a:rPr lang="en-US" sz="1800" dirty="0" smtClean="0"/>
              <a:t>https</a:t>
            </a:r>
            <a:r>
              <a:rPr lang="en-US" sz="1800" dirty="0"/>
              <a:t>://</a:t>
            </a:r>
            <a:r>
              <a:rPr lang="en-US" sz="1800" dirty="0" smtClean="0"/>
              <a:t>sites.google.com/a/gsbi.org/gvc1506/environment/greenhouse-effect</a:t>
            </a:r>
            <a:endParaRPr lang="tr-TR" sz="1800" dirty="0" smtClean="0"/>
          </a:p>
          <a:p>
            <a:pPr marL="0" indent="0">
              <a:buNone/>
            </a:pPr>
            <a:r>
              <a:rPr lang="tr-TR" sz="1800" dirty="0" smtClean="0"/>
              <a:t>5- </a:t>
            </a:r>
            <a:r>
              <a:rPr lang="en-US" sz="2000" dirty="0"/>
              <a:t>https://spaceplace.nasa.gov/seasons/en/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			 </a:t>
            </a:r>
          </a:p>
          <a:p>
            <a:pPr marL="0" indent="0">
              <a:buNone/>
            </a:pPr>
            <a:endParaRPr lang="tr-TR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tr-TR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sz="2000" dirty="0">
                <a:sym typeface="Wingdings" panose="05000000000000000000" pitchFamily="2" charset="2"/>
              </a:rPr>
              <a:t>	</a:t>
            </a:r>
            <a:r>
              <a:rPr lang="tr-TR" sz="2000" dirty="0" smtClean="0">
                <a:sym typeface="Wingdings" panose="05000000000000000000" pitchFamily="2" charset="2"/>
              </a:rPr>
              <a:t>	 </a:t>
            </a:r>
            <a:r>
              <a:rPr lang="tr-TR" sz="2000" dirty="0" smtClean="0"/>
              <a:t>Source </a:t>
            </a:r>
            <a:r>
              <a:rPr lang="tr-TR" sz="2000" dirty="0" err="1" smtClean="0"/>
              <a:t>material</a:t>
            </a:r>
            <a:r>
              <a:rPr lang="tr-TR" sz="2000" dirty="0" smtClean="0"/>
              <a:t> of 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lecture</a:t>
            </a: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96FE9-E266-4783-BE76-CF786C02BEA0}" type="slidenum">
              <a:rPr lang="es-ES" altLang="tr-TR" smtClean="0"/>
              <a:pPr>
                <a:defRPr/>
              </a:pPr>
              <a:t>22</a:t>
            </a:fld>
            <a:endParaRPr lang="es-ES" altLang="tr-TR"/>
          </a:p>
        </p:txBody>
      </p:sp>
      <p:pic>
        <p:nvPicPr>
          <p:cNvPr id="5" name="Picture 2" descr="Elements of Ecology, Global Edi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72" y="3610283"/>
            <a:ext cx="1882552" cy="2413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1033600" y="5956865"/>
            <a:ext cx="81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McCarty, J. P., </a:t>
            </a:r>
            <a:r>
              <a:rPr lang="en-US" dirty="0" err="1"/>
              <a:t>Wolfenbarger</a:t>
            </a:r>
            <a:r>
              <a:rPr lang="en-US" dirty="0"/>
              <a:t>, L. L. and Wilson, J. A. 2017. Biological Impacts of Climate Change. </a:t>
            </a:r>
            <a:r>
              <a:rPr lang="en-US" dirty="0" err="1"/>
              <a:t>eLS</a:t>
            </a:r>
            <a:r>
              <a:rPr lang="en-US" dirty="0"/>
              <a:t>. 1–13.</a:t>
            </a:r>
            <a:endParaRPr lang="tr-TR" sz="1800" b="1" dirty="0" smtClean="0">
              <a:solidFill>
                <a:srgbClr val="0070C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088800" y="5638531"/>
            <a:ext cx="2079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err="1" smtClean="0">
                <a:solidFill>
                  <a:srgbClr val="0070C0"/>
                </a:solidFill>
              </a:rPr>
              <a:t>Further</a:t>
            </a:r>
            <a:r>
              <a:rPr lang="tr-TR" sz="2000" b="1" dirty="0" smtClean="0">
                <a:solidFill>
                  <a:srgbClr val="0070C0"/>
                </a:solidFill>
              </a:rPr>
              <a:t> </a:t>
            </a:r>
            <a:r>
              <a:rPr lang="tr-TR" sz="2000" b="1" dirty="0" err="1" smtClean="0">
                <a:solidFill>
                  <a:srgbClr val="0070C0"/>
                </a:solidFill>
              </a:rPr>
              <a:t>reading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2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Aquatic</a:t>
            </a:r>
            <a:r>
              <a:rPr lang="tr-TR" dirty="0"/>
              <a:t> Environment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Water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essential</a:t>
            </a:r>
            <a:r>
              <a:rPr lang="tr-TR" dirty="0" smtClean="0"/>
              <a:t> </a:t>
            </a:r>
            <a:r>
              <a:rPr lang="tr-TR" dirty="0" err="1" smtClean="0"/>
              <a:t>substance</a:t>
            </a:r>
            <a:r>
              <a:rPr lang="tr-TR" dirty="0" smtClean="0"/>
              <a:t> of life,</a:t>
            </a:r>
          </a:p>
          <a:p>
            <a:r>
              <a:rPr lang="tr-TR" dirty="0" smtClean="0"/>
              <a:t>Dominant </a:t>
            </a:r>
            <a:r>
              <a:rPr lang="tr-TR" dirty="0" err="1" smtClean="0"/>
              <a:t>component</a:t>
            </a:r>
            <a:r>
              <a:rPr lang="tr-TR" dirty="0" smtClean="0"/>
              <a:t> of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living</a:t>
            </a:r>
            <a:r>
              <a:rPr lang="tr-TR" dirty="0" smtClean="0"/>
              <a:t> </a:t>
            </a:r>
            <a:r>
              <a:rPr lang="tr-TR" dirty="0" err="1" smtClean="0"/>
              <a:t>organisms</a:t>
            </a:r>
            <a:endParaRPr lang="tr-TR" dirty="0" smtClean="0"/>
          </a:p>
          <a:p>
            <a:r>
              <a:rPr lang="tr-TR" dirty="0" smtClean="0"/>
              <a:t>Dominant </a:t>
            </a:r>
            <a:r>
              <a:rPr lang="tr-TR" dirty="0" err="1" smtClean="0"/>
              <a:t>environment</a:t>
            </a:r>
            <a:r>
              <a:rPr lang="tr-TR" dirty="0" smtClean="0"/>
              <a:t> on </a:t>
            </a:r>
            <a:r>
              <a:rPr lang="tr-TR" dirty="0" err="1" smtClean="0"/>
              <a:t>earth</a:t>
            </a: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96FE9-E266-4783-BE76-CF786C02BEA0}" type="slidenum">
              <a:rPr lang="es-ES" altLang="tr-TR" smtClean="0"/>
              <a:pPr>
                <a:defRPr/>
              </a:pPr>
              <a:t>3</a:t>
            </a:fld>
            <a:endParaRPr lang="es-ES" altLang="tr-TR"/>
          </a:p>
        </p:txBody>
      </p:sp>
      <p:pic>
        <p:nvPicPr>
          <p:cNvPr id="1026" name="Picture 2" descr="earth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9481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63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Major</a:t>
            </a:r>
            <a:r>
              <a:rPr lang="tr-TR" dirty="0"/>
              <a:t> </a:t>
            </a:r>
            <a:r>
              <a:rPr lang="tr-TR" dirty="0" err="1"/>
              <a:t>feature</a:t>
            </a:r>
            <a:r>
              <a:rPr lang="tr-TR" dirty="0"/>
              <a:t> </a:t>
            </a:r>
            <a:r>
              <a:rPr lang="tr-TR" dirty="0" err="1"/>
              <a:t>influencing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adaptations</a:t>
            </a:r>
            <a:r>
              <a:rPr lang="tr-TR" dirty="0"/>
              <a:t> of </a:t>
            </a:r>
            <a:r>
              <a:rPr lang="tr-TR" dirty="0" err="1"/>
              <a:t>organisms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inhibit</a:t>
            </a:r>
            <a:r>
              <a:rPr lang="tr-TR" dirty="0"/>
              <a:t> </a:t>
            </a:r>
            <a:r>
              <a:rPr lang="tr-TR" dirty="0" err="1"/>
              <a:t>aquatic</a:t>
            </a:r>
            <a:r>
              <a:rPr lang="tr-TR" dirty="0"/>
              <a:t> </a:t>
            </a:r>
            <a:r>
              <a:rPr lang="tr-TR" dirty="0" err="1"/>
              <a:t>environment</a:t>
            </a:r>
            <a:r>
              <a:rPr lang="tr-TR" dirty="0"/>
              <a:t> is </a:t>
            </a:r>
            <a:r>
              <a:rPr lang="tr-TR" dirty="0" err="1"/>
              <a:t>salinity</a:t>
            </a:r>
            <a:r>
              <a:rPr lang="tr-TR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96FE9-E266-4783-BE76-CF786C02BEA0}" type="slidenum">
              <a:rPr lang="es-ES" altLang="tr-TR" smtClean="0"/>
              <a:pPr>
                <a:defRPr/>
              </a:pPr>
              <a:t>4</a:t>
            </a:fld>
            <a:endParaRPr lang="es-ES" altLang="tr-TR"/>
          </a:p>
        </p:txBody>
      </p:sp>
    </p:spTree>
    <p:extLst>
      <p:ext uri="{BB962C8B-B14F-4D97-AF65-F5344CB8AC3E}">
        <p14:creationId xmlns:p14="http://schemas.microsoft.com/office/powerpoint/2010/main" val="467569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Aquatic</a:t>
            </a:r>
            <a:r>
              <a:rPr lang="tr-TR" dirty="0"/>
              <a:t> Environment</a:t>
            </a:r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Aquatic systems are those in which the primary medium inhabited by organisms is water.</a:t>
            </a:r>
          </a:p>
          <a:p>
            <a:r>
              <a:rPr lang="en-US" altLang="en-US"/>
              <a:t>2 groups:</a:t>
            </a:r>
          </a:p>
          <a:p>
            <a:pPr lvl="1"/>
            <a:r>
              <a:rPr lang="en-US" altLang="en-US"/>
              <a:t>Freshwater; limnology</a:t>
            </a:r>
          </a:p>
          <a:p>
            <a:pPr lvl="1"/>
            <a:r>
              <a:rPr lang="en-US" altLang="en-US"/>
              <a:t>Marine; oceanography</a:t>
            </a:r>
          </a:p>
        </p:txBody>
      </p:sp>
    </p:spTree>
    <p:extLst>
      <p:ext uri="{BB962C8B-B14F-4D97-AF65-F5344CB8AC3E}">
        <p14:creationId xmlns:p14="http://schemas.microsoft.com/office/powerpoint/2010/main" val="2073992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Some systems are transitional between the 2 types</a:t>
            </a:r>
          </a:p>
          <a:p>
            <a:pPr lvl="1"/>
            <a:r>
              <a:rPr lang="en-US" altLang="en-US"/>
              <a:t>Estuaries, salt marshes, saline lakes</a:t>
            </a:r>
          </a:p>
        </p:txBody>
      </p:sp>
      <p:pic>
        <p:nvPicPr>
          <p:cNvPr id="7173" name="Picture 5" descr="ANd9GcTVGHA2gouQKwHqAPcOAVdXjdBvuu_SxB7ZMmsUeLM9WYXg77M&amp;t=1&amp;usg=__MR65jLk0Jj0QILSmepCegvAmebY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86200"/>
            <a:ext cx="3581400" cy="239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22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Distribution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Majority of the Earth’s water is found in oceans</a:t>
            </a:r>
          </a:p>
          <a:p>
            <a:r>
              <a:rPr lang="en-US" altLang="en-US"/>
              <a:t>71% of worlds surface is covered with water</a:t>
            </a:r>
          </a:p>
          <a:p>
            <a:r>
              <a:rPr lang="en-US" altLang="en-US"/>
              <a:t>The hydrological cycle drives the movement of water throughout the Earth</a:t>
            </a:r>
          </a:p>
        </p:txBody>
      </p:sp>
    </p:spTree>
    <p:extLst>
      <p:ext uri="{BB962C8B-B14F-4D97-AF65-F5344CB8AC3E}">
        <p14:creationId xmlns:p14="http://schemas.microsoft.com/office/powerpoint/2010/main" val="1730612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5257800" cy="6324600"/>
          </a:xfrm>
        </p:spPr>
        <p:txBody>
          <a:bodyPr/>
          <a:lstStyle/>
          <a:p>
            <a:r>
              <a:rPr lang="en-US" altLang="en-US"/>
              <a:t>Oceans</a:t>
            </a:r>
          </a:p>
          <a:p>
            <a:pPr lvl="1"/>
            <a:r>
              <a:rPr lang="en-US" altLang="en-US"/>
              <a:t>Largest component is the water column itself or </a:t>
            </a:r>
            <a:r>
              <a:rPr lang="en-US" altLang="en-US" b="1"/>
              <a:t>pelagic zone</a:t>
            </a:r>
            <a:endParaRPr lang="en-US" altLang="en-US"/>
          </a:p>
          <a:p>
            <a:pPr lvl="1"/>
            <a:r>
              <a:rPr lang="en-US" altLang="en-US"/>
              <a:t>Surface currents are generated by wind friction</a:t>
            </a:r>
          </a:p>
          <a:p>
            <a:pPr lvl="1"/>
            <a:r>
              <a:rPr lang="en-US" altLang="en-US" b="1"/>
              <a:t>Coriolis force</a:t>
            </a:r>
            <a:r>
              <a:rPr lang="en-US" altLang="en-US"/>
              <a:t> causes the surface layer to move at 45</a:t>
            </a:r>
            <a:r>
              <a:rPr lang="en-US" altLang="en-US" baseline="30000"/>
              <a:t>o</a:t>
            </a:r>
            <a:r>
              <a:rPr lang="en-US" altLang="en-US"/>
              <a:t> to wind direction</a:t>
            </a:r>
            <a:endParaRPr lang="en-US" altLang="en-US" b="1"/>
          </a:p>
        </p:txBody>
      </p:sp>
      <p:pic>
        <p:nvPicPr>
          <p:cNvPr id="9221" name="Picture 5" descr="ANd9GcTKwcxFwu3En4iwY5t0_XTkcM9zFeSkm_GeD3AYcvRjYhCTnwc&amp;t=1&amp;usg=__4A1_kM0uGG1lbIb3O4Wy8E6j934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3" y="1905000"/>
            <a:ext cx="3335337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987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/>
              <a:t>Deep currents are not effected by surface currents</a:t>
            </a:r>
          </a:p>
          <a:p>
            <a:pPr lvl="1"/>
            <a:r>
              <a:rPr lang="en-US" altLang="en-US" b="1"/>
              <a:t>Downwelling</a:t>
            </a:r>
            <a:r>
              <a:rPr lang="en-US" altLang="en-US"/>
              <a:t> occurs because surface waters are cooled at high latitudes, increasing their density and sink</a:t>
            </a:r>
          </a:p>
          <a:p>
            <a:pPr lvl="1"/>
            <a:r>
              <a:rPr lang="en-US" altLang="en-US" b="1"/>
              <a:t>Upwelling </a:t>
            </a:r>
            <a:r>
              <a:rPr lang="en-US" altLang="en-US"/>
              <a:t>occurs in areas where surface water circulation patterns diverge, leaving a gap, which is filled from beneath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060503042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2228</TotalTime>
  <Words>645</Words>
  <Application>Microsoft Office PowerPoint</Application>
  <PresentationFormat>Ekran Gösterisi (4:3)</PresentationFormat>
  <Paragraphs>96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Diseño predeterminado</vt:lpstr>
      <vt:lpstr>Ecology and Environmental Biology </vt:lpstr>
      <vt:lpstr>The Aquatic Environment</vt:lpstr>
      <vt:lpstr>The Aquatic Environment</vt:lpstr>
      <vt:lpstr>PowerPoint Sunusu</vt:lpstr>
      <vt:lpstr>The Aquatic Environment</vt:lpstr>
      <vt:lpstr>PowerPoint Sunusu</vt:lpstr>
      <vt:lpstr>Distribution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Chemistry of water</vt:lpstr>
      <vt:lpstr>PowerPoint Sunusu</vt:lpstr>
      <vt:lpstr>PowerPoint Sunusu</vt:lpstr>
      <vt:lpstr>PowerPoint Sunusu</vt:lpstr>
      <vt:lpstr>Energy inputs</vt:lpstr>
      <vt:lpstr>PowerPoint Sunusu</vt:lpstr>
      <vt:lpstr>PowerPoint Sunusu</vt:lpstr>
      <vt:lpstr>PowerPoint Sunusu</vt:lpstr>
      <vt:lpstr>References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Nuket Bilgen</cp:lastModifiedBy>
  <cp:revision>134</cp:revision>
  <dcterms:created xsi:type="dcterms:W3CDTF">2010-05-23T14:28:12Z</dcterms:created>
  <dcterms:modified xsi:type="dcterms:W3CDTF">2018-05-03T11:58:20Z</dcterms:modified>
</cp:coreProperties>
</file>