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55" r:id="rId2"/>
    <p:sldId id="358" r:id="rId3"/>
    <p:sldId id="356" r:id="rId4"/>
    <p:sldId id="312" r:id="rId5"/>
    <p:sldId id="313" r:id="rId6"/>
    <p:sldId id="359" r:id="rId7"/>
    <p:sldId id="360" r:id="rId8"/>
    <p:sldId id="30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4C8E5E-03C8-4984-97F2-AECB5DAB84DF}" type="datetimeFigureOut">
              <a:rPr lang="tr-TR" smtClean="0"/>
              <a:t>22.01.2018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42623D-F577-49D5-B6E1-E1B2B431A0DC}" type="slidenum">
              <a:rPr lang="tr-TR" smtClean="0"/>
              <a:t>‹#›</a:t>
            </a:fld>
            <a:endParaRPr lang="tr-TR"/>
          </a:p>
        </p:txBody>
      </p:sp>
    </p:spTree>
    <p:extLst>
      <p:ext uri="{BB962C8B-B14F-4D97-AF65-F5344CB8AC3E}">
        <p14:creationId xmlns:p14="http://schemas.microsoft.com/office/powerpoint/2010/main" val="2643014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2202319-5C75-4B5F-A8E4-13D5D0C16B1B}" type="slidenum">
              <a:rPr lang="tr-TR" smtClean="0"/>
              <a:pPr/>
              <a:t>4</a:t>
            </a:fld>
            <a:endParaRPr lang="tr-TR"/>
          </a:p>
        </p:txBody>
      </p:sp>
    </p:spTree>
    <p:extLst>
      <p:ext uri="{BB962C8B-B14F-4D97-AF65-F5344CB8AC3E}">
        <p14:creationId xmlns:p14="http://schemas.microsoft.com/office/powerpoint/2010/main" val="2986710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2202319-5C75-4B5F-A8E4-13D5D0C16B1B}" type="slidenum">
              <a:rPr lang="tr-TR" smtClean="0"/>
              <a:pPr/>
              <a:t>5</a:t>
            </a:fld>
            <a:endParaRPr lang="tr-TR"/>
          </a:p>
        </p:txBody>
      </p:sp>
    </p:spTree>
    <p:extLst>
      <p:ext uri="{BB962C8B-B14F-4D97-AF65-F5344CB8AC3E}">
        <p14:creationId xmlns:p14="http://schemas.microsoft.com/office/powerpoint/2010/main" val="2508503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22.01.2018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17637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22.01.2018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701444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22.01.2018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415484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B5306-2316-4681-A563-B4BB17E70E40}" type="datetimeFigureOut">
              <a:rPr lang="tr-TR" smtClean="0"/>
              <a:t>22.01.2018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736240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37B5306-2316-4681-A563-B4BB17E70E40}" type="datetimeFigureOut">
              <a:rPr lang="tr-TR" smtClean="0"/>
              <a:t>22.01.2018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27752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7B5306-2316-4681-A563-B4BB17E70E40}" type="datetimeFigureOut">
              <a:rPr lang="tr-TR" smtClean="0"/>
              <a:t>22.01.2018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386368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7B5306-2316-4681-A563-B4BB17E70E40}" type="datetimeFigureOut">
              <a:rPr lang="tr-TR" smtClean="0"/>
              <a:t>22.01.2018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198136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7B5306-2316-4681-A563-B4BB17E70E40}" type="datetimeFigureOut">
              <a:rPr lang="tr-TR" smtClean="0"/>
              <a:t>22.01.2018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449484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7B5306-2316-4681-A563-B4BB17E70E40}" type="datetimeFigureOut">
              <a:rPr lang="tr-TR" smtClean="0"/>
              <a:t>22.01.2018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1579726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B5306-2316-4681-A563-B4BB17E70E40}" type="datetimeFigureOut">
              <a:rPr lang="tr-TR" smtClean="0"/>
              <a:t>22.01.2018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200847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7B5306-2316-4681-A563-B4BB17E70E40}" type="datetimeFigureOut">
              <a:rPr lang="tr-TR" smtClean="0"/>
              <a:t>22.01.2018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2C6474-2B68-4028-9C5D-BDB224005F92}" type="slidenum">
              <a:rPr lang="tr-TR" smtClean="0"/>
              <a:t>‹#›</a:t>
            </a:fld>
            <a:endParaRPr lang="tr-TR"/>
          </a:p>
        </p:txBody>
      </p:sp>
    </p:spTree>
    <p:extLst>
      <p:ext uri="{BB962C8B-B14F-4D97-AF65-F5344CB8AC3E}">
        <p14:creationId xmlns:p14="http://schemas.microsoft.com/office/powerpoint/2010/main" val="300269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B5306-2316-4681-A563-B4BB17E70E40}" type="datetimeFigureOut">
              <a:rPr lang="tr-TR" smtClean="0"/>
              <a:t>22.01.2018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C6474-2B68-4028-9C5D-BDB224005F92}" type="slidenum">
              <a:rPr lang="tr-TR" smtClean="0"/>
              <a:t>‹#›</a:t>
            </a:fld>
            <a:endParaRPr lang="tr-TR"/>
          </a:p>
        </p:txBody>
      </p:sp>
    </p:spTree>
    <p:extLst>
      <p:ext uri="{BB962C8B-B14F-4D97-AF65-F5344CB8AC3E}">
        <p14:creationId xmlns:p14="http://schemas.microsoft.com/office/powerpoint/2010/main" val="179576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9833" y="612845"/>
            <a:ext cx="10814857" cy="5632311"/>
          </a:xfrm>
          <a:prstGeom prst="rect">
            <a:avLst/>
          </a:prstGeom>
        </p:spPr>
        <p:txBody>
          <a:bodyPr wrap="square">
            <a:spAutoFit/>
          </a:bodyPr>
          <a:lstStyle/>
          <a:p>
            <a:r>
              <a:rPr lang="tr-TR" sz="2400" dirty="0" smtClean="0">
                <a:solidFill>
                  <a:srgbClr val="0070C0"/>
                </a:solidFill>
                <a:latin typeface="Cambria" panose="02040503050406030204" pitchFamily="18" charset="0"/>
              </a:rPr>
              <a:t>HİDROJEN ENERJİSİ:</a:t>
            </a:r>
          </a:p>
          <a:p>
            <a:pPr algn="just"/>
            <a:r>
              <a:rPr lang="tr-TR" sz="2400" dirty="0" smtClean="0">
                <a:latin typeface="Cambria" panose="02040503050406030204" pitchFamily="18" charset="0"/>
              </a:rPr>
              <a:t>Hidrojen </a:t>
            </a:r>
            <a:r>
              <a:rPr lang="tr-TR" sz="2400" dirty="0">
                <a:latin typeface="Cambria" panose="02040503050406030204" pitchFamily="18" charset="0"/>
              </a:rPr>
              <a:t>1500'lü yıllarda keşfedilmiş, 1700'lü yıllarda yanabilme özelliğinin farkına varılmış, evrenin en basit ve en çok bulunan </a:t>
            </a:r>
            <a:r>
              <a:rPr lang="tr-TR" sz="2400" dirty="0" smtClean="0">
                <a:latin typeface="Cambria" panose="02040503050406030204" pitchFamily="18" charset="0"/>
              </a:rPr>
              <a:t>elementidir. </a:t>
            </a:r>
            <a:r>
              <a:rPr lang="tr-TR" sz="2400" dirty="0">
                <a:latin typeface="Cambria" panose="02040503050406030204" pitchFamily="18" charset="0"/>
              </a:rPr>
              <a:t>Hidrojen oksijen ile yüksek bir enerji </a:t>
            </a:r>
            <a:r>
              <a:rPr lang="tr-TR" sz="2400" dirty="0" smtClean="0">
                <a:latin typeface="Cambria" panose="02040503050406030204" pitchFamily="18" charset="0"/>
              </a:rPr>
              <a:t>değeri  </a:t>
            </a:r>
            <a:r>
              <a:rPr lang="tr-TR" sz="2400" dirty="0">
                <a:latin typeface="Cambria" panose="02040503050406030204" pitchFamily="18" charset="0"/>
              </a:rPr>
              <a:t>ile  </a:t>
            </a:r>
            <a:r>
              <a:rPr lang="tr-TR" sz="2400" dirty="0" smtClean="0">
                <a:latin typeface="Cambria" panose="02040503050406030204" pitchFamily="18" charset="0"/>
              </a:rPr>
              <a:t>yanıp </a:t>
            </a:r>
            <a:r>
              <a:rPr lang="tr-TR" sz="2400" dirty="0">
                <a:latin typeface="Cambria" panose="02040503050406030204" pitchFamily="18" charset="0"/>
              </a:rPr>
              <a:t>suya </a:t>
            </a:r>
            <a:r>
              <a:rPr lang="tr-TR" sz="2400" dirty="0" smtClean="0">
                <a:latin typeface="Cambria" panose="02040503050406030204" pitchFamily="18" charset="0"/>
              </a:rPr>
              <a:t>dönüşür</a:t>
            </a:r>
            <a:r>
              <a:rPr lang="tr-TR" sz="2400" dirty="0">
                <a:latin typeface="Cambria" panose="02040503050406030204" pitchFamily="18" charset="0"/>
              </a:rPr>
              <a:t>. Çok hafiftir ve </a:t>
            </a:r>
            <a:r>
              <a:rPr lang="tr-TR" sz="2400" dirty="0" smtClean="0">
                <a:latin typeface="Cambria" panose="02040503050406030204" pitchFamily="18" charset="0"/>
              </a:rPr>
              <a:t>kolaylıkla </a:t>
            </a:r>
            <a:r>
              <a:rPr lang="tr-TR" sz="2400" dirty="0">
                <a:latin typeface="Cambria" panose="02040503050406030204" pitchFamily="18" charset="0"/>
              </a:rPr>
              <a:t>hava ile </a:t>
            </a:r>
            <a:r>
              <a:rPr lang="tr-TR" sz="2400" dirty="0" smtClean="0">
                <a:latin typeface="Cambria" panose="02040503050406030204" pitchFamily="18" charset="0"/>
              </a:rPr>
              <a:t>karışabilir. Bu </a:t>
            </a:r>
            <a:r>
              <a:rPr lang="tr-TR" sz="2400" dirty="0">
                <a:latin typeface="Cambria" panose="02040503050406030204" pitchFamily="18" charset="0"/>
              </a:rPr>
              <a:t>özellikleri bile hidrojenin </a:t>
            </a:r>
            <a:r>
              <a:rPr lang="tr-TR" sz="2400" dirty="0" smtClean="0">
                <a:latin typeface="Cambria" panose="02040503050406030204" pitchFamily="18" charset="0"/>
              </a:rPr>
              <a:t>geleneğin enerji kaynağı olması açısından ön plana çıkmasına neden olmaktadır. Hidrojen renksiz</a:t>
            </a:r>
            <a:r>
              <a:rPr lang="tr-TR" sz="2400" dirty="0">
                <a:latin typeface="Cambria" panose="02040503050406030204" pitchFamily="18" charset="0"/>
              </a:rPr>
              <a:t>, kokusuz, havadan 14.4 kez daha hafif ve tamamen zehirsiz bir gazdır</a:t>
            </a:r>
            <a:r>
              <a:rPr lang="tr-TR" sz="2400" dirty="0" smtClean="0">
                <a:latin typeface="Cambria" panose="02040503050406030204" pitchFamily="18" charset="0"/>
              </a:rPr>
              <a:t>. Fosil enerji kaynaklarının çevreye verdiği zarlar göz önüne alındığında bu enerji kaynağının önemi daha da ön plana çıkmaktadır. </a:t>
            </a:r>
            <a:endParaRPr lang="tr-TR" sz="2400" dirty="0">
              <a:latin typeface="Cambria" panose="02040503050406030204" pitchFamily="18" charset="0"/>
            </a:endParaRPr>
          </a:p>
          <a:p>
            <a:pPr algn="just"/>
            <a:r>
              <a:rPr lang="tr-TR" sz="2400" dirty="0" smtClean="0">
                <a:latin typeface="Cambria" panose="02040503050406030204" pitchFamily="18" charset="0"/>
              </a:rPr>
              <a:t>Hidrojen </a:t>
            </a:r>
            <a:r>
              <a:rPr lang="tr-TR" sz="2400" dirty="0">
                <a:latin typeface="Cambria" panose="02040503050406030204" pitchFamily="18" charset="0"/>
              </a:rPr>
              <a:t>doğada serbest halde bulunmayan ancak bileşikler halinde bulunan bir elementtir. En çok bilinen bileşiği ise sudur.  Hidrojen -252.77°C’de sıvı hale getirilebilir. Sıvı hidrojenin hacmi 1 atm. basınç altında gaz halindeki hacminin sadece 1/700'ü kadardır. Hidrojen bilinen tüm yakıtlar içerisinde birim kütle başına en yüksek enerji içeriğine sahiptir (üst ısıl </a:t>
            </a:r>
            <a:r>
              <a:rPr lang="tr-TR" sz="2400" dirty="0" smtClean="0">
                <a:latin typeface="Cambria" panose="02040503050406030204" pitchFamily="18" charset="0"/>
              </a:rPr>
              <a:t> 340 değeri </a:t>
            </a:r>
            <a:r>
              <a:rPr lang="tr-TR" sz="2400" dirty="0">
                <a:latin typeface="Cambria" panose="02040503050406030204" pitchFamily="18" charset="0"/>
              </a:rPr>
              <a:t>140.9 MJ/kg, alt ısıl değeri 120,7 MJ/kg). </a:t>
            </a:r>
          </a:p>
        </p:txBody>
      </p:sp>
    </p:spTree>
    <p:extLst>
      <p:ext uri="{BB962C8B-B14F-4D97-AF65-F5344CB8AC3E}">
        <p14:creationId xmlns:p14="http://schemas.microsoft.com/office/powerpoint/2010/main" val="34583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2589" y="496328"/>
            <a:ext cx="7439891" cy="6278642"/>
          </a:xfrm>
          <a:prstGeom prst="rect">
            <a:avLst/>
          </a:prstGeom>
        </p:spPr>
        <p:txBody>
          <a:bodyPr wrap="square">
            <a:spAutoFit/>
          </a:bodyPr>
          <a:lstStyle/>
          <a:p>
            <a:pPr algn="just"/>
            <a:r>
              <a:rPr lang="tr-TR" sz="2400" dirty="0">
                <a:latin typeface="Cambria" panose="02040503050406030204" pitchFamily="18" charset="0"/>
              </a:rPr>
              <a:t>1 kg hidrojen 2.1 kg doğal gaz veya 2.8 kg petrolün sahip olduğu enerjiye sahiptir. Hidrojen petrol yakıtlarına göre ortalama 1.33 kat daha verimli bir yakıttır. Isı ve patlama enerjisi gerektiren her alanda kullanımı temiz ve kolay olan hidrojenin yakıt olarak kullanıldığı enerji sistemlerinde, atmosfere atılan ürün sadece su ve/veya su buharı </a:t>
            </a:r>
            <a:r>
              <a:rPr lang="tr-TR" sz="2400" dirty="0" smtClean="0">
                <a:latin typeface="Cambria" panose="02040503050406030204" pitchFamily="18" charset="0"/>
              </a:rPr>
              <a:t>olmaktadır. </a:t>
            </a:r>
          </a:p>
          <a:p>
            <a:pPr algn="just"/>
            <a:r>
              <a:rPr lang="tr-TR" sz="2400" dirty="0">
                <a:latin typeface="Cambria" panose="02040503050406030204" pitchFamily="18" charset="0"/>
              </a:rPr>
              <a:t>Hidrojenden enerji elde edilmesi, hidrojenin içten yanmalı motorlar (ICE) ya da gaz türbinlerinde yanıcı gaz olarak yakılmasıyla; ya da hidrojenli yakıt hücrelerinde yakıt olarak kullanılmasıyla  (FC) sağlanır. Bu işlemler sonucunda atık ve emisyon olarak su buharı dışında çevreyi kirletici ve sera etkisini artırıcı hiçbir gaz ve zararlı kimyasal madde üretimi söz konusu değildir. </a:t>
            </a:r>
          </a:p>
          <a:p>
            <a:pPr algn="just"/>
            <a:r>
              <a:rPr lang="tr-TR" sz="2400" dirty="0">
                <a:latin typeface="Cambria" panose="02040503050406030204" pitchFamily="18" charset="0"/>
              </a:rPr>
              <a:t> </a:t>
            </a:r>
          </a:p>
          <a:p>
            <a:pPr algn="just"/>
            <a:endParaRPr lang="tr-TR" dirty="0">
              <a:latin typeface="Cambria" panose="02040503050406030204" pitchFamily="18" charset="0"/>
            </a:endParaRPr>
          </a:p>
        </p:txBody>
      </p:sp>
      <p:pic>
        <p:nvPicPr>
          <p:cNvPr id="3" name="Picture 4" descr="Weltkugel"/>
          <p:cNvPicPr>
            <a:picLocks noChangeAspect="1" noChangeArrowheads="1"/>
          </p:cNvPicPr>
          <p:nvPr/>
        </p:nvPicPr>
        <p:blipFill>
          <a:blip r:embed="rId2" cstate="print"/>
          <a:srcRect/>
          <a:stretch>
            <a:fillRect/>
          </a:stretch>
        </p:blipFill>
        <p:spPr>
          <a:xfrm>
            <a:off x="8573483" y="1933993"/>
            <a:ext cx="3117357" cy="2953890"/>
          </a:xfrm>
          <a:prstGeom prst="rect">
            <a:avLst/>
          </a:prstGeom>
          <a:noFill/>
        </p:spPr>
      </p:pic>
    </p:spTree>
    <p:extLst>
      <p:ext uri="{BB962C8B-B14F-4D97-AF65-F5344CB8AC3E}">
        <p14:creationId xmlns:p14="http://schemas.microsoft.com/office/powerpoint/2010/main" val="127370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53687" y="571004"/>
            <a:ext cx="7825048" cy="5909310"/>
          </a:xfrm>
          <a:prstGeom prst="rect">
            <a:avLst/>
          </a:prstGeom>
        </p:spPr>
        <p:txBody>
          <a:bodyPr wrap="square">
            <a:spAutoFit/>
          </a:bodyPr>
          <a:lstStyle/>
          <a:p>
            <a:pPr algn="just"/>
            <a:r>
              <a:rPr lang="tr-TR" sz="2400" dirty="0">
                <a:latin typeface="Cambria" panose="02040503050406030204" pitchFamily="18" charset="0"/>
                <a:ea typeface="Times New Roman" panose="02020603050405020304" pitchFamily="18" charset="0"/>
              </a:rPr>
              <a:t>Hidrojen </a:t>
            </a:r>
            <a:r>
              <a:rPr lang="tr-TR" sz="2400" dirty="0" smtClean="0">
                <a:latin typeface="Cambria" panose="02040503050406030204" pitchFamily="18" charset="0"/>
                <a:ea typeface="Times New Roman" panose="02020603050405020304" pitchFamily="18" charset="0"/>
              </a:rPr>
              <a:t>XXI. </a:t>
            </a:r>
            <a:r>
              <a:rPr lang="tr-TR" sz="2400" dirty="0">
                <a:latin typeface="Cambria" panose="02040503050406030204" pitchFamily="18" charset="0"/>
                <a:ea typeface="Times New Roman" panose="02020603050405020304" pitchFamily="18" charset="0"/>
              </a:rPr>
              <a:t>yüzyıla damgasını vuracak bir enerji taşıyıcısıdır. Kolayca ve güvenli olarak her yere taşınabilen, taşınmasında çok az enerji kaybı olan, her yerde (sanayide, evlerde ve taşıtlarda) kullanılabilen, tükenmez, temiz, kolaylıkla ısı, elektrik ve mekanik enerjiye dönüşebilen, karbon içermeyen, ekonomik ve hafif olan </a:t>
            </a:r>
            <a:r>
              <a:rPr lang="tr-TR" sz="2400" dirty="0" smtClean="0">
                <a:latin typeface="Cambria" panose="02040503050406030204" pitchFamily="18" charset="0"/>
                <a:ea typeface="Times New Roman" panose="02020603050405020304" pitchFamily="18" charset="0"/>
              </a:rPr>
              <a:t>bir enerji kaynağıdır.</a:t>
            </a:r>
          </a:p>
          <a:p>
            <a:pPr marL="285750" indent="-285750">
              <a:buFont typeface="Arial" panose="020B0604020202020204" pitchFamily="34" charset="0"/>
              <a:buChar char="•"/>
            </a:pPr>
            <a:r>
              <a:rPr lang="es-ES" sz="2400" dirty="0" smtClean="0">
                <a:latin typeface="Cambria" panose="02040503050406030204" pitchFamily="18" charset="0"/>
              </a:rPr>
              <a:t>Zehirsizdir </a:t>
            </a:r>
            <a:r>
              <a:rPr lang="tr-TR" sz="2400" dirty="0" smtClean="0">
                <a:latin typeface="Cambria" panose="02040503050406030204" pitchFamily="18" charset="0"/>
              </a:rPr>
              <a:t>bir enerji kaynağıdır ve yanıcı değildir.  </a:t>
            </a:r>
          </a:p>
          <a:p>
            <a:pPr marL="285750" indent="-285750">
              <a:buFont typeface="Arial" panose="020B0604020202020204" pitchFamily="34" charset="0"/>
              <a:buChar char="•"/>
            </a:pPr>
            <a:r>
              <a:rPr lang="tr-TR" sz="2400" dirty="0" smtClean="0">
                <a:latin typeface="Cambria" panose="02040503050406030204" pitchFamily="18" charset="0"/>
              </a:rPr>
              <a:t>Kolay uçucu olan bir enerji kaynağıdır.</a:t>
            </a:r>
          </a:p>
          <a:p>
            <a:pPr marL="285750" indent="-285750">
              <a:buFont typeface="Arial" panose="020B0604020202020204" pitchFamily="34" charset="0"/>
              <a:buChar char="•"/>
            </a:pPr>
            <a:r>
              <a:rPr lang="es-ES" sz="2400" dirty="0" smtClean="0">
                <a:latin typeface="Cambria" panose="02040503050406030204" pitchFamily="18" charset="0"/>
              </a:rPr>
              <a:t>Çevrecidir </a:t>
            </a:r>
            <a:r>
              <a:rPr lang="es-ES" sz="2400" dirty="0">
                <a:latin typeface="Cambria" panose="02040503050406030204" pitchFamily="18" charset="0"/>
              </a:rPr>
              <a:t>ve sular</a:t>
            </a:r>
            <a:r>
              <a:rPr lang="tr-TR" sz="2400" dirty="0">
                <a:latin typeface="Cambria" panose="02040503050406030204" pitchFamily="18" charset="0"/>
              </a:rPr>
              <a:t>ı</a:t>
            </a:r>
            <a:r>
              <a:rPr lang="es-ES" sz="2400" dirty="0">
                <a:latin typeface="Cambria" panose="02040503050406030204" pitchFamily="18" charset="0"/>
              </a:rPr>
              <a:t> tehdit etmez.</a:t>
            </a:r>
          </a:p>
          <a:p>
            <a:pPr marL="285750" indent="-285750">
              <a:buFont typeface="Arial" panose="020B0604020202020204" pitchFamily="34" charset="0"/>
              <a:buChar char="•"/>
            </a:pPr>
            <a:r>
              <a:rPr lang="tr-TR" sz="2400" dirty="0" smtClean="0">
                <a:latin typeface="Cambria" panose="02040503050406030204" pitchFamily="18" charset="0"/>
              </a:rPr>
              <a:t>Kokusuzdur ve tatsızdır.</a:t>
            </a:r>
            <a:endParaRPr lang="tr-TR" sz="2400" dirty="0">
              <a:latin typeface="Cambria" panose="02040503050406030204" pitchFamily="18" charset="0"/>
            </a:endParaRPr>
          </a:p>
          <a:p>
            <a:pPr marL="285750" indent="-285750">
              <a:buFont typeface="Arial" panose="020B0604020202020204" pitchFamily="34" charset="0"/>
              <a:buChar char="•"/>
            </a:pPr>
            <a:r>
              <a:rPr lang="tr-TR" sz="2400" dirty="0" smtClean="0">
                <a:latin typeface="Cambria" panose="02040503050406030204" pitchFamily="18" charset="0"/>
              </a:rPr>
              <a:t>Patlayan bir enerji kaynağı değildir.</a:t>
            </a:r>
            <a:r>
              <a:rPr lang="pt-BR" sz="2400" dirty="0" smtClean="0">
                <a:latin typeface="Cambria" panose="02040503050406030204" pitchFamily="18" charset="0"/>
              </a:rPr>
              <a:t>.</a:t>
            </a:r>
          </a:p>
          <a:p>
            <a:pPr marL="285750" indent="-285750">
              <a:buFont typeface="Arial" panose="020B0604020202020204" pitchFamily="34" charset="0"/>
              <a:buChar char="•"/>
            </a:pPr>
            <a:r>
              <a:rPr lang="tr-TR" sz="2400" dirty="0" smtClean="0">
                <a:latin typeface="Cambria" panose="02040503050406030204" pitchFamily="18" charset="0"/>
              </a:rPr>
              <a:t> Radyoaktif değildir.</a:t>
            </a:r>
          </a:p>
          <a:p>
            <a:pPr marL="285750" indent="-285750">
              <a:buFont typeface="Arial" panose="020B0604020202020204" pitchFamily="34" charset="0"/>
              <a:buChar char="•"/>
            </a:pPr>
            <a:r>
              <a:rPr lang="tr-TR" sz="2400" dirty="0" smtClean="0">
                <a:latin typeface="Cambria" panose="02040503050406030204" pitchFamily="18" charset="0"/>
              </a:rPr>
              <a:t> </a:t>
            </a:r>
            <a:r>
              <a:rPr lang="tr-TR" sz="2400" dirty="0">
                <a:latin typeface="Cambria" panose="02040503050406030204" pitchFamily="18" charset="0"/>
              </a:rPr>
              <a:t>Kanserojen değildir</a:t>
            </a:r>
            <a:r>
              <a:rPr lang="tr-TR" sz="2400" dirty="0" smtClean="0">
                <a:latin typeface="Cambria" panose="02040503050406030204" pitchFamily="18" charset="0"/>
              </a:rPr>
              <a:t>.</a:t>
            </a:r>
          </a:p>
          <a:p>
            <a:pPr marL="342900" indent="-342900">
              <a:buFont typeface="Arial" panose="020B0604020202020204" pitchFamily="34" charset="0"/>
              <a:buChar char="•"/>
            </a:pPr>
            <a:r>
              <a:rPr lang="tr-TR" sz="2400" dirty="0" smtClean="0">
                <a:latin typeface="Cambria" panose="02040503050406030204" pitchFamily="18" charset="0"/>
              </a:rPr>
              <a:t>Dışa bağımlı bir enerji kaynağı değildir. </a:t>
            </a:r>
            <a:endParaRPr lang="tr-TR" sz="2400" dirty="0">
              <a:latin typeface="Cambria" panose="02040503050406030204" pitchFamily="18" charset="0"/>
            </a:endParaRPr>
          </a:p>
          <a:p>
            <a:pPr algn="just"/>
            <a:endParaRPr lang="tr-TR" dirty="0" smtClean="0">
              <a:latin typeface="Times New Roman" panose="02020603050405020304" pitchFamily="18" charset="0"/>
              <a:ea typeface="Times New Roman" panose="02020603050405020304" pitchFamily="18" charset="0"/>
            </a:endParaRPr>
          </a:p>
        </p:txBody>
      </p:sp>
      <p:pic>
        <p:nvPicPr>
          <p:cNvPr id="4" name="Picture 2" descr="hydrogen energy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8411" y="1122218"/>
            <a:ext cx="2668213" cy="12718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ydrogen energy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17388" y="3200400"/>
            <a:ext cx="2549236" cy="19119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0367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32261" y="548681"/>
            <a:ext cx="11213869" cy="5577483"/>
          </a:xfrm>
        </p:spPr>
        <p:txBody>
          <a:bodyPr>
            <a:normAutofit/>
          </a:bodyPr>
          <a:lstStyle/>
          <a:p>
            <a:pPr marL="0" indent="0" algn="just">
              <a:buNone/>
            </a:pPr>
            <a:r>
              <a:rPr lang="tr-TR" sz="2400" dirty="0">
                <a:latin typeface="Cambria" panose="02040503050406030204" pitchFamily="18" charset="0"/>
              </a:rPr>
              <a:t>Hidrojen bilinen tüm yakıtlar içerisinde , birim kütle başına en yüksek enerji içeriğine sahiptir. 1 kg. hidrojen, 2,1kg. Doğalgaz veya 2,8 kg. </a:t>
            </a:r>
            <a:r>
              <a:rPr lang="tr-TR" sz="2400" dirty="0">
                <a:latin typeface="Cambria" panose="02040503050406030204" pitchFamily="18" charset="0"/>
              </a:rPr>
              <a:t>petrolün sahip olduğu enerjiyi içerir. </a:t>
            </a:r>
            <a:r>
              <a:rPr lang="tr-TR" sz="2400" dirty="0" smtClean="0">
                <a:latin typeface="Cambria" panose="02040503050406030204" pitchFamily="18" charset="0"/>
              </a:rPr>
              <a:t>Petrol </a:t>
            </a:r>
            <a:r>
              <a:rPr lang="tr-TR" sz="2400" dirty="0">
                <a:latin typeface="Cambria" panose="02040503050406030204" pitchFamily="18" charset="0"/>
              </a:rPr>
              <a:t>türevli yakıtlara göre ortalama 1,33 kat daha verimlidir. </a:t>
            </a:r>
            <a:r>
              <a:rPr lang="tr-TR" sz="2400" dirty="0">
                <a:latin typeface="Cambria" panose="02040503050406030204" pitchFamily="18" charset="0"/>
              </a:rPr>
              <a:t>Hidrojenin yakıt olarak kullanıldığı enerji sistemlerinde, atmosfere bırakılan ürün sadece su/su buharı buharı</a:t>
            </a:r>
            <a:r>
              <a:rPr lang="tr-TR" sz="2400" dirty="0">
                <a:latin typeface="Cambria" panose="02040503050406030204" pitchFamily="18" charset="0"/>
              </a:rPr>
              <a:t> olmaktadır</a:t>
            </a:r>
            <a:r>
              <a:rPr lang="tr-TR" sz="2400" dirty="0" smtClean="0">
                <a:latin typeface="Cambria" panose="02040503050406030204" pitchFamily="18" charset="0"/>
              </a:rPr>
              <a:t>. Hidrojen gazı farklı </a:t>
            </a:r>
            <a:r>
              <a:rPr lang="tr-TR" sz="2400" dirty="0">
                <a:latin typeface="Cambria" panose="02040503050406030204" pitchFamily="18" charset="0"/>
              </a:rPr>
              <a:t>yöntemlerle elde edildiği gibi su, güneş enerjisi veya onun türevleri olarak kabul edilen dalga, rüzgar ve </a:t>
            </a:r>
            <a:r>
              <a:rPr lang="tr-TR" sz="2400" dirty="0" err="1">
                <a:latin typeface="Cambria" panose="02040503050406030204" pitchFamily="18" charset="0"/>
              </a:rPr>
              <a:t>biyokütle</a:t>
            </a:r>
            <a:r>
              <a:rPr lang="tr-TR" sz="2400" dirty="0">
                <a:latin typeface="Cambria" panose="02040503050406030204" pitchFamily="18" charset="0"/>
              </a:rPr>
              <a:t> ile de elde edilebilmektedir. </a:t>
            </a:r>
          </a:p>
          <a:p>
            <a:pPr marL="0" indent="0" algn="just">
              <a:buNone/>
            </a:pPr>
            <a:r>
              <a:rPr lang="tr-TR" sz="2400" dirty="0">
                <a:latin typeface="Cambria" panose="02040503050406030204" pitchFamily="18" charset="0"/>
              </a:rPr>
              <a:t>Hidrojen doğada serbest halede bulunmaz, bileşikler halinde bulunur. En çok bilinen bileşiği sudur. Bunun dışında organik bileşiklerle bağlı halede bulunur. Bunun için hidrojenin enerji kaynağı olarak kullanılabilmesi için doğadaki bileşiklerinden ayrılması gerekmektedir. Üretilmesi petrol gibi fosil yakıtlarda olduğu gibi kolay ve karlı değildir. </a:t>
            </a:r>
          </a:p>
          <a:p>
            <a:pPr marL="0" indent="0" algn="just">
              <a:buNone/>
            </a:pPr>
            <a:r>
              <a:rPr lang="tr-TR" sz="2400" dirty="0">
                <a:latin typeface="Cambria" panose="02040503050406030204" pitchFamily="18" charset="0"/>
              </a:rPr>
              <a:t>Hidrojenden enerji üretimi yeni olmasına karşın hidrojen üretimi yeni değildir. Şu anda dünyada her yıl 500 milyar m</a:t>
            </a:r>
            <a:r>
              <a:rPr lang="tr-TR" sz="2400" baseline="30000" dirty="0">
                <a:latin typeface="Cambria" panose="02040503050406030204" pitchFamily="18" charset="0"/>
              </a:rPr>
              <a:t>3  </a:t>
            </a:r>
            <a:r>
              <a:rPr lang="tr-TR" sz="2400" dirty="0">
                <a:latin typeface="Cambria" panose="02040503050406030204" pitchFamily="18" charset="0"/>
              </a:rPr>
              <a:t>hidrojen üretilmekte, depolanmakta, taşınmakta ve kullanılmaktadır. Özellikle petrokimya sanayinde önemli kullanım alanları vardır.</a:t>
            </a:r>
            <a:endParaRPr lang="tr-TR" sz="2400" dirty="0">
              <a:latin typeface="Cambria" panose="02040503050406030204" pitchFamily="18" charset="0"/>
            </a:endParaRPr>
          </a:p>
        </p:txBody>
      </p:sp>
    </p:spTree>
    <p:extLst>
      <p:ext uri="{BB962C8B-B14F-4D97-AF65-F5344CB8AC3E}">
        <p14:creationId xmlns:p14="http://schemas.microsoft.com/office/powerpoint/2010/main" val="922337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82385" y="980729"/>
            <a:ext cx="11338560" cy="5145435"/>
          </a:xfrm>
        </p:spPr>
        <p:txBody>
          <a:bodyPr>
            <a:normAutofit/>
          </a:bodyPr>
          <a:lstStyle/>
          <a:p>
            <a:pPr marL="0" indent="0" algn="just">
              <a:buNone/>
            </a:pPr>
            <a:r>
              <a:rPr lang="tr-TR" sz="2400" dirty="0" smtClean="0">
                <a:latin typeface="Cambria" panose="02040503050406030204" pitchFamily="18" charset="0"/>
              </a:rPr>
              <a:t>Hidrojen </a:t>
            </a:r>
            <a:r>
              <a:rPr lang="tr-TR" sz="2400" dirty="0" err="1" smtClean="0">
                <a:latin typeface="Cambria" panose="02040503050406030204" pitchFamily="18" charset="0"/>
              </a:rPr>
              <a:t>eldesi</a:t>
            </a:r>
            <a:r>
              <a:rPr lang="tr-TR" sz="2400" dirty="0" smtClean="0">
                <a:latin typeface="Cambria" panose="02040503050406030204" pitchFamily="18" charset="0"/>
              </a:rPr>
              <a:t>: Avrupa’da </a:t>
            </a:r>
            <a:r>
              <a:rPr lang="tr-TR" sz="2400" dirty="0">
                <a:latin typeface="Cambria" panose="02040503050406030204" pitchFamily="18" charset="0"/>
              </a:rPr>
              <a:t>yılda yaklaşık 100 milyar m</a:t>
            </a:r>
            <a:r>
              <a:rPr lang="tr-TR" sz="2400" baseline="30000" dirty="0">
                <a:latin typeface="Cambria" panose="02040503050406030204" pitchFamily="18" charset="0"/>
              </a:rPr>
              <a:t>3</a:t>
            </a:r>
            <a:r>
              <a:rPr lang="tr-TR" sz="2400" dirty="0">
                <a:latin typeface="Cambria" panose="02040503050406030204" pitchFamily="18" charset="0"/>
              </a:rPr>
              <a:t> hidrojen üretilmekte olup; Dünya çapında bu değer 500 milyar m</a:t>
            </a:r>
            <a:r>
              <a:rPr lang="tr-TR" sz="2400" baseline="30000" dirty="0">
                <a:latin typeface="Cambria" panose="02040503050406030204" pitchFamily="18" charset="0"/>
              </a:rPr>
              <a:t>3</a:t>
            </a:r>
            <a:r>
              <a:rPr lang="tr-TR" sz="2400" dirty="0">
                <a:latin typeface="Cambria" panose="02040503050406030204" pitchFamily="18" charset="0"/>
              </a:rPr>
              <a:t> civarındadır. </a:t>
            </a:r>
            <a:r>
              <a:rPr lang="tr-TR" sz="2400" dirty="0">
                <a:latin typeface="Cambria" panose="02040503050406030204" pitchFamily="18" charset="0"/>
              </a:rPr>
              <a:t>Türkiye’deki hidrojen üretiminin ise 0,3 milyar m</a:t>
            </a:r>
            <a:r>
              <a:rPr lang="tr-TR" sz="2400" baseline="30000" dirty="0">
                <a:latin typeface="Cambria" panose="02040503050406030204" pitchFamily="18" charset="0"/>
              </a:rPr>
              <a:t>3</a:t>
            </a:r>
            <a:r>
              <a:rPr lang="tr-TR" sz="2400" dirty="0">
                <a:latin typeface="Cambria" panose="02040503050406030204" pitchFamily="18" charset="0"/>
              </a:rPr>
              <a:t> dolaylarında olduğu tahmin edilmektedir. </a:t>
            </a:r>
            <a:r>
              <a:rPr lang="tr-TR" sz="2400" dirty="0">
                <a:latin typeface="Cambria" panose="02040503050406030204" pitchFamily="18" charset="0"/>
              </a:rPr>
              <a:t>Toplam üretim en az %</a:t>
            </a:r>
            <a:r>
              <a:rPr lang="tr-TR" sz="2400" dirty="0" smtClean="0">
                <a:latin typeface="Cambria" panose="02040503050406030204" pitchFamily="18" charset="0"/>
              </a:rPr>
              <a:t>40’ı </a:t>
            </a:r>
            <a:r>
              <a:rPr lang="tr-TR" sz="2400" dirty="0">
                <a:latin typeface="Cambria" panose="02040503050406030204" pitchFamily="18" charset="0"/>
              </a:rPr>
              <a:t>imalat sanayinin yan ürünleri olarak ortaya çıkmaktadır. </a:t>
            </a:r>
            <a:r>
              <a:rPr lang="tr-TR" sz="2400" dirty="0">
                <a:latin typeface="Cambria" panose="02040503050406030204" pitchFamily="18" charset="0"/>
              </a:rPr>
              <a:t>Dünyada hidrojen üretim yöntemleri aşağıdaki gibidir. </a:t>
            </a:r>
          </a:p>
          <a:p>
            <a:pPr algn="just"/>
            <a:r>
              <a:rPr lang="tr-TR" sz="2400" dirty="0">
                <a:latin typeface="Cambria" panose="02040503050406030204" pitchFamily="18" charset="0"/>
              </a:rPr>
              <a:t>Doğalgaz yada nafta buharından</a:t>
            </a:r>
          </a:p>
          <a:p>
            <a:r>
              <a:rPr lang="tr-TR" sz="2400" dirty="0">
                <a:latin typeface="Cambria" panose="02040503050406030204" pitchFamily="18" charset="0"/>
              </a:rPr>
              <a:t>Yağların kısmi oksitlenmesinden</a:t>
            </a:r>
          </a:p>
          <a:p>
            <a:r>
              <a:rPr lang="tr-TR" sz="2400" dirty="0">
                <a:latin typeface="Cambria" panose="02040503050406030204" pitchFamily="18" charset="0"/>
              </a:rPr>
              <a:t>Petrokimyasal: Benzinden</a:t>
            </a:r>
          </a:p>
          <a:p>
            <a:r>
              <a:rPr lang="tr-TR" sz="2400" dirty="0">
                <a:latin typeface="Cambria" panose="02040503050406030204" pitchFamily="18" charset="0"/>
              </a:rPr>
              <a:t>Petrokimyasal: Etilen üretiminden</a:t>
            </a:r>
          </a:p>
          <a:p>
            <a:r>
              <a:rPr lang="tr-TR" sz="2400" dirty="0">
                <a:latin typeface="Cambria" panose="02040503050406030204" pitchFamily="18" charset="0"/>
              </a:rPr>
              <a:t>Diğer Kimyasal Endüstriden</a:t>
            </a:r>
          </a:p>
          <a:p>
            <a:r>
              <a:rPr lang="tr-TR" sz="2400" dirty="0">
                <a:latin typeface="Cambria" panose="02040503050406030204" pitchFamily="18" charset="0"/>
              </a:rPr>
              <a:t>Kömür (Kok gazından)</a:t>
            </a:r>
            <a:endParaRPr lang="tr-TR" sz="2400" dirty="0">
              <a:latin typeface="Cambria" panose="02040503050406030204" pitchFamily="18" charset="0"/>
            </a:endParaRPr>
          </a:p>
        </p:txBody>
      </p:sp>
    </p:spTree>
    <p:extLst>
      <p:ext uri="{BB962C8B-B14F-4D97-AF65-F5344CB8AC3E}">
        <p14:creationId xmlns:p14="http://schemas.microsoft.com/office/powerpoint/2010/main" val="355560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ydrogen vehicle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359" y="532015"/>
            <a:ext cx="4679311" cy="2144685"/>
          </a:xfrm>
          <a:prstGeom prst="rect">
            <a:avLst/>
          </a:prstGeom>
          <a:noFill/>
          <a:extLst>
            <a:ext uri="{909E8E84-426E-40DD-AFC4-6F175D3DCCD1}">
              <a14:hiddenFill xmlns:a14="http://schemas.microsoft.com/office/drawing/2010/main">
                <a:solidFill>
                  <a:srgbClr val="FFFFFF"/>
                </a:solidFill>
              </a14:hiddenFill>
            </a:ext>
          </a:extLst>
        </p:spPr>
      </p:pic>
      <p:pic>
        <p:nvPicPr>
          <p:cNvPr id="79874" name="Picture 2" descr="hydrogen vehicle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58" y="2804159"/>
            <a:ext cx="4679311" cy="338933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5286894" y="2452254"/>
            <a:ext cx="6367550" cy="3046988"/>
          </a:xfrm>
          <a:prstGeom prst="rect">
            <a:avLst/>
          </a:prstGeom>
        </p:spPr>
        <p:txBody>
          <a:bodyPr wrap="square">
            <a:spAutoFit/>
          </a:bodyPr>
          <a:lstStyle/>
          <a:p>
            <a:pPr>
              <a:buClr>
                <a:schemeClr val="accent2"/>
              </a:buClr>
            </a:pPr>
            <a:r>
              <a:rPr lang="tr-TR" sz="2400" dirty="0">
                <a:latin typeface="Cambria" panose="02040503050406030204" pitchFamily="18" charset="0"/>
              </a:rPr>
              <a:t>Kullanım alanları:</a:t>
            </a:r>
          </a:p>
          <a:p>
            <a:pPr>
              <a:buClr>
                <a:schemeClr val="accent2"/>
              </a:buClr>
            </a:pPr>
            <a:r>
              <a:rPr lang="tr-TR" sz="2400" dirty="0">
                <a:latin typeface="Cambria" panose="02040503050406030204" pitchFamily="18" charset="0"/>
              </a:rPr>
              <a:t>Yakıt pili  teknolojisi </a:t>
            </a:r>
          </a:p>
          <a:p>
            <a:pPr>
              <a:buClr>
                <a:schemeClr val="accent2"/>
              </a:buClr>
            </a:pPr>
            <a:r>
              <a:rPr lang="tr-TR" sz="2400" dirty="0">
                <a:latin typeface="Cambria" panose="02040503050406030204" pitchFamily="18" charset="0"/>
              </a:rPr>
              <a:t>Konutlarda ısıtma amaçlı</a:t>
            </a:r>
          </a:p>
          <a:p>
            <a:pPr>
              <a:buClr>
                <a:schemeClr val="accent2"/>
              </a:buClr>
            </a:pPr>
            <a:r>
              <a:rPr lang="tr-TR" sz="2400" dirty="0">
                <a:latin typeface="Cambria" panose="02040503050406030204" pitchFamily="18" charset="0"/>
              </a:rPr>
              <a:t>Doğrudan elektrik üretimi </a:t>
            </a:r>
          </a:p>
          <a:p>
            <a:pPr>
              <a:buClr>
                <a:schemeClr val="accent2"/>
              </a:buClr>
            </a:pPr>
            <a:r>
              <a:rPr lang="tr-TR" sz="2400" dirty="0">
                <a:latin typeface="Cambria" panose="02040503050406030204" pitchFamily="18" charset="0"/>
              </a:rPr>
              <a:t>Taşıt araçlarında </a:t>
            </a:r>
          </a:p>
          <a:p>
            <a:pPr>
              <a:buClr>
                <a:schemeClr val="accent2"/>
              </a:buClr>
            </a:pPr>
            <a:r>
              <a:rPr lang="tr-TR" sz="2400" dirty="0">
                <a:latin typeface="Cambria" panose="02040503050406030204" pitchFamily="18" charset="0"/>
              </a:rPr>
              <a:t>Savunma sanayinde</a:t>
            </a:r>
          </a:p>
          <a:p>
            <a:pPr>
              <a:buClr>
                <a:schemeClr val="accent2"/>
              </a:buClr>
            </a:pPr>
            <a:r>
              <a:rPr lang="tr-TR" sz="2400" dirty="0">
                <a:latin typeface="Cambria" panose="02040503050406030204" pitchFamily="18" charset="0"/>
              </a:rPr>
              <a:t>Doğrudan yanmalı motor teknolojisi</a:t>
            </a:r>
          </a:p>
          <a:p>
            <a:pPr>
              <a:buClr>
                <a:schemeClr val="accent2"/>
              </a:buClr>
            </a:pPr>
            <a:r>
              <a:rPr lang="tr-TR" sz="2400" dirty="0">
                <a:latin typeface="Cambria" panose="02040503050406030204" pitchFamily="18" charset="0"/>
              </a:rPr>
              <a:t>Taşıt araçlarında</a:t>
            </a:r>
          </a:p>
        </p:txBody>
      </p:sp>
    </p:spTree>
    <p:extLst>
      <p:ext uri="{BB962C8B-B14F-4D97-AF65-F5344CB8AC3E}">
        <p14:creationId xmlns:p14="http://schemas.microsoft.com/office/powerpoint/2010/main" val="158607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1767" y="1305342"/>
            <a:ext cx="11130742" cy="3785652"/>
          </a:xfrm>
          <a:prstGeom prst="rect">
            <a:avLst/>
          </a:prstGeom>
        </p:spPr>
        <p:txBody>
          <a:bodyPr wrap="square">
            <a:spAutoFit/>
          </a:bodyPr>
          <a:lstStyle/>
          <a:p>
            <a:pPr algn="just"/>
            <a:r>
              <a:rPr lang="tr-TR" sz="2400" dirty="0">
                <a:latin typeface="Cambria" panose="02040503050406030204" pitchFamily="18" charset="0"/>
              </a:rPr>
              <a:t>Hidrojen için geleceğin yakıtı olarak bahsedilmeye başlanınca yakıt </a:t>
            </a:r>
            <a:r>
              <a:rPr lang="tr-TR" sz="2400" dirty="0" smtClean="0">
                <a:latin typeface="Cambria" panose="02040503050406030204" pitchFamily="18" charset="0"/>
              </a:rPr>
              <a:t>pillerinde </a:t>
            </a:r>
            <a:r>
              <a:rPr lang="tr-TR" sz="2400" dirty="0">
                <a:latin typeface="Cambria" panose="02040503050406030204" pitchFamily="18" charset="0"/>
              </a:rPr>
              <a:t>daha çok gündeme gelmeye başlamıştır. Yakıt pilleri hidrojen de depolanması  kimyasal enerjinin </a:t>
            </a:r>
            <a:r>
              <a:rPr lang="tr-TR" sz="2400" dirty="0" smtClean="0">
                <a:latin typeface="Cambria" panose="02040503050406030204" pitchFamily="18" charset="0"/>
              </a:rPr>
              <a:t>elektrik </a:t>
            </a:r>
            <a:r>
              <a:rPr lang="tr-TR" sz="2400" dirty="0">
                <a:latin typeface="Cambria" panose="02040503050406030204" pitchFamily="18" charset="0"/>
              </a:rPr>
              <a:t>enerjisine dönüştürülmesinde en uygun sistemlerdir. Yakıt </a:t>
            </a:r>
            <a:r>
              <a:rPr lang="tr-TR" sz="2400" dirty="0" smtClean="0">
                <a:latin typeface="Cambria" panose="02040503050406030204" pitchFamily="18" charset="0"/>
              </a:rPr>
              <a:t>pillerinde doğalgaz</a:t>
            </a:r>
            <a:r>
              <a:rPr lang="tr-TR" sz="2400" dirty="0">
                <a:latin typeface="Cambria" panose="02040503050406030204" pitchFamily="18" charset="0"/>
              </a:rPr>
              <a:t>, </a:t>
            </a:r>
            <a:r>
              <a:rPr lang="tr-TR" sz="2400" dirty="0" smtClean="0">
                <a:latin typeface="Cambria" panose="02040503050406030204" pitchFamily="18" charset="0"/>
              </a:rPr>
              <a:t>biyogaz, </a:t>
            </a:r>
            <a:r>
              <a:rPr lang="tr-TR" sz="2400" dirty="0" err="1">
                <a:latin typeface="Cambria" panose="02040503050406030204" pitchFamily="18" charset="0"/>
              </a:rPr>
              <a:t>propan</a:t>
            </a:r>
            <a:r>
              <a:rPr lang="tr-TR" sz="2400" dirty="0">
                <a:latin typeface="Cambria" panose="02040503050406030204" pitchFamily="18" charset="0"/>
              </a:rPr>
              <a:t> gibi hidrojence zengin hidrokarbon bileşikleri de kullanılarak enerji elde edilebilir. Hidrojenin yakıt olarak kullanıldığı ve kimyasal enerjinin elektrik enerjisine çevrildiği sistemler yakıt hücreleri diye adlandırılır.</a:t>
            </a:r>
          </a:p>
          <a:p>
            <a:pPr algn="just">
              <a:spcBef>
                <a:spcPct val="50000"/>
              </a:spcBef>
            </a:pPr>
            <a:r>
              <a:rPr lang="tr-TR" sz="2400" dirty="0">
                <a:latin typeface="Cambria" panose="02040503050406030204" pitchFamily="18" charset="0"/>
              </a:rPr>
              <a:t>Bu sistemlerde hidrojenin yanma ürünleri yalnızca su ve su buharlarıdır.</a:t>
            </a:r>
          </a:p>
          <a:p>
            <a:pPr algn="just">
              <a:spcBef>
                <a:spcPct val="50000"/>
              </a:spcBef>
            </a:pPr>
            <a:r>
              <a:rPr lang="tr-TR" sz="2400" dirty="0">
                <a:latin typeface="Cambria" panose="02040503050406030204" pitchFamily="18" charset="0"/>
              </a:rPr>
              <a:t>Yeni geliştirilen bu sistemlerde hidrojen doğrudan ya da hidrojen salan herhangi bir kaynak yardımıyla  sisteme verilmekte ve istenilen enerji elde edilmektedir.</a:t>
            </a:r>
            <a:endParaRPr lang="tr-TR" sz="2400" dirty="0">
              <a:latin typeface="Cambria" panose="02040503050406030204" pitchFamily="18" charset="0"/>
            </a:endParaRPr>
          </a:p>
        </p:txBody>
      </p:sp>
    </p:spTree>
    <p:extLst>
      <p:ext uri="{BB962C8B-B14F-4D97-AF65-F5344CB8AC3E}">
        <p14:creationId xmlns:p14="http://schemas.microsoft.com/office/powerpoint/2010/main" val="597276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buNone/>
            </a:pPr>
            <a:r>
              <a:rPr lang="tr-TR" sz="1800" dirty="0" smtClean="0">
                <a:latin typeface="Cambria" panose="02040503050406030204" pitchFamily="18" charset="0"/>
                <a:cs typeface="Times New Roman" pitchFamily="18" charset="0"/>
              </a:rPr>
              <a:t>Tutar. F., Eren, M., (2011), </a:t>
            </a:r>
            <a:r>
              <a:rPr lang="tr-TR" sz="1800" i="1" dirty="0" smtClean="0">
                <a:latin typeface="Cambria" panose="02040503050406030204" pitchFamily="18" charset="0"/>
                <a:cs typeface="Times New Roman" pitchFamily="18" charset="0"/>
              </a:rPr>
              <a:t>Geleceğin Enerjisi Hidrojen Ekonomisi ve Türkiye</a:t>
            </a:r>
            <a:r>
              <a:rPr lang="tr-TR" sz="1800" dirty="0" smtClean="0">
                <a:latin typeface="Cambria" panose="02040503050406030204" pitchFamily="18" charset="0"/>
                <a:cs typeface="Times New Roman" pitchFamily="18" charset="0"/>
              </a:rPr>
              <a:t>, </a:t>
            </a:r>
            <a:r>
              <a:rPr lang="en-US" sz="1800" dirty="0" smtClean="0">
                <a:latin typeface="Cambria" panose="02040503050406030204" pitchFamily="18" charset="0"/>
                <a:cs typeface="Times New Roman" pitchFamily="18" charset="0"/>
              </a:rPr>
              <a:t>International Journal of Economic and Administrative Studies </a:t>
            </a:r>
            <a:endParaRPr lang="tr-TR" sz="1800" dirty="0" smtClean="0">
              <a:latin typeface="Cambria" panose="02040503050406030204" pitchFamily="18" charset="0"/>
              <a:cs typeface="Times New Roman" pitchFamily="18" charset="0"/>
            </a:endParaRPr>
          </a:p>
          <a:p>
            <a:pPr>
              <a:buNone/>
            </a:pPr>
            <a:r>
              <a:rPr lang="tr-TR" sz="1800" dirty="0" smtClean="0">
                <a:latin typeface="Cambria" panose="02040503050406030204" pitchFamily="18" charset="0"/>
                <a:cs typeface="Times New Roman" pitchFamily="18" charset="0"/>
              </a:rPr>
              <a:t>http://www.</a:t>
            </a:r>
            <a:r>
              <a:rPr lang="tr-TR" sz="1800" dirty="0" err="1" smtClean="0">
                <a:latin typeface="Cambria" panose="02040503050406030204" pitchFamily="18" charset="0"/>
                <a:cs typeface="Times New Roman" pitchFamily="18" charset="0"/>
              </a:rPr>
              <a:t>bayar</a:t>
            </a:r>
            <a:r>
              <a:rPr lang="tr-TR" sz="1800" dirty="0" smtClean="0">
                <a:latin typeface="Cambria" panose="02040503050406030204" pitchFamily="18" charset="0"/>
                <a:cs typeface="Times New Roman" pitchFamily="18" charset="0"/>
              </a:rPr>
              <a:t>.edu.tr/</a:t>
            </a:r>
            <a:r>
              <a:rPr lang="tr-TR" sz="1800" dirty="0" err="1" smtClean="0">
                <a:latin typeface="Cambria" panose="02040503050406030204" pitchFamily="18" charset="0"/>
                <a:cs typeface="Times New Roman" pitchFamily="18" charset="0"/>
              </a:rPr>
              <a:t>besergil</a:t>
            </a:r>
            <a:r>
              <a:rPr lang="tr-TR" sz="1800" dirty="0" smtClean="0">
                <a:latin typeface="Cambria" panose="02040503050406030204" pitchFamily="18" charset="0"/>
                <a:cs typeface="Times New Roman" pitchFamily="18" charset="0"/>
              </a:rPr>
              <a:t>/hidrojen.</a:t>
            </a:r>
            <a:r>
              <a:rPr lang="tr-TR" sz="1800" dirty="0" err="1" smtClean="0">
                <a:latin typeface="Cambria" panose="02040503050406030204" pitchFamily="18" charset="0"/>
                <a:cs typeface="Times New Roman" pitchFamily="18" charset="0"/>
              </a:rPr>
              <a:t>pdf</a:t>
            </a:r>
            <a:endParaRPr lang="tr-TR" sz="1800" dirty="0" smtClean="0">
              <a:latin typeface="Cambria" panose="02040503050406030204" pitchFamily="18" charset="0"/>
              <a:cs typeface="Times New Roman" pitchFamily="18" charset="0"/>
            </a:endParaRPr>
          </a:p>
          <a:p>
            <a:pPr>
              <a:buNone/>
            </a:pPr>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pPr>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35834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TotalTime>
  <Words>785</Words>
  <Application>Microsoft Office PowerPoint</Application>
  <PresentationFormat>Geniş ekran</PresentationFormat>
  <Paragraphs>41</Paragraphs>
  <Slides>8</Slides>
  <Notes>2</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X</dc:creator>
  <cp:lastModifiedBy>X</cp:lastModifiedBy>
  <cp:revision>24</cp:revision>
  <dcterms:created xsi:type="dcterms:W3CDTF">2018-01-17T09:58:31Z</dcterms:created>
  <dcterms:modified xsi:type="dcterms:W3CDTF">2018-01-22T13:49:51Z</dcterms:modified>
</cp:coreProperties>
</file>