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276" r:id="rId6"/>
    <p:sldId id="281" r:id="rId7"/>
    <p:sldId id="290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10" r:id="rId17"/>
    <p:sldId id="311" r:id="rId18"/>
    <p:sldId id="314" r:id="rId19"/>
    <p:sldId id="315" r:id="rId20"/>
    <p:sldId id="318" r:id="rId21"/>
    <p:sldId id="319" r:id="rId22"/>
    <p:sldId id="320" r:id="rId23"/>
    <p:sldId id="321" r:id="rId24"/>
    <p:sldId id="325" r:id="rId25"/>
    <p:sldId id="327" r:id="rId26"/>
    <p:sldId id="329" r:id="rId27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4669E8-7613-47CC-A382-3E701E3DA901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EC406F-F92F-4AFF-9515-B4577F0BD2FE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446E1E-5859-40B3-BC15-7457D2EE212A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DECB19-611C-4E5F-AF9C-54F492C11749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EFC865-630C-4E03-859D-804D6D775886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F2F6E3-214B-4DEF-A629-53EADED1C8A2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C09DAE-0829-4EF2-943F-CC5538127B37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D4EC6F-1F89-4E42-AF90-5E50A766CBB0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C7428A-D4C4-4E01-A6A5-705A2CDA25F8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162A2B36-0280-4B33-932F-803EDCFB6BE1}" type="datetime1">
              <a:rPr lang="tr-TR" smtClean="0"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570359"/>
          </a:xfrm>
        </p:spPr>
        <p:txBody>
          <a:bodyPr rtlCol="0"/>
          <a:lstStyle/>
          <a:p>
            <a:pPr rtl="0"/>
            <a:r>
              <a:rPr lang="tr" dirty="0" smtClean="0"/>
              <a:t>SENDİKA ÜYELİĞİ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42484" y="5877272"/>
            <a:ext cx="5226505" cy="661640"/>
          </a:xfrm>
        </p:spPr>
        <p:txBody>
          <a:bodyPr rtlCol="0"/>
          <a:lstStyle/>
          <a:p>
            <a:pPr algn="r"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dirty="0" smtClean="0"/>
              <a:t>3. Üyeliğin Bildirimi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smtClean="0"/>
              <a:t>Gerek işçi, gerekse işveren sendikasına üyelik e-Devlet kapısı üzerinden kazanılmaktadır.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smtClean="0"/>
              <a:t>Kanunda üyeliğin herhangi bir makama bildirilmesi öngörülmemiş olmakla birlikte, </a:t>
            </a:r>
          </a:p>
          <a:p>
            <a:pPr lvl="1"/>
            <a:r>
              <a:rPr lang="tr-TR" dirty="0" smtClean="0"/>
              <a:t>üyeliğin kazanılmasına ilişkin usul ve esasların Aile, Çalışma ve Sosyal Hizmetler Bakanlığı tarafından yönetmelikle düzenleneceğine değinilmiştir. 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38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D-Üyelikten Doğan Hak ve Borçlar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u="sng" dirty="0" smtClean="0"/>
              <a:t>1-Üyelik Hakları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Bunlar sendika ile üye arasındaki ikili hukuki ilişkiden üye yararına doğan haklardır.</a:t>
            </a:r>
          </a:p>
          <a:p>
            <a:endParaRPr lang="tr-TR" dirty="0" smtClean="0"/>
          </a:p>
          <a:p>
            <a:r>
              <a:rPr lang="tr-TR" dirty="0" smtClean="0"/>
              <a:t>Üç grupta toplayabiliriz:</a:t>
            </a:r>
          </a:p>
          <a:p>
            <a:pPr marL="426645" lvl="1" indent="0">
              <a:buNone/>
            </a:pPr>
            <a:r>
              <a:rPr lang="tr-TR" dirty="0" smtClean="0"/>
              <a:t>a-sendikanın faaliyet ve yönetimine katılma</a:t>
            </a:r>
          </a:p>
          <a:p>
            <a:pPr marL="426645" lvl="1" indent="0">
              <a:buNone/>
            </a:pPr>
            <a:r>
              <a:rPr lang="tr-TR" dirty="0" smtClean="0"/>
              <a:t>b-sendikanın faaliyetlerinden eşit biçimde yararlanma</a:t>
            </a:r>
          </a:p>
          <a:p>
            <a:pPr marL="426645" lvl="1" indent="0">
              <a:buNone/>
            </a:pPr>
            <a:r>
              <a:rPr lang="tr-TR" dirty="0"/>
              <a:t>c</a:t>
            </a:r>
            <a:r>
              <a:rPr lang="tr-TR" dirty="0" smtClean="0"/>
              <a:t>-üyenin korunmasına ilişkin haklar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120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D-Üyelikten Doğan Hak ve Borçlar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u="sng" dirty="0" smtClean="0"/>
              <a:t>2- Üyelik Borçları</a:t>
            </a:r>
          </a:p>
          <a:p>
            <a:r>
              <a:rPr lang="tr-TR" dirty="0" smtClean="0"/>
              <a:t>Sendika-üye ilişkisi üye lehine haklar yarattığı gibi üyeye bazı yükümlülükler de yükler:</a:t>
            </a:r>
          </a:p>
          <a:p>
            <a:endParaRPr lang="tr-TR" dirty="0"/>
          </a:p>
          <a:p>
            <a:pPr marL="426645" lvl="1" indent="0">
              <a:buNone/>
            </a:pPr>
            <a:r>
              <a:rPr lang="tr-TR" b="1" dirty="0" smtClean="0"/>
              <a:t>a-sendika düzenine uyma borcu</a:t>
            </a:r>
          </a:p>
          <a:p>
            <a:pPr marL="426645" lvl="1" indent="0">
              <a:buNone/>
            </a:pPr>
            <a:r>
              <a:rPr lang="tr-TR" b="1" dirty="0" smtClean="0"/>
              <a:t>b-aidat ödeme borcu (En önemli borçtur)</a:t>
            </a:r>
          </a:p>
          <a:p>
            <a:pPr marL="853290" lvl="2" indent="0">
              <a:buNone/>
            </a:pPr>
            <a:r>
              <a:rPr lang="tr-TR" b="1" dirty="0" err="1" smtClean="0"/>
              <a:t>ba</a:t>
            </a:r>
            <a:r>
              <a:rPr lang="tr-TR" b="1" dirty="0" smtClean="0"/>
              <a:t>-aidat miktarının tüzükte gösterilmesi</a:t>
            </a:r>
          </a:p>
          <a:p>
            <a:pPr marL="853290" lvl="2" indent="0">
              <a:buNone/>
            </a:pPr>
            <a:r>
              <a:rPr lang="tr-TR" b="1" dirty="0" err="1" smtClean="0"/>
              <a:t>bb-check-off</a:t>
            </a:r>
            <a:r>
              <a:rPr lang="tr-TR" b="1" dirty="0" smtClean="0"/>
              <a:t> usulü</a:t>
            </a:r>
            <a:endParaRPr lang="tr-TR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878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E-Sendika Üyeliğinin Güvencesi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sz="2800" b="1" dirty="0" smtClean="0"/>
              <a:t>1-</a:t>
            </a:r>
            <a:r>
              <a:rPr lang="tr-TR" b="1" dirty="0"/>
              <a:t>İşçi kuruluşu yöneticiliğinin </a:t>
            </a:r>
            <a:r>
              <a:rPr lang="tr-TR" b="1" dirty="0" smtClean="0"/>
              <a:t>güvencesi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İşçi </a:t>
            </a:r>
            <a:r>
              <a:rPr lang="tr-TR" dirty="0"/>
              <a:t>kuruluşunda yönetici olduğu için çalıştığı işyerinden ayrılan işçinin iş sözleşmesi askıda kalır. </a:t>
            </a:r>
            <a:endParaRPr lang="tr-TR" dirty="0" smtClean="0"/>
          </a:p>
          <a:p>
            <a:r>
              <a:rPr lang="tr-TR" dirty="0" smtClean="0"/>
              <a:t>Yönetici </a:t>
            </a:r>
            <a:r>
              <a:rPr lang="tr-TR" dirty="0"/>
              <a:t>dilerse işten ayrıldığı tarihte iş sözleşmesini bildirim süresine uymaksızın veya sözleşme süresinin bitimini beklemeksizin fesheder ve </a:t>
            </a:r>
            <a:r>
              <a:rPr lang="tr-TR" b="1" dirty="0"/>
              <a:t>kıdem tazminatına hak kazanır. </a:t>
            </a:r>
            <a:endParaRPr lang="tr-TR" b="1" dirty="0" smtClean="0"/>
          </a:p>
          <a:p>
            <a:pPr lvl="1"/>
            <a:r>
              <a:rPr lang="tr-TR" dirty="0" smtClean="0"/>
              <a:t>Yönetici</a:t>
            </a:r>
            <a:r>
              <a:rPr lang="tr-TR" dirty="0"/>
              <a:t>, yöneticilik süresi içerisinde iş sözleşmesini feshederse kıdem tazminatı fesih tarihindeki emsal ücret üzerinden hesaplanır.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2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E-Sendika Üyeliğinin Güvencesi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sz="2800" b="1" dirty="0" smtClean="0"/>
              <a:t>1-</a:t>
            </a:r>
            <a:r>
              <a:rPr lang="tr-TR" b="1" dirty="0"/>
              <a:t>İşçi kuruluşu yöneticiliğinin </a:t>
            </a:r>
            <a:r>
              <a:rPr lang="tr-TR" b="1" dirty="0" smtClean="0"/>
              <a:t>güvencesi</a:t>
            </a:r>
            <a:endParaRPr lang="tr-TR" dirty="0" smtClean="0"/>
          </a:p>
          <a:p>
            <a:r>
              <a:rPr lang="tr-TR" dirty="0"/>
              <a:t>İş sözleşmesi askıya alınan yönetici; </a:t>
            </a:r>
            <a:endParaRPr lang="tr-TR" dirty="0" smtClean="0"/>
          </a:p>
          <a:p>
            <a:pPr lvl="2"/>
            <a:r>
              <a:rPr lang="tr-TR" dirty="0" smtClean="0"/>
              <a:t>sendikanın </a:t>
            </a:r>
            <a:r>
              <a:rPr lang="tr-TR" dirty="0"/>
              <a:t>tüzel kişiliğinin sona ermesi, </a:t>
            </a:r>
            <a:endParaRPr lang="tr-TR" dirty="0" smtClean="0"/>
          </a:p>
          <a:p>
            <a:pPr lvl="2"/>
            <a:r>
              <a:rPr lang="tr-TR" dirty="0" smtClean="0"/>
              <a:t>seçime </a:t>
            </a:r>
            <a:r>
              <a:rPr lang="tr-TR" dirty="0"/>
              <a:t>girmemek, </a:t>
            </a:r>
            <a:endParaRPr lang="tr-TR" dirty="0" smtClean="0"/>
          </a:p>
          <a:p>
            <a:pPr lvl="2"/>
            <a:r>
              <a:rPr lang="tr-TR" dirty="0" smtClean="0"/>
              <a:t>yeniden </a:t>
            </a:r>
            <a:r>
              <a:rPr lang="tr-TR" dirty="0"/>
              <a:t>seçilmemek veya </a:t>
            </a:r>
            <a:endParaRPr lang="tr-TR" dirty="0" smtClean="0"/>
          </a:p>
          <a:p>
            <a:pPr lvl="2"/>
            <a:r>
              <a:rPr lang="tr-TR" dirty="0" smtClean="0"/>
              <a:t>kendi </a:t>
            </a:r>
            <a:r>
              <a:rPr lang="tr-TR" dirty="0"/>
              <a:t>isteği ile çekilmek suretiyle </a:t>
            </a:r>
            <a:endParaRPr lang="tr-TR" dirty="0" smtClean="0"/>
          </a:p>
          <a:p>
            <a:r>
              <a:rPr lang="tr-TR" dirty="0" smtClean="0"/>
              <a:t>görevinin </a:t>
            </a:r>
            <a:r>
              <a:rPr lang="tr-TR" dirty="0"/>
              <a:t>sona ermesi hâlinde, </a:t>
            </a:r>
            <a:endParaRPr lang="tr-TR" dirty="0" smtClean="0"/>
          </a:p>
          <a:p>
            <a:r>
              <a:rPr lang="tr-TR" b="1" dirty="0" smtClean="0"/>
              <a:t>sona </a:t>
            </a:r>
            <a:r>
              <a:rPr lang="tr-TR" b="1" dirty="0"/>
              <a:t>erme tarihinden itibaren bir ay içinde ayrıldığı işyerinde işe başlatılmak üzere işverene başvurabilir. 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077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E-Sendika Üyeliğinin Güvencesi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sz="2800" b="1" dirty="0" smtClean="0"/>
              <a:t>2-</a:t>
            </a:r>
            <a:r>
              <a:rPr lang="tr-TR" b="1" dirty="0"/>
              <a:t>İşyeri sendika temsilciliğinin </a:t>
            </a:r>
            <a:r>
              <a:rPr lang="tr-TR" b="1" dirty="0" smtClean="0"/>
              <a:t>güvencesi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İşveren, işyeri sendika temsilcilerinin iş sözleşmelerini haklı bir neden olmadıkça ve nedenini yazılı olarak açık ve kesin şekilde belirtmedikçe feshedemez.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Fesih </a:t>
            </a:r>
            <a:r>
              <a:rPr lang="tr-TR" dirty="0"/>
              <a:t>bildiriminin tebliği tarihinden </a:t>
            </a:r>
            <a:r>
              <a:rPr lang="tr-TR" b="1" dirty="0"/>
              <a:t>itibaren bir ay içinde</a:t>
            </a:r>
            <a:r>
              <a:rPr lang="tr-TR" dirty="0"/>
              <a:t>, temsilci veya üyesi bulunduğu sendika dava açabilir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İşveren, yazılı rızası olmadıkça işyeri sendika temsilcisinin işyerini değiştiremez veya işinde esaslı tarzda değişiklik yapamaz. </a:t>
            </a:r>
            <a:endParaRPr lang="tr-TR" dirty="0" smtClean="0"/>
          </a:p>
          <a:p>
            <a:r>
              <a:rPr lang="tr-TR" dirty="0" smtClean="0"/>
              <a:t>Aksi </a:t>
            </a:r>
            <a:r>
              <a:rPr lang="tr-TR" dirty="0"/>
              <a:t>hâlde değişiklik geçersiz sayılır.</a:t>
            </a:r>
          </a:p>
          <a:p>
            <a:endParaRPr lang="tr-TR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43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E-Sendika Üyeliğinin Güvencesi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sz="2800" b="1" dirty="0" smtClean="0"/>
              <a:t>3-</a:t>
            </a:r>
            <a:r>
              <a:rPr lang="tr-TR" b="1" dirty="0"/>
              <a:t>Sendika özgürlüğünün güvencesi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İşçilerin </a:t>
            </a:r>
            <a:r>
              <a:rPr lang="tr-TR" dirty="0"/>
              <a:t>işe alınmaları; </a:t>
            </a:r>
            <a:endParaRPr lang="tr-TR" dirty="0" smtClean="0"/>
          </a:p>
          <a:p>
            <a:pPr lvl="1"/>
            <a:r>
              <a:rPr lang="tr-TR" dirty="0" smtClean="0"/>
              <a:t>belli </a:t>
            </a:r>
            <a:r>
              <a:rPr lang="tr-TR" dirty="0"/>
              <a:t>bir sendikaya girmeleri veya girmemeleri, </a:t>
            </a:r>
            <a:endParaRPr lang="tr-TR" dirty="0" smtClean="0"/>
          </a:p>
          <a:p>
            <a:pPr lvl="1"/>
            <a:r>
              <a:rPr lang="tr-TR" dirty="0" smtClean="0"/>
              <a:t>belli </a:t>
            </a:r>
            <a:r>
              <a:rPr lang="tr-TR" dirty="0"/>
              <a:t>bir sendikadaki üyeliği sürdürmeleri veya üyelikten çekilmeleri </a:t>
            </a:r>
            <a:endParaRPr lang="tr-TR" dirty="0" smtClean="0"/>
          </a:p>
          <a:p>
            <a:pPr lvl="1"/>
            <a:r>
              <a:rPr lang="tr-TR" dirty="0" smtClean="0"/>
              <a:t>veya </a:t>
            </a:r>
            <a:r>
              <a:rPr lang="tr-TR" dirty="0"/>
              <a:t>herhangi bir sendikaya üye olmaları veya olmamaları </a:t>
            </a:r>
            <a:endParaRPr lang="tr-TR" dirty="0" smtClean="0"/>
          </a:p>
          <a:p>
            <a:r>
              <a:rPr lang="tr-TR" dirty="0" smtClean="0"/>
              <a:t>şartına </a:t>
            </a:r>
            <a:r>
              <a:rPr lang="tr-TR" dirty="0"/>
              <a:t>bağlı tutulamaz.</a:t>
            </a:r>
            <a:endParaRPr lang="tr-TR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76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E-Sendika Üyeliğinin Güvencesi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sz="2800" b="1" dirty="0" smtClean="0"/>
              <a:t>3-</a:t>
            </a:r>
            <a:r>
              <a:rPr lang="tr-TR" b="1" dirty="0"/>
              <a:t>Sendika özgürlüğünün güvencesi</a:t>
            </a:r>
            <a:endParaRPr lang="tr-TR" dirty="0"/>
          </a:p>
          <a:p>
            <a:endParaRPr lang="tr-TR" dirty="0" smtClean="0"/>
          </a:p>
          <a:p>
            <a:r>
              <a:rPr lang="tr-TR" b="1" dirty="0"/>
              <a:t>İşverenin </a:t>
            </a:r>
            <a:r>
              <a:rPr lang="tr-TR" b="1" dirty="0" smtClean="0"/>
              <a:t>aykırı </a:t>
            </a:r>
            <a:r>
              <a:rPr lang="tr-TR" b="1" dirty="0"/>
              <a:t>hareket etmesi hâlinde </a:t>
            </a:r>
            <a:endParaRPr lang="tr-TR" b="1" dirty="0" smtClean="0"/>
          </a:p>
          <a:p>
            <a:r>
              <a:rPr lang="tr-TR" b="1" dirty="0" smtClean="0"/>
              <a:t>işçinin </a:t>
            </a:r>
            <a:r>
              <a:rPr lang="tr-TR" b="1" u="sng" dirty="0"/>
              <a:t>bir yıllık ücret tutarından az olmamak üzere sendikal tazminata </a:t>
            </a:r>
            <a:r>
              <a:rPr lang="tr-TR" b="1" dirty="0" smtClean="0"/>
              <a:t>hükmedilir.</a:t>
            </a:r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898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" sz="3200" b="1" dirty="0" smtClean="0"/>
              <a:t>F-</a:t>
            </a:r>
            <a:r>
              <a:rPr lang="tr-TR" sz="3200" b="1" dirty="0"/>
              <a:t>Sendika üyeliğinin sona ermesi ve askıya alınması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İşçi </a:t>
            </a:r>
            <a:r>
              <a:rPr lang="tr-TR" dirty="0"/>
              <a:t>veya işveren, sendikada üye kalmaya veya üyelikten ayrılmaya zorlanamaz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Her </a:t>
            </a:r>
            <a:r>
              <a:rPr lang="tr-TR" dirty="0"/>
              <a:t>üye, e-Devlet kapısı üzerinden çekilme bildiriminde bulunmak suretiyle üyelikten çekilebilir.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E-Devlet </a:t>
            </a:r>
            <a:r>
              <a:rPr lang="tr-TR" dirty="0"/>
              <a:t>kapısı üzerinden yapılan çekilme bildirimi elektronik ortamda eş zamanlı olarak Bakanlığa ve sendikaya ulaşır.</a:t>
            </a:r>
          </a:p>
          <a:p>
            <a:pPr marL="0" indent="0" rtl="0">
              <a:buNone/>
            </a:pPr>
            <a:endParaRPr lang="tr" dirty="0" smtClean="0"/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16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" sz="3200" b="1" dirty="0" smtClean="0"/>
              <a:t>F-</a:t>
            </a:r>
            <a:r>
              <a:rPr lang="tr-TR" sz="3200" b="1" dirty="0"/>
              <a:t>Sendika üyeliğinin sona ermesi ve askıya alınması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/>
              <a:t>Çekilme, </a:t>
            </a:r>
            <a:endParaRPr lang="tr-TR" dirty="0" smtClean="0"/>
          </a:p>
          <a:p>
            <a:r>
              <a:rPr lang="tr-TR" b="1" dirty="0" smtClean="0"/>
              <a:t>sendikaya </a:t>
            </a:r>
            <a:r>
              <a:rPr lang="tr-TR" b="1" u="sng" dirty="0"/>
              <a:t>bildirim tarihinden itibaren bir ay sonra </a:t>
            </a:r>
            <a:r>
              <a:rPr lang="tr-TR" b="1" dirty="0"/>
              <a:t>geçerlilik kazanır</a:t>
            </a:r>
            <a:r>
              <a:rPr lang="tr-TR" b="1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Çekilenin </a:t>
            </a:r>
            <a:r>
              <a:rPr lang="tr-TR" dirty="0"/>
              <a:t>bir aylık süre içinde başka bir sendikaya üye olması hâlinde yeni üyelik bu sürenin bitimi tarihinde kazanılmış sayılır.</a:t>
            </a:r>
          </a:p>
          <a:p>
            <a:pPr marL="0" indent="0" rtl="0">
              <a:buNone/>
            </a:pPr>
            <a:endParaRPr lang="tr" dirty="0" smtClean="0"/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19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106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giriş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 fontScale="92500"/>
          </a:bodyPr>
          <a:lstStyle/>
          <a:p>
            <a:pPr rtl="0"/>
            <a:endParaRPr lang="tr" dirty="0"/>
          </a:p>
          <a:p>
            <a:pPr rtl="0"/>
            <a:r>
              <a:rPr lang="tr-TR" b="1" dirty="0" smtClean="0"/>
              <a:t>S</a:t>
            </a:r>
            <a:r>
              <a:rPr lang="tr" b="1" dirty="0" smtClean="0"/>
              <a:t>endika üyeliği ya kurulu bir sendikaya başvuru ve sendika organın kabulüyle</a:t>
            </a:r>
          </a:p>
          <a:p>
            <a:pPr rtl="0"/>
            <a:r>
              <a:rPr lang="tr-TR" dirty="0" smtClean="0"/>
              <a:t>Y</a:t>
            </a:r>
            <a:r>
              <a:rPr lang="tr" dirty="0" smtClean="0"/>
              <a:t>a da</a:t>
            </a:r>
            <a:endParaRPr lang="tr" dirty="0"/>
          </a:p>
          <a:p>
            <a:pPr rtl="0"/>
            <a:r>
              <a:rPr lang="tr-TR" b="1" dirty="0" smtClean="0"/>
              <a:t>S</a:t>
            </a:r>
            <a:r>
              <a:rPr lang="tr" b="1" dirty="0" smtClean="0"/>
              <a:t>endika daha kuruluyken kurucular arasında yer almakla gerçekleşir.</a:t>
            </a:r>
          </a:p>
          <a:p>
            <a:pPr rtl="0"/>
            <a:endParaRPr lang="tr" dirty="0"/>
          </a:p>
          <a:p>
            <a:pPr lvl="2"/>
            <a:r>
              <a:rPr lang="tr-TR" dirty="0" smtClean="0"/>
              <a:t>A</a:t>
            </a:r>
            <a:r>
              <a:rPr lang="tr" dirty="0" smtClean="0"/>
              <a:t>yrıca, üye olunan sendikanın başka bir sendikaya katılması </a:t>
            </a:r>
          </a:p>
          <a:p>
            <a:pPr lvl="2"/>
            <a:r>
              <a:rPr lang="tr-TR" dirty="0" smtClean="0"/>
              <a:t>veya </a:t>
            </a:r>
          </a:p>
          <a:p>
            <a:pPr lvl="2"/>
            <a:r>
              <a:rPr lang="tr-TR" dirty="0" smtClean="0"/>
              <a:t>başka bir sendika ile birleşmesi ile de üyeliğin kazanılması mümkündür.</a:t>
            </a:r>
          </a:p>
          <a:p>
            <a:pPr rtl="0"/>
            <a:endParaRPr lang="tr-TR" dirty="0"/>
          </a:p>
          <a:p>
            <a:pPr lvl="1"/>
            <a:r>
              <a:rPr lang="tr-TR" dirty="0" smtClean="0"/>
              <a:t>Biz bu noktada sendikaya sonradan üye olma şartlarına bakacağız. </a:t>
            </a:r>
            <a:endParaRPr lang="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" sz="3200" b="1" dirty="0" smtClean="0"/>
              <a:t>F-</a:t>
            </a:r>
            <a:r>
              <a:rPr lang="tr-TR" sz="3200" b="1" dirty="0"/>
              <a:t>Sendika üyeliğinin sona ermesi ve askıya alınması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b="1" dirty="0"/>
              <a:t>Sendika üyeliğinden çıkarılma kararı </a:t>
            </a:r>
            <a:r>
              <a:rPr lang="tr-TR" b="1" i="1" u="sng" dirty="0"/>
              <a:t>genel kurulca </a:t>
            </a:r>
            <a:r>
              <a:rPr lang="tr-TR" b="1" dirty="0"/>
              <a:t>verilir.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Karar</a:t>
            </a:r>
            <a:r>
              <a:rPr lang="tr-TR" dirty="0"/>
              <a:t>, e-Devlet kapısı üzerinden Bakanlığa elektronik ortamda bildirilir ve çıkarılana yazı ile tebliğ edilir.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Çıkarılma </a:t>
            </a:r>
            <a:r>
              <a:rPr lang="tr-TR" dirty="0"/>
              <a:t>kararına karşı üye, kararın tebliğinden itibaren otuz gün içinde mahkemeye itiraz edebilir.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Mahkeme </a:t>
            </a:r>
            <a:r>
              <a:rPr lang="tr-TR" dirty="0"/>
              <a:t>iki ay içinde kesin olarak karar verir. </a:t>
            </a:r>
            <a:endParaRPr lang="tr-TR" dirty="0" smtClean="0"/>
          </a:p>
          <a:p>
            <a:pPr lvl="1"/>
            <a:r>
              <a:rPr lang="tr-TR" dirty="0" smtClean="0"/>
              <a:t>Üyelik</a:t>
            </a:r>
            <a:r>
              <a:rPr lang="tr-TR" dirty="0"/>
              <a:t>, çıkarılma kararı kesinleşinceye kadar devam eder.</a:t>
            </a:r>
          </a:p>
          <a:p>
            <a:pPr marL="0" indent="0" rtl="0">
              <a:buNone/>
            </a:pPr>
            <a:endParaRPr lang="tr" dirty="0" smtClean="0"/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363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-TR" sz="4000" b="1" dirty="0" smtClean="0"/>
              <a:t>G-</a:t>
            </a:r>
            <a:r>
              <a:rPr lang="tr-TR" sz="4000" b="1" dirty="0"/>
              <a:t>Üst kuruluşlara </a:t>
            </a:r>
            <a:r>
              <a:rPr lang="tr-TR" sz="4000" b="1" dirty="0" smtClean="0"/>
              <a:t>üyelik</a:t>
            </a:r>
            <a:endParaRPr lang="tr-TR" sz="40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/>
              <a:t>Üst kuruluş üyeliğine başvuru </a:t>
            </a:r>
            <a:r>
              <a:rPr lang="tr-TR" b="1" dirty="0"/>
              <a:t>genel kurul kararına </a:t>
            </a:r>
            <a:r>
              <a:rPr lang="tr-TR" dirty="0"/>
              <a:t>bağlıdır.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Üst </a:t>
            </a:r>
            <a:r>
              <a:rPr lang="tr-TR" b="1" dirty="0"/>
              <a:t>kuruluş üyeliği, tüzükte belirlenen yetkili organın kabulüyle kazanılır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Aynı </a:t>
            </a:r>
            <a:r>
              <a:rPr lang="tr-TR" dirty="0"/>
              <a:t>zamanda birden fazla üst kuruluşa üye olunamaz. </a:t>
            </a:r>
            <a:endParaRPr lang="tr-TR" dirty="0" smtClean="0"/>
          </a:p>
          <a:p>
            <a:r>
              <a:rPr lang="tr-TR" dirty="0" smtClean="0"/>
              <a:t>Aksi </a:t>
            </a:r>
            <a:r>
              <a:rPr lang="tr-TR" dirty="0"/>
              <a:t>hâlde sonraki üyelikler geçersizdir.</a:t>
            </a:r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366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-TR" sz="3200" b="1" dirty="0" smtClean="0"/>
              <a:t>H-</a:t>
            </a:r>
            <a:r>
              <a:rPr lang="tr-TR" sz="3200" b="1" dirty="0"/>
              <a:t>Uluslararası işçi ve işveren kuruluşlarına </a:t>
            </a:r>
            <a:r>
              <a:rPr lang="tr-TR" sz="3200" b="1" dirty="0" smtClean="0"/>
              <a:t>üyelik</a:t>
            </a:r>
            <a:endParaRPr lang="tr-TR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/>
              <a:t>Kuruluşlar tüzüklerinde gösterilen amaçlarını gerçekleştirmek üzere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uluslararası </a:t>
            </a:r>
            <a:r>
              <a:rPr lang="tr-TR" dirty="0"/>
              <a:t>işçi ve işveren kuruluşlarının kurucusu olabilir,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kuruluşlara serbestçe üye olabilir ve </a:t>
            </a:r>
            <a:endParaRPr lang="tr-TR" dirty="0" smtClean="0"/>
          </a:p>
          <a:p>
            <a:pPr lvl="1"/>
            <a:r>
              <a:rPr lang="tr-TR" dirty="0" smtClean="0"/>
              <a:t>üyelikten </a:t>
            </a:r>
            <a:r>
              <a:rPr lang="tr-TR" dirty="0"/>
              <a:t>çekilebilir, </a:t>
            </a:r>
            <a:endParaRPr lang="tr-TR" dirty="0" smtClean="0"/>
          </a:p>
          <a:p>
            <a:pPr lvl="1"/>
            <a:r>
              <a:rPr lang="tr-TR" dirty="0" smtClean="0"/>
              <a:t>iş </a:t>
            </a:r>
            <a:r>
              <a:rPr lang="tr-TR" dirty="0"/>
              <a:t>birliğinde bulunabilir, </a:t>
            </a:r>
            <a:endParaRPr lang="tr-TR" dirty="0" smtClean="0"/>
          </a:p>
          <a:p>
            <a:pPr lvl="1"/>
            <a:r>
              <a:rPr lang="tr-TR" dirty="0" smtClean="0"/>
              <a:t>üye </a:t>
            </a:r>
            <a:r>
              <a:rPr lang="tr-TR" dirty="0"/>
              <a:t>ve temsilci gönderebilir </a:t>
            </a:r>
            <a:endParaRPr lang="tr-TR" dirty="0" smtClean="0"/>
          </a:p>
          <a:p>
            <a:pPr lvl="1"/>
            <a:r>
              <a:rPr lang="tr-TR" dirty="0" smtClean="0"/>
              <a:t>veya </a:t>
            </a:r>
            <a:r>
              <a:rPr lang="tr-TR" dirty="0"/>
              <a:t>kabul edebilir ve </a:t>
            </a:r>
            <a:endParaRPr lang="tr-TR" dirty="0" smtClean="0"/>
          </a:p>
          <a:p>
            <a:pPr lvl="1"/>
            <a:r>
              <a:rPr lang="tr-TR" dirty="0" smtClean="0"/>
              <a:t>dış </a:t>
            </a:r>
            <a:r>
              <a:rPr lang="tr-TR" dirty="0"/>
              <a:t>temsilcilik açabilir.</a:t>
            </a:r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513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I-</a:t>
            </a:r>
            <a:r>
              <a:rPr lang="tr-TR" sz="3600" b="1" dirty="0"/>
              <a:t>Kuruluşların katılması veya </a:t>
            </a:r>
            <a:r>
              <a:rPr lang="tr-TR" sz="3600" b="1" dirty="0" smtClean="0"/>
              <a:t>birleşmesi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/>
              <a:t>Bir kuruluşun aynı nitelikteki </a:t>
            </a:r>
            <a:r>
              <a:rPr lang="tr-TR" b="1" dirty="0"/>
              <a:t>bir kuruluşa katılması</a:t>
            </a:r>
            <a:r>
              <a:rPr lang="tr-TR" dirty="0"/>
              <a:t> hâlinde, </a:t>
            </a:r>
            <a:endParaRPr lang="tr-TR" dirty="0" smtClean="0"/>
          </a:p>
          <a:p>
            <a:r>
              <a:rPr lang="tr-TR" dirty="0" smtClean="0"/>
              <a:t>katılan </a:t>
            </a:r>
            <a:r>
              <a:rPr lang="tr-TR" dirty="0"/>
              <a:t>kuruluşun bütün hak, borç, yetki ve çıkarları katıldığı kuruluşa kendiliğinden geçer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Aynı </a:t>
            </a:r>
            <a:r>
              <a:rPr lang="tr-TR" dirty="0"/>
              <a:t>nitelikteki </a:t>
            </a:r>
            <a:r>
              <a:rPr lang="tr-TR" b="1" dirty="0"/>
              <a:t>bir kuruluşla birleşen </a:t>
            </a:r>
            <a:r>
              <a:rPr lang="tr-TR" dirty="0"/>
              <a:t>kuruluşların bütün hak, borç, yetki ve çıkarları birleşme sonucu meydana getirdikleri </a:t>
            </a:r>
            <a:r>
              <a:rPr lang="tr-TR" b="1" dirty="0"/>
              <a:t>yeni tüzel kişiliğe kendiliğinden geçer.</a:t>
            </a:r>
          </a:p>
          <a:p>
            <a:endParaRPr lang="tr-TR" b="1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23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23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A-İşçi Sendikası Üyeliğinin Koşulları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57200" indent="-457200" rtl="0">
              <a:buFont typeface="+mj-lt"/>
              <a:buAutoNum type="arabicPeriod"/>
            </a:pPr>
            <a:r>
              <a:rPr lang="tr" dirty="0" smtClean="0"/>
              <a:t>STİSK’na göre İşçi Olmak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" dirty="0" smtClean="0"/>
              <a:t>15 yaşını doldurmuş olmak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dirty="0" smtClean="0"/>
              <a:t>T</a:t>
            </a:r>
            <a:r>
              <a:rPr lang="tr" dirty="0" smtClean="0"/>
              <a:t>üzükte öngörülen niteliklere sahip olmak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dirty="0" smtClean="0"/>
              <a:t>A</a:t>
            </a:r>
            <a:r>
              <a:rPr lang="tr" dirty="0" smtClean="0"/>
              <a:t>ynı işkolunda çalıyor olmak</a:t>
            </a:r>
          </a:p>
          <a:p>
            <a:pPr rtl="0"/>
            <a:endParaRPr lang="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959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B-İşveren Sendikası Üyeliğinin Koşulları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0" indent="0" rtl="0">
              <a:buNone/>
            </a:pPr>
            <a:endParaRPr lang="tr" dirty="0" smtClean="0"/>
          </a:p>
          <a:p>
            <a:pPr marL="457200" indent="-457200" rtl="0">
              <a:buFont typeface="+mj-lt"/>
              <a:buAutoNum type="arabicPeriod"/>
            </a:pPr>
            <a:r>
              <a:rPr lang="tr" b="1" dirty="0" smtClean="0"/>
              <a:t>STİSK’na göre İşveren veya İşveren Vekili Sayılmak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" b="1" dirty="0" smtClean="0"/>
              <a:t>Reşit ve Mümeyyiz Olmak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" b="1" dirty="0" smtClean="0"/>
              <a:t>Tüzükte Öngörülen Niteliklere Sahip Olmak</a:t>
            </a:r>
          </a:p>
          <a:p>
            <a:pPr marL="457200" indent="-457200" rtl="0">
              <a:buFont typeface="+mj-lt"/>
              <a:buAutoNum type="arabicPeriod"/>
            </a:pPr>
            <a:r>
              <a:rPr lang="tr" b="1" dirty="0" smtClean="0"/>
              <a:t>Aynı İşkolunda Faaliyette Bulunmak</a:t>
            </a:r>
          </a:p>
          <a:p>
            <a:pPr rtl="0"/>
            <a:endParaRPr lang="tr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925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endParaRPr lang="tr-TR" b="1" dirty="0" smtClean="0"/>
          </a:p>
          <a:p>
            <a:r>
              <a:rPr lang="tr-TR" b="1" dirty="0" smtClean="0"/>
              <a:t>Kanun üyeliğin kazanılması prosedürünü işçi ve işveren için hiçbir farklılık yapmadan benzer bir biçimde düzenlemiştir. </a:t>
            </a:r>
            <a:endParaRPr lang="tr" dirty="0" smtClean="0"/>
          </a:p>
          <a:p>
            <a:endParaRPr lang="tr" b="1" dirty="0"/>
          </a:p>
          <a:p>
            <a:endParaRPr lang="tr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874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dirty="0" smtClean="0"/>
              <a:t>1.Başvuru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 smtClean="0"/>
              <a:t>Daha öncede ifade ettiğimiz gibi,</a:t>
            </a:r>
            <a:endParaRPr lang="tr-TR" dirty="0"/>
          </a:p>
          <a:p>
            <a:r>
              <a:rPr lang="tr-TR" dirty="0" smtClean="0"/>
              <a:t>Sendikaya </a:t>
            </a:r>
            <a:r>
              <a:rPr lang="tr-TR" dirty="0"/>
              <a:t>üye olmak serbesttir. Hiç kimse sendikaya üye olmaya veya olmamaya zorlanamaz. </a:t>
            </a:r>
            <a:endParaRPr lang="tr" dirty="0"/>
          </a:p>
          <a:p>
            <a:endParaRPr lang="tr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64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dirty="0" smtClean="0"/>
              <a:t>1.Başvuru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/>
              <a:t>Sendikaya üyelik, </a:t>
            </a:r>
            <a:endParaRPr lang="tr-TR" dirty="0" smtClean="0"/>
          </a:p>
          <a:p>
            <a:r>
              <a:rPr lang="tr-TR" dirty="0" smtClean="0"/>
              <a:t>Bakanlıkça </a:t>
            </a:r>
            <a:r>
              <a:rPr lang="tr-TR" dirty="0"/>
              <a:t>sağlanacak elektronik başvuru sistemine </a:t>
            </a:r>
            <a:r>
              <a:rPr lang="tr-TR" b="1" dirty="0"/>
              <a:t>e-Devlet kapısı </a:t>
            </a:r>
            <a:r>
              <a:rPr lang="tr-TR" dirty="0"/>
              <a:t>üzerinden üyelik başvurusunda bulunulması ve </a:t>
            </a:r>
            <a:endParaRPr lang="tr-TR" dirty="0" smtClean="0"/>
          </a:p>
          <a:p>
            <a:r>
              <a:rPr lang="tr-TR" dirty="0" smtClean="0"/>
              <a:t>sendika </a:t>
            </a:r>
            <a:r>
              <a:rPr lang="tr-TR" dirty="0"/>
              <a:t>tüzüğünde belirlenen yetkili organın kabulü ile e-Devlet kapısı üzerinden kazanılır. </a:t>
            </a:r>
            <a:endParaRPr lang="tr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3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dirty="0" smtClean="0"/>
              <a:t>1.Başvuru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/>
              <a:t>Üyelik başvurusu, </a:t>
            </a:r>
            <a:endParaRPr lang="tr-TR" dirty="0" smtClean="0"/>
          </a:p>
          <a:p>
            <a:r>
              <a:rPr lang="tr-TR" b="1" dirty="0" smtClean="0"/>
              <a:t>sendika </a:t>
            </a:r>
            <a:r>
              <a:rPr lang="tr-TR" b="1" dirty="0"/>
              <a:t>tarafından otuz gün içinde reddedilmediği takdirde </a:t>
            </a:r>
            <a:r>
              <a:rPr lang="tr-TR" dirty="0"/>
              <a:t>üyelik talebi kabul edilmiş sayılır. 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smtClean="0"/>
              <a:t>Haklı </a:t>
            </a:r>
            <a:r>
              <a:rPr lang="tr-TR" dirty="0"/>
              <a:t>bir neden gösterilmeden üyelik başvurusu kabul edilmeyenler, bu kararın kendilerine tebliğinden itibaren </a:t>
            </a:r>
            <a:r>
              <a:rPr lang="tr-TR" b="1" dirty="0"/>
              <a:t>otuz gün içinde dava açabilir. </a:t>
            </a:r>
            <a:endParaRPr lang="tr-TR" b="1" dirty="0" smtClean="0"/>
          </a:p>
          <a:p>
            <a:pPr lvl="1"/>
            <a:r>
              <a:rPr lang="tr-TR" dirty="0" smtClean="0"/>
              <a:t>Mahkemenin </a:t>
            </a:r>
            <a:r>
              <a:rPr lang="tr-TR" dirty="0"/>
              <a:t>kararı kesindir. </a:t>
            </a:r>
            <a:endParaRPr lang="tr-TR" dirty="0" smtClean="0"/>
          </a:p>
          <a:p>
            <a:pPr lvl="1"/>
            <a:r>
              <a:rPr lang="tr-TR" dirty="0" smtClean="0"/>
              <a:t>Mahkemenin </a:t>
            </a:r>
            <a:r>
              <a:rPr lang="tr-TR" dirty="0"/>
              <a:t>davacı lehine karar vermesi hâlinde üyelik, </a:t>
            </a:r>
            <a:r>
              <a:rPr lang="tr-TR" dirty="0" err="1"/>
              <a:t>red</a:t>
            </a:r>
            <a:r>
              <a:rPr lang="tr-TR" dirty="0"/>
              <a:t> kararının alındığı tarihte kazanılmış sayılır.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583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24867" cy="864096"/>
          </a:xfrm>
        </p:spPr>
        <p:txBody>
          <a:bodyPr rtlCol="0"/>
          <a:lstStyle/>
          <a:p>
            <a:pPr rtl="0"/>
            <a:r>
              <a:rPr lang="tr" dirty="0" smtClean="0"/>
              <a:t>C-Üyeliğin Kazanılması Prosedürü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412776"/>
            <a:ext cx="10796875" cy="51845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" dirty="0" smtClean="0"/>
          </a:p>
          <a:p>
            <a:pPr marL="0" indent="0">
              <a:buNone/>
            </a:pPr>
            <a:r>
              <a:rPr lang="tr-TR" b="1" dirty="0" smtClean="0"/>
              <a:t>2. Yetkili Organın Kabulü</a:t>
            </a:r>
          </a:p>
          <a:p>
            <a:pPr marL="0" indent="0">
              <a:buNone/>
            </a:pPr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Uygulamada genellikle tüzüklerde </a:t>
            </a:r>
            <a:r>
              <a:rPr lang="tr-TR" b="1" u="sng" dirty="0" smtClean="0"/>
              <a:t>sendika yönetim kurullarının üyeliğe kabule yetkili olduğu </a:t>
            </a:r>
            <a:r>
              <a:rPr lang="tr-TR" b="1" dirty="0" smtClean="0"/>
              <a:t>belirtilmektedir. </a:t>
            </a:r>
            <a:endParaRPr lang="tr-TR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tr-TR" noProof="0" smtClean="0"/>
              <a:t>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48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941</Words>
  <Application>Microsoft Office PowerPoint</Application>
  <PresentationFormat>Özel</PresentationFormat>
  <Paragraphs>204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Kitaplar 16 x 9</vt:lpstr>
      <vt:lpstr>SENDİKA ÜYELİĞİ</vt:lpstr>
      <vt:lpstr>giriş</vt:lpstr>
      <vt:lpstr>A-İşçi Sendikası Üyeliğinin Koşulları</vt:lpstr>
      <vt:lpstr>B-İşveren Sendikası Üyeliğinin Koşulları</vt:lpstr>
      <vt:lpstr>C-Üyeliğin Kazanılması Prosedürü</vt:lpstr>
      <vt:lpstr>C-Üyeliğin Kazanılması Prosedürü</vt:lpstr>
      <vt:lpstr>C-Üyeliğin Kazanılması Prosedürü</vt:lpstr>
      <vt:lpstr>C-Üyeliğin Kazanılması Prosedürü</vt:lpstr>
      <vt:lpstr>C-Üyeliğin Kazanılması Prosedürü</vt:lpstr>
      <vt:lpstr>C-Üyeliğin Kazanılması Prosedürü</vt:lpstr>
      <vt:lpstr>D-Üyelikten Doğan Hak ve Borçlar</vt:lpstr>
      <vt:lpstr>D-Üyelikten Doğan Hak ve Borçlar</vt:lpstr>
      <vt:lpstr>E-Sendika Üyeliğinin Güvencesi</vt:lpstr>
      <vt:lpstr>E-Sendika Üyeliğinin Güvencesi</vt:lpstr>
      <vt:lpstr>E-Sendika Üyeliğinin Güvencesi</vt:lpstr>
      <vt:lpstr>E-Sendika Üyeliğinin Güvencesi</vt:lpstr>
      <vt:lpstr>E-Sendika Üyeliğinin Güvencesi</vt:lpstr>
      <vt:lpstr>F-Sendika üyeliğinin sona ermesi ve askıya alınması</vt:lpstr>
      <vt:lpstr>F-Sendika üyeliğinin sona ermesi ve askıya alınması</vt:lpstr>
      <vt:lpstr>F-Sendika üyeliğinin sona ermesi ve askıya alınması</vt:lpstr>
      <vt:lpstr>G-Üst kuruluşlara üyelik</vt:lpstr>
      <vt:lpstr>H-Uluslararası işçi ve işveren kuruluşlarına üyelik</vt:lpstr>
      <vt:lpstr>I-Kuruluşların katılması veya birleşmesi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2020-02-22T20:28:15Z</dcterms:created>
  <dcterms:modified xsi:type="dcterms:W3CDTF">2020-04-26T22:22:27Z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