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01.03.2018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Rectangle 3"/>
          <p:cNvSpPr>
            <a:spLocks noGrp="1"/>
          </p:cNvSpPr>
          <p:nvPr>
            <p:ph type="body" idx="1"/>
          </p:nvPr>
        </p:nvSpPr>
        <p:spPr>
          <a:xfrm>
            <a:off x="457200" y="609600"/>
            <a:ext cx="8229600" cy="5516563"/>
          </a:xfrm>
        </p:spPr>
        <p:txBody>
          <a:bodyPr/>
          <a:lstStyle/>
          <a:p>
            <a:pPr marL="0" indent="0">
              <a:lnSpc>
                <a:spcPct val="90000"/>
              </a:lnSpc>
              <a:buFont typeface="Arial" charset="0"/>
              <a:buNone/>
              <a:defRPr/>
            </a:pPr>
            <a:r>
              <a:rPr lang="tr-TR" b="1" dirty="0">
                <a:solidFill>
                  <a:srgbClr val="FF0000"/>
                </a:solidFill>
              </a:rPr>
              <a:t>5. Hafta	</a:t>
            </a:r>
            <a:endParaRPr lang="tr-TR" b="1" dirty="0" smtClean="0">
              <a:solidFill>
                <a:srgbClr val="FF0000"/>
              </a:solidFill>
            </a:endParaRPr>
          </a:p>
          <a:p>
            <a:pPr marL="0" indent="0">
              <a:lnSpc>
                <a:spcPct val="90000"/>
              </a:lnSpc>
              <a:buFont typeface="Arial" charset="0"/>
              <a:buNone/>
              <a:defRPr/>
            </a:pPr>
            <a:r>
              <a:rPr lang="tr-TR" dirty="0" smtClean="0">
                <a:solidFill>
                  <a:srgbClr val="FF0000"/>
                </a:solidFill>
              </a:rPr>
              <a:t>Deneysel </a:t>
            </a:r>
            <a:r>
              <a:rPr lang="tr-TR" dirty="0">
                <a:solidFill>
                  <a:srgbClr val="FF0000"/>
                </a:solidFill>
              </a:rPr>
              <a:t>ve Eleştirel Sosyal Psikolojinin Yöntemleri ve Analizleri</a:t>
            </a:r>
            <a:endParaRPr lang="tr-TR" altLang="tr-TR" dirty="0" smtClean="0">
              <a:solidFill>
                <a:srgbClr val="FF0000"/>
              </a:solidFill>
              <a:latin typeface="Arial" charset="0"/>
            </a:endParaRPr>
          </a:p>
          <a:p>
            <a:pPr>
              <a:lnSpc>
                <a:spcPct val="90000"/>
              </a:lnSpc>
              <a:defRPr/>
            </a:pPr>
            <a:r>
              <a:rPr lang="tr-TR" altLang="tr-TR" dirty="0" smtClean="0">
                <a:solidFill>
                  <a:srgbClr val="FF0000"/>
                </a:solidFill>
                <a:latin typeface="Arial" charset="0"/>
              </a:rPr>
              <a:t>DENEYSEL SOSYAL PSİKOLOJİNİN YÖNTEMLERİ VE ANALİZLERİ</a:t>
            </a:r>
          </a:p>
          <a:p>
            <a:pPr marL="0" indent="0">
              <a:lnSpc>
                <a:spcPct val="90000"/>
              </a:lnSpc>
              <a:buFont typeface="Arial" charset="0"/>
              <a:buNone/>
              <a:defRPr/>
            </a:pPr>
            <a:r>
              <a:rPr lang="tr-TR" altLang="tr-TR" dirty="0" smtClean="0">
                <a:latin typeface="Arial" charset="0"/>
              </a:rPr>
              <a:t>Deneysel yöntem hipotetik tümdengelimli bilimsel yaklaşımın direğidir. Bu bilimsel yöntem çizgisi içinde kalan diğer alternatif yöntemler, deneysel yöntemin gücüne olan yakınlığına ve uzaklığına göre değerlendirilir.</a:t>
            </a:r>
          </a:p>
          <a:p>
            <a:pPr>
              <a:lnSpc>
                <a:spcPct val="90000"/>
              </a:lnSpc>
              <a:defRPr/>
            </a:pPr>
            <a:endParaRPr lang="tr-TR" altLang="tr-TR" dirty="0" smtClean="0">
              <a:solidFill>
                <a:srgbClr val="45C754"/>
              </a:solidFill>
              <a:latin typeface="Arial" charset="0"/>
            </a:endParaRP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p:cNvSpPr>
          <p:nvPr>
            <p:ph type="body" idx="1"/>
          </p:nvPr>
        </p:nvSpPr>
        <p:spPr>
          <a:xfrm>
            <a:off x="457200" y="533400"/>
            <a:ext cx="8229600" cy="5592763"/>
          </a:xfrm>
        </p:spPr>
        <p:txBody>
          <a:bodyPr/>
          <a:lstStyle/>
          <a:p>
            <a:r>
              <a:rPr lang="tr-TR" altLang="tr-TR" smtClean="0">
                <a:solidFill>
                  <a:srgbClr val="FF0000"/>
                </a:solidFill>
                <a:latin typeface="Arial" charset="0"/>
              </a:rPr>
              <a:t>Değişkenler</a:t>
            </a:r>
            <a:r>
              <a:rPr lang="tr-TR" altLang="tr-TR" smtClean="0">
                <a:solidFill>
                  <a:schemeClr val="accent2"/>
                </a:solidFill>
                <a:latin typeface="Arial" charset="0"/>
              </a:rPr>
              <a:t>:</a:t>
            </a:r>
            <a:r>
              <a:rPr lang="tr-TR" altLang="tr-TR" smtClean="0">
                <a:latin typeface="Arial" charset="0"/>
              </a:rPr>
              <a:t> Yapıdaki tarifin ölçülebilir ve/veya tarif edilebilir yönüdür.</a:t>
            </a:r>
          </a:p>
          <a:p>
            <a:r>
              <a:rPr lang="tr-TR" altLang="tr-TR" smtClean="0">
                <a:solidFill>
                  <a:srgbClr val="FF0000"/>
                </a:solidFill>
                <a:latin typeface="Arial" charset="0"/>
              </a:rPr>
              <a:t>Bağımsız değişken</a:t>
            </a:r>
            <a:r>
              <a:rPr lang="tr-TR" altLang="tr-TR" smtClean="0">
                <a:solidFill>
                  <a:schemeClr val="accent2"/>
                </a:solidFill>
                <a:latin typeface="Arial" charset="0"/>
              </a:rPr>
              <a:t>:</a:t>
            </a:r>
            <a:r>
              <a:rPr lang="tr-TR" altLang="tr-TR" smtClean="0">
                <a:latin typeface="Arial" charset="0"/>
              </a:rPr>
              <a:t> Araştırmacının deney düzeninde değiştirdiği, bir başka ifade ile sebep olarak tahmin ettiği değişkendir.</a:t>
            </a:r>
          </a:p>
          <a:p>
            <a:r>
              <a:rPr lang="tr-TR" altLang="tr-TR" smtClean="0">
                <a:solidFill>
                  <a:srgbClr val="FF0000"/>
                </a:solidFill>
                <a:latin typeface="Arial" charset="0"/>
              </a:rPr>
              <a:t>Bağımlı değişken: </a:t>
            </a:r>
            <a:r>
              <a:rPr lang="tr-TR" altLang="tr-TR" smtClean="0">
                <a:latin typeface="Arial" charset="0"/>
              </a:rPr>
              <a:t>Bağımsız değişkenin etkisinin gözlediği ve ölçüldüğü değişkendir.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p:cNvSpPr>
          <p:nvPr>
            <p:ph type="body" idx="1"/>
          </p:nvPr>
        </p:nvSpPr>
        <p:spPr>
          <a:xfrm>
            <a:off x="457200" y="533400"/>
            <a:ext cx="8229600" cy="5592763"/>
          </a:xfrm>
        </p:spPr>
        <p:txBody>
          <a:bodyPr/>
          <a:lstStyle/>
          <a:p>
            <a:r>
              <a:rPr lang="tr-TR" altLang="tr-TR" smtClean="0">
                <a:solidFill>
                  <a:srgbClr val="FF0000"/>
                </a:solidFill>
                <a:latin typeface="Arial" charset="0"/>
              </a:rPr>
              <a:t>&amp;Araştırma Stratejileri</a:t>
            </a:r>
          </a:p>
          <a:p>
            <a:endParaRPr lang="tr-TR" altLang="tr-TR" smtClean="0">
              <a:solidFill>
                <a:schemeClr val="accent2"/>
              </a:solidFill>
              <a:latin typeface="Arial" charset="0"/>
            </a:endParaRPr>
          </a:p>
          <a:p>
            <a:r>
              <a:rPr lang="tr-TR" altLang="tr-TR" smtClean="0">
                <a:latin typeface="Arial" charset="0"/>
              </a:rPr>
              <a:t>Deneysel araştırmacı sosyal psikolojik çalışmalarını planlarken üç şeyi; topladığı verilerin temsil ediciliğini, çalışmanın ne derece gerçeği yansıttığını ve deneysel şartların ne derece kontrollü yapıldığını dikkate almak zorundadır.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p:cNvSpPr>
          <p:nvPr>
            <p:ph type="body" idx="1"/>
          </p:nvPr>
        </p:nvSpPr>
        <p:spPr>
          <a:xfrm>
            <a:off x="457200" y="533400"/>
            <a:ext cx="8229600" cy="5592763"/>
          </a:xfrm>
        </p:spPr>
        <p:txBody>
          <a:bodyPr/>
          <a:lstStyle/>
          <a:p>
            <a:r>
              <a:rPr lang="tr-TR" altLang="tr-TR" smtClean="0">
                <a:solidFill>
                  <a:srgbClr val="FF0000"/>
                </a:solidFill>
                <a:latin typeface="Arial" charset="0"/>
              </a:rPr>
              <a:t>Temsil edicilik, </a:t>
            </a:r>
            <a:r>
              <a:rPr lang="tr-TR" altLang="tr-TR" smtClean="0">
                <a:latin typeface="Arial" charset="0"/>
              </a:rPr>
              <a:t>çalışmanıza dahil ettiğiniz insanların teorinizde iddia ettiğiniz insanları temsil eden bir grup olduğundan emin olma çabanızdır. Bunun bir diğer adı </a:t>
            </a:r>
            <a:r>
              <a:rPr lang="tr-TR" altLang="tr-TR" smtClean="0">
                <a:solidFill>
                  <a:srgbClr val="FF0000"/>
                </a:solidFill>
                <a:latin typeface="Arial" charset="0"/>
              </a:rPr>
              <a:t>örneklemdir. </a:t>
            </a:r>
            <a:r>
              <a:rPr lang="tr-TR" altLang="tr-TR" smtClean="0">
                <a:latin typeface="Arial" charset="0"/>
              </a:rPr>
              <a:t>Popülasyondan çekip aldığınız insan grubunun o popülasyonun bir örneklemi olduğundan, o popülasyonu temsil edebildiğinden emin olmanız gerekir.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p:cNvSpPr>
          <p:nvPr>
            <p:ph type="body" idx="1"/>
          </p:nvPr>
        </p:nvSpPr>
        <p:spPr>
          <a:xfrm>
            <a:off x="457200" y="533400"/>
            <a:ext cx="8229600" cy="5592763"/>
          </a:xfrm>
        </p:spPr>
        <p:txBody>
          <a:bodyPr/>
          <a:lstStyle/>
          <a:p>
            <a:pPr>
              <a:lnSpc>
                <a:spcPct val="90000"/>
              </a:lnSpc>
            </a:pPr>
            <a:r>
              <a:rPr lang="tr-TR" altLang="tr-TR" smtClean="0">
                <a:solidFill>
                  <a:srgbClr val="FF0000"/>
                </a:solidFill>
                <a:latin typeface="Arial" charset="0"/>
              </a:rPr>
              <a:t>Gerçeklik</a:t>
            </a:r>
            <a:r>
              <a:rPr lang="tr-TR" altLang="tr-TR" smtClean="0">
                <a:latin typeface="Arial" charset="0"/>
              </a:rPr>
              <a:t>, yürüttüğünüz çalışmanın ve ortamın ne derece gerçek hayata yakın düştüğünün ölçüsüdür. Meşhur hapishane deneyinde Zimbardo ve arkadaşları tam bir hapishane ortamı yaratıp, deneklerini de evlerinde polis kılığına girmiş asistanlarına tutuklatıp, üniversite kampus binalarından birinin bodrumunda kurduğu hapishanenin hücrelerine yerleştirmiş ve denekler deney tamamlanana kadar bu hücrelerde tam bir mahkum muamelesi görmüşlerdi.</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p:cNvSpPr>
          <p:nvPr>
            <p:ph type="body" idx="1"/>
          </p:nvPr>
        </p:nvSpPr>
        <p:spPr>
          <a:xfrm>
            <a:off x="457200" y="533400"/>
            <a:ext cx="8229600" cy="5592763"/>
          </a:xfrm>
        </p:spPr>
        <p:txBody>
          <a:bodyPr/>
          <a:lstStyle/>
          <a:p>
            <a:r>
              <a:rPr lang="tr-TR" altLang="tr-TR" smtClean="0">
                <a:solidFill>
                  <a:srgbClr val="FF0000"/>
                </a:solidFill>
                <a:latin typeface="Arial" charset="0"/>
              </a:rPr>
              <a:t>Kontrol</a:t>
            </a:r>
            <a:r>
              <a:rPr lang="tr-TR" altLang="tr-TR" smtClean="0">
                <a:latin typeface="Arial" charset="0"/>
              </a:rPr>
              <a:t>, hipotezleri tümdengelimli bilimsel yöntemin en önemli noktasıdır. Eğer araştırmacı dışardan gelebilecek değişkenleri izole edebilir, bağımsız değişkenlerin manipülasyonunu sıkı bir şekilde kontrol altında tutabilir ve ortaya çıkan bağımsız değişkenini doğru ve kesin bir şekilde ölçebilirse kontrol mekanizması işlemiş demektir. Biz buna iç geçerlilik diyoruz.</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p:cNvSpPr>
          <p:nvPr>
            <p:ph type="body" idx="1"/>
          </p:nvPr>
        </p:nvSpPr>
        <p:spPr>
          <a:xfrm>
            <a:off x="457200" y="533400"/>
            <a:ext cx="8229600" cy="5592763"/>
          </a:xfrm>
        </p:spPr>
        <p:txBody>
          <a:bodyPr/>
          <a:lstStyle/>
          <a:p>
            <a:r>
              <a:rPr lang="tr-TR" altLang="tr-TR" smtClean="0">
                <a:latin typeface="Arial" charset="0"/>
              </a:rPr>
              <a:t>Laboratuar deneylerinde ayrıca dikkate alınması gereken başka hususlar da vardır.</a:t>
            </a:r>
          </a:p>
          <a:p>
            <a:r>
              <a:rPr lang="tr-TR" altLang="tr-TR" smtClean="0">
                <a:latin typeface="Arial" charset="0"/>
              </a:rPr>
              <a:t>Denekler, deney şartındaki değişikliklere her zaman kendiliğinden ve doğal tepkiler vermeyebilirler. Deneyde bazen deneycinin hipotezi hakkında deneklere ipucu veren bazı özellikler yer alabilir. İşte bu ipuçlarına </a:t>
            </a:r>
            <a:r>
              <a:rPr lang="tr-TR" altLang="tr-TR" b="1" smtClean="0">
                <a:latin typeface="Arial" charset="0"/>
              </a:rPr>
              <a:t>talep edilen özellikler (demand characteristics)</a:t>
            </a:r>
            <a:r>
              <a:rPr lang="tr-TR" altLang="tr-TR" smtClean="0">
                <a:latin typeface="Arial" charset="0"/>
              </a:rPr>
              <a:t> adı verilir.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p:cNvSpPr>
          <p:nvPr>
            <p:ph type="body" idx="1"/>
          </p:nvPr>
        </p:nvSpPr>
        <p:spPr>
          <a:xfrm>
            <a:off x="152400" y="152400"/>
            <a:ext cx="8991600" cy="6096000"/>
          </a:xfrm>
        </p:spPr>
        <p:txBody>
          <a:bodyPr/>
          <a:lstStyle/>
          <a:p>
            <a:pPr marL="0" indent="0">
              <a:lnSpc>
                <a:spcPct val="80000"/>
              </a:lnSpc>
              <a:buFont typeface="Arial" charset="0"/>
              <a:buNone/>
            </a:pPr>
            <a:r>
              <a:rPr lang="tr-TR" altLang="tr-TR" smtClean="0">
                <a:latin typeface="Arial" charset="0"/>
              </a:rPr>
              <a:t>Deneye katılacak kişi genellikle deneycinin neyi anlamaya çalıştığını merak eder ve bu sebeple de deneyciyi memnun edecek yönde tepkiler vermeye teşebbüs edebilir. Bu durumda, deneycinin gözlediği, bağımlı ve bağımsız değişkenler arasındaki nedensel ilişkiyi ortaya koymayabilir. Dolayısıyla deneyde talep edilen tepkiler ortaya çıkar. Bunu önlemek için deneyin amacı denekten gizlenir ve deneklere başka amaç gösterilir. Diğer önlem ise </a:t>
            </a:r>
            <a:r>
              <a:rPr lang="tr-TR" altLang="tr-TR" b="1" smtClean="0">
                <a:latin typeface="Arial" charset="0"/>
              </a:rPr>
              <a:t>derinlemesine mülakat</a:t>
            </a:r>
            <a:r>
              <a:rPr lang="tr-TR" altLang="tr-TR" smtClean="0">
                <a:latin typeface="Arial" charset="0"/>
              </a:rPr>
              <a:t> yapmaktır. Mülakatta hedeflenen deneğin deneyin amacı olarak neye inandığını bulmak ve bu inancını deney esnasındaki davranışını ne derecede etkilediğini belirlemektir.</a:t>
            </a:r>
            <a:r>
              <a:rPr lang="tr-TR" altLang="tr-TR" sz="3000" smtClean="0">
                <a:latin typeface="Arial" charset="0"/>
              </a:rPr>
              <a:t>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p:cNvSpPr>
          <p:nvPr>
            <p:ph type="body" idx="1"/>
          </p:nvPr>
        </p:nvSpPr>
        <p:spPr>
          <a:xfrm>
            <a:off x="457200" y="533400"/>
            <a:ext cx="8229600" cy="5592763"/>
          </a:xfrm>
        </p:spPr>
        <p:txBody>
          <a:bodyPr/>
          <a:lstStyle/>
          <a:p>
            <a:pPr marL="0" indent="0">
              <a:buFont typeface="Arial" charset="0"/>
              <a:buNone/>
            </a:pPr>
            <a:r>
              <a:rPr lang="tr-TR" altLang="tr-TR" smtClean="0">
                <a:latin typeface="Arial" charset="0"/>
              </a:rPr>
              <a:t>Denekler ayrıca deneyde </a:t>
            </a:r>
            <a:r>
              <a:rPr lang="tr-TR" altLang="tr-TR" b="1" smtClean="0">
                <a:latin typeface="Arial" charset="0"/>
              </a:rPr>
              <a:t>sosyal kabul gören</a:t>
            </a:r>
            <a:r>
              <a:rPr lang="tr-TR" altLang="tr-TR" smtClean="0">
                <a:latin typeface="Arial" charset="0"/>
              </a:rPr>
              <a:t> bir kişi olma arzusuyla hareket edebilirler. Denekler gerçek insanlardır. Deneyler de gerçek birer sosyal ortamdır. Dolayısıyla deneklerin deneyciye ve diğer deneklere kendilerini iyi ve hoş göstermek, endişelerini, önyargılarını ve düşmanlık hislerini saklamak istemelerine şaşmamak gerekir. Bunlar da tepkilerin doğallığını ve bağımsız değişkeni kirletebilir.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p:cNvSpPr>
          <p:nvPr>
            <p:ph type="body" idx="1"/>
          </p:nvPr>
        </p:nvSpPr>
        <p:spPr>
          <a:xfrm>
            <a:off x="457200" y="533400"/>
            <a:ext cx="8229600" cy="5592763"/>
          </a:xfrm>
        </p:spPr>
        <p:txBody>
          <a:bodyPr/>
          <a:lstStyle/>
          <a:p>
            <a:pPr marL="0" indent="0">
              <a:buFont typeface="Arial" charset="0"/>
              <a:buNone/>
            </a:pPr>
            <a:r>
              <a:rPr lang="tr-TR" altLang="tr-TR" smtClean="0">
                <a:latin typeface="Arial" charset="0"/>
              </a:rPr>
              <a:t>Deneyci de deneyi olumsuz yönde etkileyebilmektedir. Deneyci deneklerine hipotezini doğrulayacak yönde davranmalarına sebep olabilecek ipuçları verebilir. </a:t>
            </a:r>
            <a:r>
              <a:rPr lang="tr-TR" altLang="tr-TR" b="1" smtClean="0">
                <a:latin typeface="Arial" charset="0"/>
              </a:rPr>
              <a:t>Deneyci beklentisi</a:t>
            </a:r>
            <a:r>
              <a:rPr lang="tr-TR" altLang="tr-TR" smtClean="0">
                <a:latin typeface="Arial" charset="0"/>
              </a:rPr>
              <a:t> olarak adlandırdığımız bu durum deneycinin kendi hipotezinin veya araştırmasının sonucu hakkındaki beklentilerine dayanır.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p:cNvSpPr>
          <p:nvPr>
            <p:ph type="body" idx="1"/>
          </p:nvPr>
        </p:nvSpPr>
        <p:spPr>
          <a:xfrm>
            <a:off x="457200" y="533400"/>
            <a:ext cx="8229600" cy="5592763"/>
          </a:xfrm>
        </p:spPr>
        <p:txBody>
          <a:bodyPr/>
          <a:lstStyle/>
          <a:p>
            <a:r>
              <a:rPr lang="tr-TR" altLang="tr-TR" smtClean="0">
                <a:solidFill>
                  <a:srgbClr val="FF0000"/>
                </a:solidFill>
                <a:latin typeface="Arial" charset="0"/>
              </a:rPr>
              <a:t>&amp;Diğer Araştırma Ortamları</a:t>
            </a:r>
          </a:p>
          <a:p>
            <a:r>
              <a:rPr lang="tr-TR" altLang="tr-TR" smtClean="0">
                <a:latin typeface="Arial" charset="0"/>
              </a:rPr>
              <a:t>Deneysel sosyal psikologların hepsi araştırmalarında deney kullanmazlar. Deneylemenin mümkün olmadığı ya da elverişli olmadığı durumlar vardır. Bu gibi durumlarda deneysel olmayan çeşitli yöntemler kullanırlar.</a:t>
            </a:r>
          </a:p>
          <a:p>
            <a:endParaRPr lang="tr-TR" altLang="tr-TR" smtClean="0">
              <a:latin typeface="Arial" charset="0"/>
            </a:endParaRP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3"/>
          <p:cNvSpPr>
            <a:spLocks noGrp="1"/>
          </p:cNvSpPr>
          <p:nvPr>
            <p:ph type="body" idx="1"/>
          </p:nvPr>
        </p:nvSpPr>
        <p:spPr>
          <a:xfrm>
            <a:off x="457200" y="533400"/>
            <a:ext cx="8229600" cy="5592763"/>
          </a:xfrm>
        </p:spPr>
        <p:txBody>
          <a:bodyPr/>
          <a:lstStyle/>
          <a:p>
            <a:r>
              <a:rPr lang="tr-TR" altLang="tr-TR" smtClean="0">
                <a:solidFill>
                  <a:srgbClr val="FF0000"/>
                </a:solidFill>
                <a:latin typeface="Arial" charset="0"/>
              </a:rPr>
              <a:t>Deney</a:t>
            </a:r>
            <a:r>
              <a:rPr lang="tr-TR" altLang="tr-TR" smtClean="0">
                <a:latin typeface="Arial" charset="0"/>
              </a:rPr>
              <a:t>, merak edilen sosyal bir sürece, sosyal bir fenomene açıklama getirmek amacıyla yapılır. Bu yaklaşım açıklamalarını sebep-sonuç ilişkileri kurarak yapar.bu sebeple gözlediğiniz sosyal bir fenomenin ortaya çıkmasına yol açan sebep ya da sebeplerin tanımlanması deneyin esas hedefi ve amacıdır.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p:cNvSpPr>
          <p:nvPr>
            <p:ph type="body" idx="1"/>
          </p:nvPr>
        </p:nvSpPr>
        <p:spPr>
          <a:xfrm>
            <a:off x="457200" y="533400"/>
            <a:ext cx="8229600" cy="5592763"/>
          </a:xfrm>
        </p:spPr>
        <p:txBody>
          <a:bodyPr/>
          <a:lstStyle/>
          <a:p>
            <a:pPr>
              <a:lnSpc>
                <a:spcPct val="90000"/>
              </a:lnSpc>
            </a:pPr>
            <a:r>
              <a:rPr lang="tr-TR" altLang="tr-TR" smtClean="0">
                <a:solidFill>
                  <a:srgbClr val="FF0000"/>
                </a:solidFill>
                <a:latin typeface="Arial" charset="0"/>
              </a:rPr>
              <a:t>Korelatif Araştırmalar: </a:t>
            </a:r>
            <a:r>
              <a:rPr lang="tr-TR" altLang="tr-TR" smtClean="0">
                <a:latin typeface="Arial" charset="0"/>
              </a:rPr>
              <a:t>Korelasyon kelime anlamı olarak, karşılıklı ilişki demektir. Korelasyonel araştırmada amaç, bazı davranışların (söz gelişi itaat etme) sistemli bir şekilde bazı faktörlerle ilişkili şekilde ortaya çıkıp çıkmadığını bulmaktır. Söz gelişi kadınlardan ziyade erkekler mi, içedönüklerden ziyade dışadönükler mi daha fazla itaat eder? Araştırmacı bu soruları sorarak topladığı malumattaki karşılıklı ilişkileri veya korelasyonları bulmaya çalışır.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p:cNvSpPr>
          <p:nvPr>
            <p:ph type="body" idx="1"/>
          </p:nvPr>
        </p:nvSpPr>
        <p:spPr>
          <a:xfrm>
            <a:off x="457200" y="1066800"/>
            <a:ext cx="8229600" cy="5059363"/>
          </a:xfrm>
        </p:spPr>
        <p:txBody>
          <a:bodyPr/>
          <a:lstStyle/>
          <a:p>
            <a:r>
              <a:rPr lang="tr-TR" altLang="tr-TR" smtClean="0">
                <a:solidFill>
                  <a:srgbClr val="FF0000"/>
                </a:solidFill>
                <a:latin typeface="Arial" charset="0"/>
              </a:rPr>
              <a:t>Arşiv Araştırması: </a:t>
            </a:r>
            <a:r>
              <a:rPr lang="tr-TR" altLang="tr-TR" smtClean="0">
                <a:latin typeface="Arial" charset="0"/>
              </a:rPr>
              <a:t>Sosyal psikolojide çok az kullanılan bir araştırma yöntemidir. Arşiv, hazır bilgi anlamındadır-kişisel dokümanlar, istatistikler, medya taramaları, belgesel filmler gibi. Araştırılan fenomen ile ilgili veriler geçmişe dönük toplanır.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p:cNvSpPr>
          <p:nvPr>
            <p:ph type="body" idx="1"/>
          </p:nvPr>
        </p:nvSpPr>
        <p:spPr>
          <a:xfrm>
            <a:off x="457200" y="1143000"/>
            <a:ext cx="8229600" cy="4983163"/>
          </a:xfrm>
        </p:spPr>
        <p:txBody>
          <a:bodyPr/>
          <a:lstStyle/>
          <a:p>
            <a:pPr marL="0" indent="0">
              <a:buFont typeface="Arial" charset="0"/>
              <a:buNone/>
              <a:defRPr/>
            </a:pPr>
            <a:r>
              <a:rPr lang="tr-TR" altLang="tr-TR" dirty="0" smtClean="0">
                <a:latin typeface="Arial" charset="0"/>
              </a:rPr>
              <a:t>Arşiv araştırmalarında halk hikayeleri, romanlar, gazete haberleri, propaganda materyalleri, anılar, biyografiler, otobiyografiler, nüfus sayımları ve diğer istatistik bilgiler kullanılır. </a:t>
            </a:r>
          </a:p>
          <a:p>
            <a:pPr>
              <a:defRPr/>
            </a:pPr>
            <a:endParaRPr lang="tr-TR" altLang="tr-TR" dirty="0" smtClean="0"/>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p:cNvSpPr>
          <p:nvPr>
            <p:ph type="body" idx="1"/>
          </p:nvPr>
        </p:nvSpPr>
        <p:spPr>
          <a:xfrm>
            <a:off x="457200" y="533400"/>
            <a:ext cx="8229600" cy="5592763"/>
          </a:xfrm>
        </p:spPr>
        <p:txBody>
          <a:bodyPr/>
          <a:lstStyle/>
          <a:p>
            <a:r>
              <a:rPr lang="tr-TR" altLang="tr-TR" smtClean="0">
                <a:solidFill>
                  <a:srgbClr val="FF0000"/>
                </a:solidFill>
                <a:latin typeface="Arial" charset="0"/>
              </a:rPr>
              <a:t>Survey-Anket Araştırması: </a:t>
            </a:r>
            <a:r>
              <a:rPr lang="tr-TR" altLang="tr-TR" smtClean="0">
                <a:latin typeface="Arial" charset="0"/>
              </a:rPr>
              <a:t>Survey, Türkçe’de anket uygulaması, kamuoyu yoklaması, örneklem yoklaması adlarını alır. Survey, yapılandırılmış mülakatları kapsayabilir, burada araştırmacı deneklerine çok dikkatlice seçilmiş bir dizi soru sorar ve tepkilerini not alır veya deneklerine bir soru varakası verir ve cevapları yazılı alır. Her iki durumda da cevaplar açık uçlu veya kapalı uçlu olabilir.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p:cNvSpPr>
          <p:nvPr>
            <p:ph type="body" idx="1"/>
          </p:nvPr>
        </p:nvSpPr>
        <p:spPr>
          <a:xfrm>
            <a:off x="457200" y="533400"/>
            <a:ext cx="8229600" cy="5592763"/>
          </a:xfrm>
        </p:spPr>
        <p:txBody>
          <a:bodyPr/>
          <a:lstStyle/>
          <a:p>
            <a:r>
              <a:rPr lang="tr-TR" altLang="tr-TR" smtClean="0">
                <a:latin typeface="Arial" charset="0"/>
              </a:rPr>
              <a:t>Survey araştırması çok geniş bir denek örnekleminden fazla miktarda veri elde etmede kullanılır. Bu tip araştırmalarda nedensellik soruları sorulmaz. Hedef daha ziyade bir veya daha fazla gruptaki insanların niteliklerini tasvir etmektir. Survey araştırması yapan araştırmacı, deneklerinin niteliklerini popülasyonu ne derece temsil ettiğinden emin olmalıdır. Seçtiği örneklem grubunun popülasyonu temsil edecek güçte olması önemlidir.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p:cNvSpPr>
          <p:nvPr>
            <p:ph type="body" idx="1"/>
          </p:nvPr>
        </p:nvSpPr>
        <p:spPr>
          <a:xfrm>
            <a:off x="457200" y="533400"/>
            <a:ext cx="8229600" cy="5592763"/>
          </a:xfrm>
        </p:spPr>
        <p:txBody>
          <a:bodyPr/>
          <a:lstStyle/>
          <a:p>
            <a:pPr>
              <a:defRPr/>
            </a:pPr>
            <a:r>
              <a:rPr lang="tr-TR" altLang="tr-TR" dirty="0" smtClean="0">
                <a:solidFill>
                  <a:srgbClr val="FF0000"/>
                </a:solidFill>
                <a:latin typeface="Arial" charset="0"/>
              </a:rPr>
              <a:t>&amp;Veri Toplama Teknikleri</a:t>
            </a:r>
          </a:p>
          <a:p>
            <a:pPr marL="0" indent="0">
              <a:buFont typeface="Arial" charset="0"/>
              <a:buNone/>
              <a:defRPr/>
            </a:pPr>
            <a:r>
              <a:rPr lang="tr-TR" altLang="tr-TR" dirty="0" smtClean="0">
                <a:solidFill>
                  <a:srgbClr val="FF0000"/>
                </a:solidFill>
                <a:latin typeface="Arial" charset="0"/>
              </a:rPr>
              <a:t>Gözlem Ölçekleri: </a:t>
            </a:r>
            <a:r>
              <a:rPr lang="tr-TR" altLang="tr-TR" dirty="0" smtClean="0">
                <a:latin typeface="Arial" charset="0"/>
              </a:rPr>
              <a:t>Deneklerin araştırma sorusu ile ilişkili davranışlarının doğrudan gözlenmesidir. Davranış doğrudan gözlenebilir, ölçülebilir nitelikte olabilir. Sözgelimi deneklerin verdikleri cevapların sayısı toplanabilir. Ya da davranışlar önceden belirlenmiş kodlama çerçevesine göre sınıflanabilir.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p:cNvSpPr>
          <p:nvPr>
            <p:ph type="body" idx="1"/>
          </p:nvPr>
        </p:nvSpPr>
        <p:spPr>
          <a:xfrm>
            <a:off x="457200" y="533400"/>
            <a:ext cx="8229600" cy="5592763"/>
          </a:xfrm>
        </p:spPr>
        <p:txBody>
          <a:bodyPr/>
          <a:lstStyle/>
          <a:p>
            <a:pPr marL="0" indent="0">
              <a:lnSpc>
                <a:spcPct val="90000"/>
              </a:lnSpc>
              <a:buFont typeface="Arial" charset="0"/>
              <a:buNone/>
            </a:pPr>
            <a:r>
              <a:rPr lang="tr-TR" altLang="tr-TR" smtClean="0">
                <a:solidFill>
                  <a:srgbClr val="FF0000"/>
                </a:solidFill>
                <a:latin typeface="Arial" charset="0"/>
              </a:rPr>
              <a:t>Beyan Ölçekleri: </a:t>
            </a:r>
            <a:r>
              <a:rPr lang="tr-TR" altLang="tr-TR" smtClean="0">
                <a:latin typeface="Arial" charset="0"/>
              </a:rPr>
              <a:t>Sosyal psikolojik araştırmanın büyük bir kısmı deneklerin beyanlarına oturan ölçeklere dayanır. İnsanların tutumları, fikirleri ve sosyal kognisyonları bu şekilde araştırılır. Beyanlar, bir ölçeği ya da soru varakasını cevaplama ya da mülakat sorularına cevap verme şeklinde olur. Her iki halde de cevaplar ya kapalı uçludur ya da açık uçludur. Kapalı uçlu cevaplar kullanılan araç vasıtasıyla kodlanır. Sözgelimi </a:t>
            </a:r>
            <a:r>
              <a:rPr lang="tr-TR" altLang="tr-TR" b="1" smtClean="0">
                <a:latin typeface="Arial" charset="0"/>
              </a:rPr>
              <a:t>Likert</a:t>
            </a:r>
            <a:r>
              <a:rPr lang="tr-TR" altLang="tr-TR" smtClean="0">
                <a:latin typeface="Arial" charset="0"/>
              </a:rPr>
              <a:t> </a:t>
            </a:r>
            <a:r>
              <a:rPr lang="tr-TR" altLang="tr-TR" b="1" smtClean="0">
                <a:latin typeface="Arial" charset="0"/>
              </a:rPr>
              <a:t>ölçeği</a:t>
            </a:r>
            <a:r>
              <a:rPr lang="tr-TR" altLang="tr-TR" smtClean="0">
                <a:latin typeface="Arial" charset="0"/>
              </a:rPr>
              <a:t> bunun en sık kullanılan örneğidir.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p:cNvSpPr>
          <p:nvPr>
            <p:ph type="body" idx="1"/>
          </p:nvPr>
        </p:nvSpPr>
        <p:spPr>
          <a:xfrm>
            <a:off x="457200" y="533400"/>
            <a:ext cx="8229600" cy="5592763"/>
          </a:xfrm>
        </p:spPr>
        <p:txBody>
          <a:bodyPr/>
          <a:lstStyle/>
          <a:p>
            <a:pPr>
              <a:defRPr/>
            </a:pPr>
            <a:r>
              <a:rPr lang="tr-TR" altLang="tr-TR" dirty="0" smtClean="0">
                <a:solidFill>
                  <a:srgbClr val="FF0000"/>
                </a:solidFill>
                <a:latin typeface="Arial" charset="0"/>
              </a:rPr>
              <a:t>&amp;Niteliksel Araştırma</a:t>
            </a:r>
          </a:p>
          <a:p>
            <a:pPr marL="0" indent="0">
              <a:buFont typeface="Arial" charset="0"/>
              <a:buNone/>
              <a:defRPr/>
            </a:pPr>
            <a:r>
              <a:rPr lang="tr-TR" altLang="tr-TR" dirty="0" smtClean="0">
                <a:latin typeface="Arial" charset="0"/>
              </a:rPr>
              <a:t>Deneysel sosyal psikologların genellikle niteliksel araştırmadan anladıkları sözgelimi açık uçlu bir soru varakası ile toplanan verilerdir ama bu veriler en sonunda yine sayısallaştırılarak ölçülebilir hale sokulu ve değerlendirmeler bu sayısal ölçüler üzerinden yapılır.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p:cNvSpPr>
          <p:nvPr>
            <p:ph type="body" idx="1"/>
          </p:nvPr>
        </p:nvSpPr>
        <p:spPr>
          <a:xfrm>
            <a:off x="457200" y="533400"/>
            <a:ext cx="8229600" cy="5592763"/>
          </a:xfrm>
        </p:spPr>
        <p:txBody>
          <a:bodyPr/>
          <a:lstStyle/>
          <a:p>
            <a:pPr marL="0" indent="0">
              <a:buFont typeface="Arial" charset="0"/>
              <a:buNone/>
              <a:defRPr/>
            </a:pPr>
            <a:r>
              <a:rPr lang="tr-TR" altLang="tr-TR" dirty="0" smtClean="0">
                <a:solidFill>
                  <a:srgbClr val="FF0000"/>
                </a:solidFill>
                <a:latin typeface="Arial" charset="0"/>
              </a:rPr>
              <a:t>&amp; Araştırma Etiği</a:t>
            </a:r>
          </a:p>
          <a:p>
            <a:pPr>
              <a:defRPr/>
            </a:pPr>
            <a:r>
              <a:rPr lang="tr-TR" altLang="tr-TR" dirty="0" smtClean="0">
                <a:latin typeface="Arial" charset="0"/>
              </a:rPr>
              <a:t>Deneysel sosyal psikologlar araştırmacı olarak önemli etik konularla karşı karşıyadırlar. </a:t>
            </a:r>
          </a:p>
          <a:p>
            <a:pPr>
              <a:defRPr/>
            </a:pPr>
            <a:r>
              <a:rPr lang="tr-TR" altLang="tr-TR" dirty="0" smtClean="0">
                <a:latin typeface="Arial" charset="0"/>
              </a:rPr>
              <a:t>Etik kurallar arasından beşi çok önemlidir bunlar zarardan koruma, mahremiyet hakkı, kandırma, katılım izni ve açıklamadır (</a:t>
            </a:r>
            <a:r>
              <a:rPr lang="tr-TR" altLang="tr-TR" dirty="0" err="1" smtClean="0">
                <a:latin typeface="Arial" charset="0"/>
              </a:rPr>
              <a:t>debriefing</a:t>
            </a:r>
            <a:r>
              <a:rPr lang="tr-TR" altLang="tr-TR" dirty="0" smtClean="0">
                <a:latin typeface="Arial" charset="0"/>
              </a:rPr>
              <a:t>).</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p:cNvSpPr>
          <p:nvPr>
            <p:ph type="body" idx="1"/>
          </p:nvPr>
        </p:nvSpPr>
        <p:spPr>
          <a:xfrm>
            <a:off x="457200" y="533400"/>
            <a:ext cx="8229600" cy="5592763"/>
          </a:xfrm>
        </p:spPr>
        <p:txBody>
          <a:bodyPr/>
          <a:lstStyle/>
          <a:p>
            <a:pPr marL="0" indent="0">
              <a:buFont typeface="Arial" charset="0"/>
              <a:buNone/>
            </a:pPr>
            <a:r>
              <a:rPr lang="tr-TR" altLang="tr-TR" smtClean="0">
                <a:latin typeface="Arial" charset="0"/>
              </a:rPr>
              <a:t>Deneklere </a:t>
            </a:r>
            <a:r>
              <a:rPr lang="tr-TR" altLang="tr-TR" b="1" smtClean="0">
                <a:latin typeface="Arial" charset="0"/>
              </a:rPr>
              <a:t>fiziksel zarara maruz bırakmak</a:t>
            </a:r>
            <a:r>
              <a:rPr lang="tr-TR" altLang="tr-TR" smtClean="0">
                <a:latin typeface="Arial" charset="0"/>
              </a:rPr>
              <a:t> doğaldır ki ahlak dışı bir şeydir. Çoğu durumda zarar verilmediğinden emin olmak zordur. Sözgelimi Miligram’ın itaat deneyinde denekler gerçekten elektrik şoku verdiklerini zannediyorlardı. Deney sonrası kendilerine açıklamalar yapıldı ve kısa süreli mecburi psikolog gözetiminden geçtiler ama yine de uzun dönemde deneklerin kendilerine olan saygılarının zedelenmiş olma ihtimali vardır.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p:cNvSpPr>
          <p:nvPr>
            <p:ph type="body" idx="1"/>
          </p:nvPr>
        </p:nvSpPr>
        <p:spPr>
          <a:xfrm>
            <a:off x="457200" y="533400"/>
            <a:ext cx="8229600" cy="5181600"/>
          </a:xfrm>
        </p:spPr>
        <p:txBody>
          <a:bodyPr/>
          <a:lstStyle/>
          <a:p>
            <a:r>
              <a:rPr lang="tr-TR" altLang="tr-TR" smtClean="0">
                <a:latin typeface="Arial" charset="0"/>
              </a:rPr>
              <a:t>Hipotetik tümdengelimli bilimsel yöntem bir teori ile başlar ve bu teoriden hipotezler çıkartılır. Daha sonra bu hipotez, bir ya da daha fazla öğenin sistematik şekilde değerlendirilmesi ve sonuçlarının ölçülmesi ile sınanır. Ortaya çıkan sonuçların analizinden de nedensel bir açıklamaya gidilir.</a:t>
            </a:r>
          </a:p>
          <a:p>
            <a:pPr>
              <a:buFont typeface="Arial" charset="0"/>
              <a:buNone/>
            </a:pPr>
            <a:endParaRPr lang="tr-TR" altLang="tr-TR" smtClean="0"/>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p:cNvSpPr>
          <p:nvPr>
            <p:ph type="body" idx="1"/>
          </p:nvPr>
        </p:nvSpPr>
        <p:spPr>
          <a:xfrm>
            <a:off x="457200" y="533400"/>
            <a:ext cx="8229600" cy="5592763"/>
          </a:xfrm>
        </p:spPr>
        <p:txBody>
          <a:bodyPr/>
          <a:lstStyle/>
          <a:p>
            <a:pPr marL="0" indent="0">
              <a:buFont typeface="Arial" charset="0"/>
              <a:buNone/>
            </a:pPr>
            <a:r>
              <a:rPr lang="tr-TR" altLang="tr-TR" smtClean="0">
                <a:latin typeface="Arial" charset="0"/>
              </a:rPr>
              <a:t>Sosyal psikolojik araştırmalar genellikle </a:t>
            </a:r>
            <a:r>
              <a:rPr lang="tr-TR" altLang="tr-TR" b="1" smtClean="0">
                <a:latin typeface="Arial" charset="0"/>
              </a:rPr>
              <a:t>kişisel mahremiyete</a:t>
            </a:r>
            <a:r>
              <a:rPr lang="tr-TR" altLang="tr-TR" smtClean="0">
                <a:latin typeface="Arial" charset="0"/>
              </a:rPr>
              <a:t> giren incelemeleri kapsar, deneklere kişisel sorular sorulur, haberdar edilmeksizin gözlenebilirler, algıları, davranışları, düşünceleri manipüle edilebilir. Bazı zamanlarda bu gibi durumları deneklerin kişisel mahremiyetleri açısından meşru kılmak zorlaşabilir.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p:cNvSpPr>
          <p:nvPr>
            <p:ph type="body" idx="1"/>
          </p:nvPr>
        </p:nvSpPr>
        <p:spPr>
          <a:xfrm>
            <a:off x="228600" y="304800"/>
            <a:ext cx="8458200" cy="6019800"/>
          </a:xfrm>
        </p:spPr>
        <p:txBody>
          <a:bodyPr/>
          <a:lstStyle/>
          <a:p>
            <a:pPr marL="0" indent="0">
              <a:lnSpc>
                <a:spcPct val="90000"/>
              </a:lnSpc>
              <a:buFont typeface="Arial" charset="0"/>
              <a:buNone/>
            </a:pPr>
            <a:r>
              <a:rPr lang="tr-TR" altLang="tr-TR" smtClean="0">
                <a:latin typeface="Arial" charset="0"/>
              </a:rPr>
              <a:t>Deneylerde </a:t>
            </a:r>
            <a:r>
              <a:rPr lang="tr-TR" altLang="tr-TR" b="1" smtClean="0">
                <a:latin typeface="Arial" charset="0"/>
              </a:rPr>
              <a:t>deneklerin kandırılması</a:t>
            </a:r>
            <a:r>
              <a:rPr lang="tr-TR" altLang="tr-TR" smtClean="0">
                <a:latin typeface="Arial" charset="0"/>
              </a:rPr>
              <a:t>; aldatmaya, yalan söylemeye işaret ettiğinden çok büyük tartışma ve eleştirilere yol açmıştır. Sözgelimi Miligram’ın itaat deneyine yapılan saldırılar buna bilinen en iyi örnektir. Sosyal psikologların eğer deneklerini kandırmadan bir deney düzenleyemiyorlarsa deneyi bırakmaları bile istenmektedir. Bu talebin aşırı olduğunu düşünenler de vardır çünkü bu yolla çok miktarda ve değerli sosyal psikolojik bilgilere ulaşılmıştır.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p:cNvSpPr>
          <p:nvPr>
            <p:ph type="body" idx="1"/>
          </p:nvPr>
        </p:nvSpPr>
        <p:spPr>
          <a:xfrm>
            <a:off x="457200" y="533400"/>
            <a:ext cx="8229600" cy="5592763"/>
          </a:xfrm>
        </p:spPr>
        <p:txBody>
          <a:bodyPr/>
          <a:lstStyle/>
          <a:p>
            <a:pPr marL="0" indent="0">
              <a:buFont typeface="Arial" charset="0"/>
              <a:buNone/>
            </a:pPr>
            <a:r>
              <a:rPr lang="tr-TR" altLang="tr-TR" smtClean="0">
                <a:latin typeface="Arial" charset="0"/>
              </a:rPr>
              <a:t>Geçmişte bazı deneyler kabul edilemez kandırmacalar kullanmış olsalar da bugün kullanılan kandırmacalar oldukça yüzeysel ve sahtedir. Sözgelimi denekler bir grup tartışması çalışmasına girdiklerini düşünürken aslında önyargı ve stereotipleme araştırmasında yer almaktadırlar. Deneklerin bu tür bir kandırılmaya maruz kaldıklarında, uzun süreli bir olumsuz etki altında kaldıklarını gösteren bir veri yoktur.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p:cNvSpPr>
          <p:nvPr>
            <p:ph type="body" idx="1"/>
          </p:nvPr>
        </p:nvSpPr>
        <p:spPr>
          <a:xfrm>
            <a:off x="457200" y="533400"/>
            <a:ext cx="8229600" cy="5592763"/>
          </a:xfrm>
        </p:spPr>
        <p:txBody>
          <a:bodyPr/>
          <a:lstStyle/>
          <a:p>
            <a:pPr marL="0" indent="0">
              <a:buFont typeface="Arial" charset="0"/>
              <a:buNone/>
            </a:pPr>
            <a:r>
              <a:rPr lang="tr-TR" altLang="tr-TR" smtClean="0">
                <a:latin typeface="Arial" charset="0"/>
              </a:rPr>
              <a:t>Denekler deney bittiğinde yapılanlar hakkında geniş bir biçimde ve açık bir şekilde </a:t>
            </a:r>
            <a:r>
              <a:rPr lang="tr-TR" altLang="tr-TR" b="1" smtClean="0">
                <a:latin typeface="Arial" charset="0"/>
              </a:rPr>
              <a:t>bilgilendirilmelidir</a:t>
            </a:r>
            <a:r>
              <a:rPr lang="tr-TR" altLang="tr-TR" smtClean="0">
                <a:latin typeface="Arial" charset="0"/>
              </a:rPr>
              <a:t>. Açıklamalar sayesinde deneklerin deney ortamını sosyal psikoloji hakkındaki anlayışları ve saygıları artacak şekilde terk etmeleri sağlanmalıdır. Deney esnasında yapılan kandırmalar konusunda denekler ikna edilmelidir.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p:cNvSpPr>
          <p:nvPr>
            <p:ph type="body" idx="1"/>
          </p:nvPr>
        </p:nvSpPr>
        <p:spPr>
          <a:xfrm>
            <a:off x="457200" y="533400"/>
            <a:ext cx="8229600" cy="5592763"/>
          </a:xfrm>
        </p:spPr>
        <p:txBody>
          <a:bodyPr/>
          <a:lstStyle/>
          <a:p>
            <a:pPr marL="0" indent="0">
              <a:buFont typeface="Arial" charset="0"/>
              <a:buNone/>
            </a:pPr>
            <a:r>
              <a:rPr lang="tr-TR" altLang="tr-TR" smtClean="0">
                <a:latin typeface="Arial" charset="0"/>
              </a:rPr>
              <a:t>Deneklerin deneydeki haklarını korumanın bir yolu kendilerinden </a:t>
            </a:r>
            <a:r>
              <a:rPr lang="tr-TR" altLang="tr-TR" b="1" smtClean="0">
                <a:latin typeface="Arial" charset="0"/>
              </a:rPr>
              <a:t>katılım veya izin belgeleri</a:t>
            </a:r>
            <a:r>
              <a:rPr lang="tr-TR" altLang="tr-TR" smtClean="0">
                <a:latin typeface="Arial" charset="0"/>
              </a:rPr>
              <a:t> almaktır. Kural olarak deneklerin, deneyde yapılacak olanlar hakkında ayrıntılı bilgileri aldıktan sonra bir katılım belgesi imzalamaları gerekir ama daha önce belirtildiği üzere deneyin tamamını en baştan deneklere açıklamanın imkanı da yoktur.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p:cNvSpPr>
          <p:nvPr>
            <p:ph type="body" idx="1"/>
          </p:nvPr>
        </p:nvSpPr>
        <p:spPr>
          <a:xfrm>
            <a:off x="457200" y="914400"/>
            <a:ext cx="8229600" cy="5211763"/>
          </a:xfrm>
        </p:spPr>
        <p:txBody>
          <a:bodyPr/>
          <a:lstStyle/>
          <a:p>
            <a:r>
              <a:rPr lang="tr-TR" altLang="tr-TR" smtClean="0">
                <a:solidFill>
                  <a:srgbClr val="FF0000"/>
                </a:solidFill>
                <a:latin typeface="Arial" charset="0"/>
              </a:rPr>
              <a:t>&amp;Deneysel Ortamlar</a:t>
            </a:r>
          </a:p>
          <a:p>
            <a:r>
              <a:rPr lang="tr-TR" altLang="tr-TR" smtClean="0">
                <a:latin typeface="Arial" charset="0"/>
              </a:rPr>
              <a:t>Sosyal psikologlar deneylerini genellikle laboratuarda yaparlar ama bazen deneysel şartları oluşturmanın en iyi yolu bizzat alanın kendisinden geçer, o zaman da deneylerini alanda yürütürler.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p:cNvSpPr>
          <p:nvPr>
            <p:ph type="body" idx="1"/>
          </p:nvPr>
        </p:nvSpPr>
        <p:spPr>
          <a:xfrm>
            <a:off x="457200" y="533400"/>
            <a:ext cx="8229600" cy="5592763"/>
          </a:xfrm>
        </p:spPr>
        <p:txBody>
          <a:bodyPr/>
          <a:lstStyle/>
          <a:p>
            <a:r>
              <a:rPr lang="tr-TR" altLang="tr-TR" smtClean="0">
                <a:solidFill>
                  <a:srgbClr val="FF0000"/>
                </a:solidFill>
                <a:latin typeface="Arial" charset="0"/>
              </a:rPr>
              <a:t>Laboratuvar deneyleri</a:t>
            </a:r>
            <a:r>
              <a:rPr lang="tr-TR" altLang="tr-TR" smtClean="0">
                <a:solidFill>
                  <a:schemeClr val="accent2"/>
                </a:solidFill>
                <a:latin typeface="Arial" charset="0"/>
              </a:rPr>
              <a:t>,</a:t>
            </a:r>
            <a:r>
              <a:rPr lang="tr-TR" altLang="tr-TR" smtClean="0">
                <a:latin typeface="Arial" charset="0"/>
              </a:rPr>
              <a:t> kontrol altında tutulan ortamlarda yürütülür. Sosyal psikolojide ‘laboratuvar’ genelde sıradan bir odadır, insanların dış dünyadan izole edildikleri bir yerdir. Laboratuvar deneylerinde insanları bu şekilde dış dünyadan ayrı tutmak gerekir çünkü deney, dış etkenleri mümkün olduğu kadar azaltmanın peşindedir. Ancak bu suretle deneyde manipüle edilen etkilerin tatbiki yapılabilir.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p:cNvSpPr>
          <p:nvPr>
            <p:ph type="body" idx="1"/>
          </p:nvPr>
        </p:nvSpPr>
        <p:spPr>
          <a:xfrm>
            <a:off x="457200" y="533400"/>
            <a:ext cx="8229600" cy="5592763"/>
          </a:xfrm>
        </p:spPr>
        <p:txBody>
          <a:bodyPr/>
          <a:lstStyle/>
          <a:p>
            <a:r>
              <a:rPr lang="tr-TR" altLang="tr-TR" smtClean="0">
                <a:latin typeface="Arial" charset="0"/>
              </a:rPr>
              <a:t>Laboratuvar deneylerinde ortamları oluştururken deneysel bir senaryoya ihtiyacınız vardır. Aslında bu senaryo deneyinizde cevabınızı aradığınız soruyı gizlemenin şartıdır, böylelikle deneyinizde aradığınız etkiyi, deneklerin deney tanımına taşıyacakları diğer etkilerden mümkün olduğu derecede soyutlamış olursunuz.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p:cNvSpPr>
          <p:nvPr>
            <p:ph type="body" idx="1"/>
          </p:nvPr>
        </p:nvSpPr>
        <p:spPr>
          <a:xfrm>
            <a:off x="457200" y="533400"/>
            <a:ext cx="8229600" cy="5592763"/>
          </a:xfrm>
        </p:spPr>
        <p:txBody>
          <a:bodyPr/>
          <a:lstStyle/>
          <a:p>
            <a:r>
              <a:rPr lang="tr-TR" altLang="tr-TR" smtClean="0">
                <a:latin typeface="Arial" charset="0"/>
              </a:rPr>
              <a:t>Alan deneyleri, gerçek olayların mydana geldiği ortamlarda yürütülür. Laboratuar deneylerinde insanlar bir deneye katıldıklarının farkındadırlar, bu bilgi ile laboratuar odasına girerler. Alan deneylerinde ise denekler çoğu zman bunun farkında değildir. Söz gelimi, Muzaffer Şerif’in 1950’li yıllarda arka arkaya yürüttüğü üç alan deneyinde çocuklar bir yaz kampında olduklarını zannediyordu.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p:cNvSpPr>
          <p:nvPr>
            <p:ph type="body" idx="1"/>
          </p:nvPr>
        </p:nvSpPr>
        <p:spPr>
          <a:xfrm>
            <a:off x="457200" y="533400"/>
            <a:ext cx="8229600" cy="5592763"/>
          </a:xfrm>
        </p:spPr>
        <p:txBody>
          <a:bodyPr/>
          <a:lstStyle/>
          <a:p>
            <a:pPr>
              <a:lnSpc>
                <a:spcPct val="90000"/>
              </a:lnSpc>
            </a:pPr>
            <a:r>
              <a:rPr lang="tr-TR" altLang="tr-TR" smtClean="0">
                <a:latin typeface="Arial" charset="0"/>
              </a:rPr>
              <a:t>Alan deneylerinin bir başka şekli ise deneylerin ilgili değişkenlerin doğal tarzda değiştiği ortamlarda yürütülmesidir. Deneysel şartları şartları kontrol edebilmek laboratuar deneylerinden biraz daha zordur. Bu sebeple bu deneylere yarı deney (quasi-experiments) adı verilir. Denekler random ya da rastlantısal şekilde deney şartlarına dağılmış olmalıdır. Bu suretle denekler sadece araştırmada etkisi aranan üzerinden birbirlerinden farklılaşırlar.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p:cNvSpPr>
          <p:nvPr>
            <p:ph type="body" idx="1"/>
          </p:nvPr>
        </p:nvSpPr>
        <p:spPr>
          <a:xfrm>
            <a:off x="457200" y="533400"/>
            <a:ext cx="8229600" cy="5592763"/>
          </a:xfrm>
        </p:spPr>
        <p:txBody>
          <a:bodyPr/>
          <a:lstStyle/>
          <a:p>
            <a:r>
              <a:rPr lang="tr-TR" altLang="tr-TR" smtClean="0">
                <a:solidFill>
                  <a:schemeClr val="accent2"/>
                </a:solidFill>
                <a:latin typeface="Arial" charset="0"/>
              </a:rPr>
              <a:t>&amp;</a:t>
            </a:r>
            <a:r>
              <a:rPr lang="tr-TR" altLang="tr-TR" smtClean="0">
                <a:solidFill>
                  <a:srgbClr val="FF0000"/>
                </a:solidFill>
                <a:latin typeface="Arial" charset="0"/>
              </a:rPr>
              <a:t>Terminoloji</a:t>
            </a:r>
          </a:p>
          <a:p>
            <a:pPr>
              <a:buFont typeface="Arial" charset="0"/>
              <a:buNone/>
            </a:pPr>
            <a:r>
              <a:rPr lang="tr-TR" altLang="tr-TR" smtClean="0">
                <a:latin typeface="Arial" charset="0"/>
              </a:rPr>
              <a:t>	Deneylerde kullanılan önemli terimler vardır.</a:t>
            </a:r>
          </a:p>
          <a:p>
            <a:r>
              <a:rPr lang="tr-TR" altLang="tr-TR" smtClean="0">
                <a:solidFill>
                  <a:srgbClr val="FF0000"/>
                </a:solidFill>
                <a:latin typeface="Arial" charset="0"/>
              </a:rPr>
              <a:t>Yapı</a:t>
            </a:r>
            <a:r>
              <a:rPr lang="tr-TR" altLang="tr-TR" smtClean="0">
                <a:solidFill>
                  <a:schemeClr val="accent2"/>
                </a:solidFill>
                <a:latin typeface="Arial" charset="0"/>
              </a:rPr>
              <a:t>:</a:t>
            </a:r>
            <a:r>
              <a:rPr lang="tr-TR" altLang="tr-TR" smtClean="0">
                <a:latin typeface="Arial" charset="0"/>
              </a:rPr>
              <a:t> Çalışmada incelenen soyut teorik kavramları tarif etmede kullanılan terimdir.</a:t>
            </a:r>
          </a:p>
          <a:p>
            <a:r>
              <a:rPr lang="tr-TR" altLang="tr-TR" smtClean="0">
                <a:solidFill>
                  <a:srgbClr val="FF0000"/>
                </a:solidFill>
                <a:latin typeface="Arial" charset="0"/>
              </a:rPr>
              <a:t>Operasyonelleştirme</a:t>
            </a:r>
            <a:r>
              <a:rPr lang="tr-TR" altLang="tr-TR" smtClean="0">
                <a:solidFill>
                  <a:schemeClr val="accent2"/>
                </a:solidFill>
                <a:latin typeface="Arial" charset="0"/>
              </a:rPr>
              <a:t>:</a:t>
            </a:r>
            <a:r>
              <a:rPr lang="tr-TR" altLang="tr-TR" smtClean="0">
                <a:latin typeface="Arial" charset="0"/>
              </a:rPr>
              <a:t> Yapıdaki tarifin ölçülebilir değişkenler halinde işlevselliğe kavuşturulma şeklidir. Kısacası kullandığınız her kavramın ölçülebilir niteliklerle tariflenmesi anlamına gelir.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2225</Words>
  <Application>Microsoft Office PowerPoint</Application>
  <PresentationFormat>Ekran Gösterisi (4:3)</PresentationFormat>
  <Paragraphs>85</Paragraphs>
  <Slides>34</Slides>
  <Notes>0</Notes>
  <HiddenSlides>0</HiddenSlides>
  <MMClips>0</MMClips>
  <ScaleCrop>false</ScaleCrop>
  <HeadingPairs>
    <vt:vector size="4" baseType="variant">
      <vt:variant>
        <vt:lpstr>Tema</vt:lpstr>
      </vt:variant>
      <vt:variant>
        <vt:i4>1</vt:i4>
      </vt:variant>
      <vt:variant>
        <vt:lpstr>Slayt Başlıkları</vt:lpstr>
      </vt:variant>
      <vt:variant>
        <vt:i4>34</vt:i4>
      </vt:variant>
    </vt:vector>
  </HeadingPairs>
  <TitlesOfParts>
    <vt:vector size="35"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SEMA BECERIKLI</dc:creator>
  <cp:lastModifiedBy>SEMA BECERIKLI</cp:lastModifiedBy>
  <cp:revision>1</cp:revision>
  <dcterms:created xsi:type="dcterms:W3CDTF">2018-03-01T09:35:09Z</dcterms:created>
  <dcterms:modified xsi:type="dcterms:W3CDTF">2018-03-01T09:39:19Z</dcterms:modified>
</cp:coreProperties>
</file>