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99" r:id="rId3"/>
    <p:sldId id="300" r:id="rId4"/>
    <p:sldId id="301" r:id="rId5"/>
    <p:sldId id="287" r:id="rId6"/>
    <p:sldId id="302" r:id="rId7"/>
    <p:sldId id="303" r:id="rId8"/>
    <p:sldId id="289" r:id="rId9"/>
    <p:sldId id="304" r:id="rId10"/>
    <p:sldId id="290" r:id="rId11"/>
    <p:sldId id="305"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6"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9139101-059B-4956-A3D1-67C0BFF5C408}" type="datetimeFigureOut">
              <a:rPr lang="tr-TR" smtClean="0"/>
              <a:t>26.10.2020</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C20BA2-EA65-49DE-97F0-52083B173035}"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803521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7570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98922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44476"/>
            <a:ext cx="11184467"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fld id="{ECB95DFE-E28F-4409-B616-F7B18C27294F}" type="slidenum">
              <a:rPr lang="tr-TR" altLang="tr-TR"/>
              <a:pPr/>
              <a:t>‹#›</a:t>
            </a:fld>
            <a:endParaRPr lang="tr-TR" altLang="tr-TR"/>
          </a:p>
        </p:txBody>
      </p:sp>
    </p:spTree>
    <p:extLst>
      <p:ext uri="{BB962C8B-B14F-4D97-AF65-F5344CB8AC3E}">
        <p14:creationId xmlns:p14="http://schemas.microsoft.com/office/powerpoint/2010/main" val="297257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85969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9139101-059B-4956-A3D1-67C0BFF5C408}" type="datetimeFigureOut">
              <a:rPr lang="tr-TR" smtClean="0"/>
              <a:t>26.10.2020</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586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9139101-059B-4956-A3D1-67C0BFF5C408}" type="datetimeFigureOut">
              <a:rPr lang="tr-TR" smtClean="0"/>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555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9139101-059B-4956-A3D1-67C0BFF5C408}" type="datetimeFigureOut">
              <a:rPr lang="tr-TR" smtClean="0"/>
              <a:t>26.10.2020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0657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9139101-059B-4956-A3D1-67C0BFF5C408}" type="datetimeFigureOut">
              <a:rPr lang="tr-TR" smtClean="0"/>
              <a:t>26.10.2020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4169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9101-059B-4956-A3D1-67C0BFF5C408}" type="datetimeFigureOut">
              <a:rPr lang="tr-TR" smtClean="0"/>
              <a:t>26.10.2020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51023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26.10.2020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179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26.10.2020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70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9139101-059B-4956-A3D1-67C0BFF5C408}" type="datetimeFigureOut">
              <a:rPr lang="tr-TR" smtClean="0"/>
              <a:t>26.10.2020</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C20BA2-EA65-49DE-97F0-52083B173035}"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66395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MEDİKAL FİZİK</a:t>
            </a:r>
          </a:p>
        </p:txBody>
      </p:sp>
      <p:sp>
        <p:nvSpPr>
          <p:cNvPr id="3" name="Alt Başlık 2"/>
          <p:cNvSpPr>
            <a:spLocks noGrp="1"/>
          </p:cNvSpPr>
          <p:nvPr>
            <p:ph type="subTitle" idx="1"/>
          </p:nvPr>
        </p:nvSpPr>
        <p:spPr>
          <a:xfrm>
            <a:off x="4928836" y="4969533"/>
            <a:ext cx="6831673" cy="1086237"/>
          </a:xfrm>
        </p:spPr>
        <p:txBody>
          <a:bodyPr/>
          <a:lstStyle/>
          <a:p>
            <a:r>
              <a:rPr lang="tr-TR" dirty="0" err="1" smtClean="0"/>
              <a:t>Araş</a:t>
            </a:r>
            <a:r>
              <a:rPr lang="tr-TR" dirty="0" smtClean="0"/>
              <a:t>. Gör. Dr. Etkin ŞAFAK </a:t>
            </a:r>
            <a:endParaRPr lang="tr-TR" dirty="0"/>
          </a:p>
        </p:txBody>
      </p:sp>
    </p:spTree>
    <p:extLst>
      <p:ext uri="{BB962C8B-B14F-4D97-AF65-F5344CB8AC3E}">
        <p14:creationId xmlns:p14="http://schemas.microsoft.com/office/powerpoint/2010/main" val="32947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77329" y="934120"/>
            <a:ext cx="6240163" cy="5324535"/>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sz="2000" dirty="0">
                <a:ea typeface="Times New Roman" panose="02020603050405020304" pitchFamily="18" charset="0"/>
              </a:rPr>
              <a:t>Sinir iş yaptığı sırada yani </a:t>
            </a:r>
            <a:r>
              <a:rPr lang="tr-TR" sz="2000" dirty="0" err="1">
                <a:ea typeface="Times New Roman" panose="02020603050405020304" pitchFamily="18" charset="0"/>
              </a:rPr>
              <a:t>impuls</a:t>
            </a:r>
            <a:r>
              <a:rPr lang="tr-TR" sz="2000" dirty="0">
                <a:ea typeface="Times New Roman" panose="02020603050405020304" pitchFamily="18" charset="0"/>
              </a:rPr>
              <a:t> ilettiği zaman sinir zarının sodyum geçirgenliği 500 defa artar ve sodyum hızla içeri girer. </a:t>
            </a:r>
            <a:endParaRPr lang="tr-TR" sz="2000" dirty="0" smtClean="0">
              <a:ea typeface="Times New Roman" panose="02020603050405020304" pitchFamily="18" charset="0"/>
            </a:endParaRPr>
          </a:p>
          <a:p>
            <a:pPr marL="342900" indent="-342900" algn="just">
              <a:spcAft>
                <a:spcPts val="0"/>
              </a:spcAft>
              <a:buFont typeface="Arial" panose="020B0604020202020204" pitchFamily="34" charset="0"/>
              <a:buChar char="•"/>
            </a:pPr>
            <a:r>
              <a:rPr lang="tr-TR" sz="2000" dirty="0" smtClean="0">
                <a:ea typeface="Times New Roman" panose="02020603050405020304" pitchFamily="18" charset="0"/>
              </a:rPr>
              <a:t>Bu </a:t>
            </a:r>
            <a:r>
              <a:rPr lang="tr-TR" sz="2000" dirty="0">
                <a:ea typeface="Times New Roman" panose="02020603050405020304" pitchFamily="18" charset="0"/>
              </a:rPr>
              <a:t>anda aksiyon potansiyeli yazdırılırsa potansiyelin arttığı görülür. Aksiyon potansiyeli belirli bir düzeye kadar (+40 </a:t>
            </a:r>
            <a:r>
              <a:rPr lang="tr-TR" sz="2000" dirty="0" err="1">
                <a:ea typeface="Times New Roman" panose="02020603050405020304" pitchFamily="18" charset="0"/>
              </a:rPr>
              <a:t>mV</a:t>
            </a:r>
            <a:r>
              <a:rPr lang="tr-TR" sz="2000" dirty="0">
                <a:ea typeface="Times New Roman" panose="02020603050405020304" pitchFamily="18" charset="0"/>
              </a:rPr>
              <a:t>) </a:t>
            </a:r>
            <a:r>
              <a:rPr lang="tr-TR" sz="2000" dirty="0" smtClean="0">
                <a:ea typeface="Times New Roman" panose="02020603050405020304" pitchFamily="18" charset="0"/>
              </a:rPr>
              <a:t>yükselir</a:t>
            </a:r>
          </a:p>
          <a:p>
            <a:pPr marL="342900" indent="-342900" algn="just">
              <a:spcAft>
                <a:spcPts val="0"/>
              </a:spcAft>
              <a:buFont typeface="Arial" panose="020B0604020202020204" pitchFamily="34" charset="0"/>
              <a:buChar char="•"/>
            </a:pPr>
            <a:r>
              <a:rPr lang="tr-TR" sz="2000" dirty="0">
                <a:ea typeface="Times New Roman" panose="02020603050405020304" pitchFamily="18" charset="0"/>
              </a:rPr>
              <a:t>S</a:t>
            </a:r>
            <a:r>
              <a:rPr lang="tr-TR" sz="2000" dirty="0" smtClean="0">
                <a:ea typeface="Times New Roman" panose="02020603050405020304" pitchFamily="18" charset="0"/>
              </a:rPr>
              <a:t>onra </a:t>
            </a:r>
            <a:r>
              <a:rPr lang="tr-TR" sz="2000" dirty="0">
                <a:ea typeface="Times New Roman" panose="02020603050405020304" pitchFamily="18" charset="0"/>
              </a:rPr>
              <a:t>tekrar </a:t>
            </a:r>
            <a:r>
              <a:rPr lang="tr-TR" sz="2000" dirty="0" err="1">
                <a:ea typeface="Times New Roman" panose="02020603050405020304" pitchFamily="18" charset="0"/>
              </a:rPr>
              <a:t>dinlenim</a:t>
            </a:r>
            <a:r>
              <a:rPr lang="tr-TR" sz="2000" dirty="0">
                <a:ea typeface="Times New Roman" panose="02020603050405020304" pitchFamily="18" charset="0"/>
              </a:rPr>
              <a:t> potansiyeli düzeyine iner. </a:t>
            </a:r>
            <a:endParaRPr lang="tr-TR" sz="2000" dirty="0" smtClean="0">
              <a:ea typeface="Times New Roman" panose="02020603050405020304" pitchFamily="18" charset="0"/>
            </a:endParaRPr>
          </a:p>
          <a:p>
            <a:pPr marL="342900" indent="-342900" algn="just">
              <a:spcAft>
                <a:spcPts val="0"/>
              </a:spcAft>
              <a:buFont typeface="Arial" panose="020B0604020202020204" pitchFamily="34" charset="0"/>
              <a:buChar char="•"/>
            </a:pPr>
            <a:r>
              <a:rPr lang="tr-TR" sz="2000" dirty="0" smtClean="0">
                <a:ea typeface="Times New Roman" panose="02020603050405020304" pitchFamily="18" charset="0"/>
              </a:rPr>
              <a:t>Potansiyelin </a:t>
            </a:r>
            <a:r>
              <a:rPr lang="tr-TR" sz="2000" dirty="0">
                <a:ea typeface="Times New Roman" panose="02020603050405020304" pitchFamily="18" charset="0"/>
              </a:rPr>
              <a:t>düşmesi zarın sodyum geçirgenlik mekanizmasının </a:t>
            </a:r>
            <a:r>
              <a:rPr lang="tr-TR" sz="2000" dirty="0" err="1">
                <a:ea typeface="Times New Roman" panose="02020603050405020304" pitchFamily="18" charset="0"/>
              </a:rPr>
              <a:t>inaktive</a:t>
            </a:r>
            <a:r>
              <a:rPr lang="tr-TR" sz="2000" dirty="0">
                <a:ea typeface="Times New Roman" panose="02020603050405020304" pitchFamily="18" charset="0"/>
              </a:rPr>
              <a:t> edilmesiyle ve potasyum geçirgenliğinin artması ile oluşur. </a:t>
            </a:r>
            <a:r>
              <a:rPr lang="tr-TR" sz="2000" dirty="0" smtClean="0">
                <a:ea typeface="Times New Roman" panose="02020603050405020304" pitchFamily="18" charset="0"/>
              </a:rPr>
              <a:t>Yani </a:t>
            </a:r>
            <a:r>
              <a:rPr lang="tr-TR" sz="2000" dirty="0">
                <a:ea typeface="Times New Roman" panose="02020603050405020304" pitchFamily="18" charset="0"/>
              </a:rPr>
              <a:t>sodyumun içeri girişi durdurulur ve potasyum dışarı çıkışı artar. Böylece sinir uyarıldığında bir miktar sodyum kazanmakta, aynı miktarda potasyum kaybetmektedir. </a:t>
            </a:r>
            <a:endParaRPr lang="tr-TR" sz="2000" dirty="0" smtClean="0">
              <a:ea typeface="Times New Roman" panose="02020603050405020304" pitchFamily="18" charset="0"/>
            </a:endParaRPr>
          </a:p>
          <a:p>
            <a:pPr marL="342900" indent="-342900" algn="just">
              <a:spcAft>
                <a:spcPts val="0"/>
              </a:spcAft>
              <a:buFont typeface="Arial" panose="020B0604020202020204" pitchFamily="34" charset="0"/>
              <a:buChar char="•"/>
            </a:pPr>
            <a:r>
              <a:rPr lang="tr-TR" sz="2000" dirty="0" smtClean="0">
                <a:ea typeface="Times New Roman" panose="02020603050405020304" pitchFamily="18" charset="0"/>
              </a:rPr>
              <a:t>İçeri </a:t>
            </a:r>
            <a:r>
              <a:rPr lang="tr-TR" sz="2000" dirty="0">
                <a:ea typeface="Times New Roman" panose="02020603050405020304" pitchFamily="18" charset="0"/>
              </a:rPr>
              <a:t>giren sodyum kadar potasyumun dışarı çıkması ile sinir tekrar </a:t>
            </a:r>
            <a:r>
              <a:rPr lang="tr-TR" sz="2000" dirty="0" err="1">
                <a:ea typeface="Times New Roman" panose="02020603050405020304" pitchFamily="18" charset="0"/>
              </a:rPr>
              <a:t>dinlenim</a:t>
            </a:r>
            <a:r>
              <a:rPr lang="tr-TR" sz="2000" dirty="0">
                <a:ea typeface="Times New Roman" panose="02020603050405020304" pitchFamily="18" charset="0"/>
              </a:rPr>
              <a:t> halindeki potansiyel farkını (denge potansiyelini) kazanmış olur. </a:t>
            </a:r>
            <a:endParaRPr lang="tr-TR" sz="2000" dirty="0">
              <a:effectLst/>
              <a:ea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7519223" y="934120"/>
            <a:ext cx="4468755" cy="5324535"/>
          </a:xfrm>
          <a:prstGeom prst="rect">
            <a:avLst/>
          </a:prstGeom>
        </p:spPr>
      </p:pic>
    </p:spTree>
    <p:extLst>
      <p:ext uri="{BB962C8B-B14F-4D97-AF65-F5344CB8AC3E}">
        <p14:creationId xmlns:p14="http://schemas.microsoft.com/office/powerpoint/2010/main" val="507580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59707" y="1371687"/>
            <a:ext cx="5638801" cy="3170099"/>
          </a:xfrm>
          <a:prstGeom prst="rect">
            <a:avLst/>
          </a:prstGeom>
        </p:spPr>
        <p:txBody>
          <a:bodyPr wrap="square">
            <a:spAutoFit/>
          </a:bodyPr>
          <a:lstStyle/>
          <a:p>
            <a:pPr marL="342900" indent="-342900" algn="just">
              <a:spcAft>
                <a:spcPts val="0"/>
              </a:spcAft>
              <a:buFont typeface="Arial" panose="020B0604020202020204" pitchFamily="34" charset="0"/>
              <a:buChar char="•"/>
            </a:pPr>
            <a:r>
              <a:rPr lang="tr-TR" sz="2000" dirty="0">
                <a:ea typeface="Times New Roman" panose="02020603050405020304" pitchFamily="18" charset="0"/>
              </a:rPr>
              <a:t>Potansiyel normale dönmüştür ancak iyonların yerleri normal değildir. </a:t>
            </a:r>
            <a:endParaRPr lang="tr-TR" sz="2000" dirty="0" smtClean="0">
              <a:ea typeface="Times New Roman" panose="02020603050405020304" pitchFamily="18" charset="0"/>
            </a:endParaRPr>
          </a:p>
          <a:p>
            <a:pPr marL="342900" indent="-342900" algn="just">
              <a:spcAft>
                <a:spcPts val="0"/>
              </a:spcAft>
              <a:buFont typeface="Arial" panose="020B0604020202020204" pitchFamily="34" charset="0"/>
              <a:buChar char="•"/>
            </a:pPr>
            <a:r>
              <a:rPr lang="tr-TR" sz="2000" dirty="0" smtClean="0">
                <a:ea typeface="Times New Roman" panose="02020603050405020304" pitchFamily="18" charset="0"/>
              </a:rPr>
              <a:t>Çünkü </a:t>
            </a:r>
            <a:r>
              <a:rPr lang="tr-TR" sz="2000" dirty="0" err="1">
                <a:ea typeface="Times New Roman" panose="02020603050405020304" pitchFamily="18" charset="0"/>
              </a:rPr>
              <a:t>dinlenimdekinin</a:t>
            </a:r>
            <a:r>
              <a:rPr lang="tr-TR" sz="2000" dirty="0">
                <a:ea typeface="Times New Roman" panose="02020603050405020304" pitchFamily="18" charset="0"/>
              </a:rPr>
              <a:t> aksine sodyum içeride potasyum dışarıdadır. Buraya kadarki olaylar enerji harcanmasını gerektirmez. </a:t>
            </a:r>
            <a:endParaRPr lang="tr-TR" sz="2000" dirty="0" smtClean="0">
              <a:ea typeface="Times New Roman" panose="02020603050405020304" pitchFamily="18" charset="0"/>
            </a:endParaRPr>
          </a:p>
          <a:p>
            <a:pPr marL="342900" indent="-342900" algn="just">
              <a:spcAft>
                <a:spcPts val="0"/>
              </a:spcAft>
              <a:buFont typeface="Arial" panose="020B0604020202020204" pitchFamily="34" charset="0"/>
              <a:buChar char="•"/>
            </a:pPr>
            <a:r>
              <a:rPr lang="tr-TR" sz="2000" dirty="0" smtClean="0">
                <a:ea typeface="Times New Roman" panose="02020603050405020304" pitchFamily="18" charset="0"/>
              </a:rPr>
              <a:t>Sinirin </a:t>
            </a:r>
            <a:r>
              <a:rPr lang="tr-TR" sz="2000" dirty="0" err="1">
                <a:ea typeface="Times New Roman" panose="02020603050405020304" pitchFamily="18" charset="0"/>
              </a:rPr>
              <a:t>dinlenim</a:t>
            </a:r>
            <a:r>
              <a:rPr lang="tr-TR" sz="2000" dirty="0">
                <a:ea typeface="Times New Roman" panose="02020603050405020304" pitchFamily="18" charset="0"/>
              </a:rPr>
              <a:t> halindeki iyon dağılışını kazanması yani sodyumun dışarı çıkması ve potasyumun içeri girmesi </a:t>
            </a:r>
            <a:r>
              <a:rPr lang="tr-TR" sz="2000" dirty="0" err="1">
                <a:ea typeface="Times New Roman" panose="02020603050405020304" pitchFamily="18" charset="0"/>
              </a:rPr>
              <a:t>Na</a:t>
            </a:r>
            <a:r>
              <a:rPr lang="tr-TR" sz="2000" dirty="0">
                <a:ea typeface="Times New Roman" panose="02020603050405020304" pitchFamily="18" charset="0"/>
              </a:rPr>
              <a:t>-K pompalama sistemi sayesinde olur. Bu pompa sisteminin çalışması </a:t>
            </a:r>
            <a:r>
              <a:rPr lang="tr-TR" sz="2000" dirty="0" err="1">
                <a:ea typeface="Times New Roman" panose="02020603050405020304" pitchFamily="18" charset="0"/>
              </a:rPr>
              <a:t>metabolik</a:t>
            </a:r>
            <a:r>
              <a:rPr lang="tr-TR" sz="2000" dirty="0">
                <a:ea typeface="Times New Roman" panose="02020603050405020304" pitchFamily="18" charset="0"/>
              </a:rPr>
              <a:t> enerjiye ihtiyaç gösterir.</a:t>
            </a:r>
          </a:p>
        </p:txBody>
      </p:sp>
      <p:pic>
        <p:nvPicPr>
          <p:cNvPr id="6" name="Resim 5"/>
          <p:cNvPicPr>
            <a:picLocks noChangeAspect="1"/>
          </p:cNvPicPr>
          <p:nvPr/>
        </p:nvPicPr>
        <p:blipFill>
          <a:blip r:embed="rId2"/>
          <a:stretch>
            <a:fillRect/>
          </a:stretch>
        </p:blipFill>
        <p:spPr>
          <a:xfrm>
            <a:off x="7324500" y="1371687"/>
            <a:ext cx="3993226" cy="3694496"/>
          </a:xfrm>
          <a:prstGeom prst="rect">
            <a:avLst/>
          </a:prstGeom>
        </p:spPr>
      </p:pic>
    </p:spTree>
    <p:extLst>
      <p:ext uri="{BB962C8B-B14F-4D97-AF65-F5344CB8AC3E}">
        <p14:creationId xmlns:p14="http://schemas.microsoft.com/office/powerpoint/2010/main" val="408376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50973" y="673443"/>
            <a:ext cx="9601200" cy="1485900"/>
          </a:xfrm>
        </p:spPr>
        <p:txBody>
          <a:bodyPr/>
          <a:lstStyle/>
          <a:p>
            <a:r>
              <a:rPr lang="tr-TR" dirty="0"/>
              <a:t>Gibbs- </a:t>
            </a:r>
            <a:r>
              <a:rPr lang="tr-TR" dirty="0" err="1"/>
              <a:t>Donnan</a:t>
            </a:r>
            <a:r>
              <a:rPr lang="tr-TR" dirty="0"/>
              <a:t> Dengesi</a:t>
            </a:r>
          </a:p>
        </p:txBody>
      </p:sp>
      <p:sp>
        <p:nvSpPr>
          <p:cNvPr id="3" name="İçerik Yer Tutucusu 2"/>
          <p:cNvSpPr>
            <a:spLocks noGrp="1"/>
          </p:cNvSpPr>
          <p:nvPr>
            <p:ph idx="1"/>
          </p:nvPr>
        </p:nvSpPr>
        <p:spPr/>
        <p:txBody>
          <a:bodyPr/>
          <a:lstStyle/>
          <a:p>
            <a:r>
              <a:rPr lang="tr-TR" dirty="0"/>
              <a:t>Bilindiği gibi normal şartlar altında bir madde zardan geçebiliyorsa, iki bölge arasındaki konsantrasyon farkını difüzyon ile kapatmaya çalışır. </a:t>
            </a:r>
            <a:endParaRPr lang="tr-TR" dirty="0" smtClean="0"/>
          </a:p>
          <a:p>
            <a:r>
              <a:rPr lang="tr-TR" dirty="0" smtClean="0"/>
              <a:t>Fakat </a:t>
            </a:r>
            <a:r>
              <a:rPr lang="tr-TR" dirty="0"/>
              <a:t>bir biyolojik sistemde zarın iki tarafındaki potansiyel farkı, konsantrasyon farkına rağmen bir maddenin difüzyonla zardan geçişini engelleyebilir.</a:t>
            </a:r>
          </a:p>
          <a:p>
            <a:r>
              <a:rPr lang="tr-TR" dirty="0"/>
              <a:t>Hücre içi ve hücre dışı ortamlarda bir maddenin farklı yoğunluklarda bulunmasında;</a:t>
            </a:r>
          </a:p>
          <a:p>
            <a:pPr lvl="1"/>
            <a:r>
              <a:rPr lang="tr-TR" dirty="0"/>
              <a:t>Zarın iki tarafındaki potansiyel farkı</a:t>
            </a:r>
          </a:p>
          <a:p>
            <a:pPr lvl="1"/>
            <a:r>
              <a:rPr lang="tr-TR" dirty="0"/>
              <a:t>Aktif taşıma faaliyetleri</a:t>
            </a:r>
          </a:p>
          <a:p>
            <a:pPr lvl="1"/>
            <a:r>
              <a:rPr lang="tr-TR" dirty="0"/>
              <a:t>Zarın anyon ve katyonlara karşı geçirgenliğindeki farklılık önemli rol oynar.</a:t>
            </a:r>
          </a:p>
          <a:p>
            <a:endParaRPr lang="tr-TR" dirty="0"/>
          </a:p>
        </p:txBody>
      </p:sp>
    </p:spTree>
    <p:extLst>
      <p:ext uri="{BB962C8B-B14F-4D97-AF65-F5344CB8AC3E}">
        <p14:creationId xmlns:p14="http://schemas.microsoft.com/office/powerpoint/2010/main" val="301525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0454" y="259491"/>
            <a:ext cx="9601200" cy="6487297"/>
          </a:xfrm>
        </p:spPr>
        <p:txBody>
          <a:bodyPr>
            <a:normAutofit/>
          </a:bodyPr>
          <a:lstStyle/>
          <a:p>
            <a:r>
              <a:rPr lang="tr-TR" dirty="0"/>
              <a:t>Bir biyolojik sistemde, zardan geçebilen iyonların zarın iki tarafındaki ortamda nasıl farklı yoğunlukta bulunduğu ve zar potansiyelinin nasıl oluştuğunu açıklamak için ileri sürülmüş olan Gibbs-</a:t>
            </a:r>
            <a:r>
              <a:rPr lang="tr-TR" dirty="0" err="1"/>
              <a:t>Donnan</a:t>
            </a:r>
            <a:r>
              <a:rPr lang="tr-TR" dirty="0"/>
              <a:t> modelini açıklamak gerekir</a:t>
            </a:r>
            <a:r>
              <a:rPr lang="tr-TR" dirty="0" smtClean="0"/>
              <a:t>.</a:t>
            </a:r>
          </a:p>
          <a:p>
            <a:endParaRPr lang="tr-TR" dirty="0"/>
          </a:p>
          <a:p>
            <a:endParaRPr lang="tr-TR" dirty="0" smtClean="0"/>
          </a:p>
          <a:p>
            <a:endParaRPr lang="tr-TR" dirty="0" smtClean="0"/>
          </a:p>
          <a:p>
            <a:endParaRPr lang="tr-TR" dirty="0"/>
          </a:p>
          <a:p>
            <a:endParaRPr lang="tr-TR" dirty="0" smtClean="0"/>
          </a:p>
          <a:p>
            <a:endParaRPr lang="tr-TR" dirty="0"/>
          </a:p>
          <a:p>
            <a:endParaRPr lang="tr-TR" dirty="0" smtClean="0"/>
          </a:p>
          <a:p>
            <a:endParaRPr lang="tr-TR" dirty="0"/>
          </a:p>
          <a:p>
            <a:r>
              <a:rPr lang="tr-TR" dirty="0"/>
              <a:t>Organizmada bir </a:t>
            </a:r>
            <a:r>
              <a:rPr lang="tr-TR" dirty="0" err="1"/>
              <a:t>membranın</a:t>
            </a:r>
            <a:r>
              <a:rPr lang="tr-TR" dirty="0"/>
              <a:t> iki tarafı arasında elektriksel potansiyel farkı meydana gelebilir ve çeşitli mekanizmalarla bu potansiyel korunabilir. </a:t>
            </a:r>
          </a:p>
        </p:txBody>
      </p:sp>
      <p:pic>
        <p:nvPicPr>
          <p:cNvPr id="4"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257653" y="1444982"/>
            <a:ext cx="3853805" cy="2890826"/>
          </a:xfrm>
          <a:prstGeom prst="rect">
            <a:avLst/>
          </a:prstGeom>
        </p:spPr>
      </p:pic>
    </p:spTree>
    <p:extLst>
      <p:ext uri="{BB962C8B-B14F-4D97-AF65-F5344CB8AC3E}">
        <p14:creationId xmlns:p14="http://schemas.microsoft.com/office/powerpoint/2010/main" val="205398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96562"/>
            <a:ext cx="9601200" cy="6561438"/>
          </a:xfrm>
        </p:spPr>
        <p:txBody>
          <a:bodyPr>
            <a:normAutofit lnSpcReduction="10000"/>
          </a:bodyPr>
          <a:lstStyle/>
          <a:p>
            <a:r>
              <a:rPr lang="tr-TR" dirty="0"/>
              <a:t>İyonlar </a:t>
            </a:r>
            <a:r>
              <a:rPr lang="tr-TR" dirty="0" err="1"/>
              <a:t>membranın</a:t>
            </a:r>
            <a:r>
              <a:rPr lang="tr-TR" dirty="0"/>
              <a:t> bir tarafından diğer tarafına aktarılabilir ve elektrik yüklerinin ayrılması ile zarın iki tarafı arasında elektriksel potansiyel farkı yaratabilirler. </a:t>
            </a:r>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smtClean="0"/>
          </a:p>
          <a:p>
            <a:endParaRPr lang="tr-TR" dirty="0" smtClean="0"/>
          </a:p>
          <a:p>
            <a:r>
              <a:rPr lang="tr-TR" dirty="0" smtClean="0"/>
              <a:t>Bu </a:t>
            </a:r>
            <a:r>
              <a:rPr lang="tr-TR" dirty="0"/>
              <a:t>iş için iyonların devamlı aktif </a:t>
            </a:r>
            <a:r>
              <a:rPr lang="tr-TR" dirty="0" err="1"/>
              <a:t>transpotu</a:t>
            </a:r>
            <a:r>
              <a:rPr lang="tr-TR" dirty="0"/>
              <a:t> gereklidir. Ayrıca zarın iki tarafında </a:t>
            </a:r>
            <a:r>
              <a:rPr lang="tr-TR" dirty="0" err="1"/>
              <a:t>membranı</a:t>
            </a:r>
            <a:r>
              <a:rPr lang="tr-TR" dirty="0"/>
              <a:t> geçebilen ve geçemeyen iyonlar varsa gene bir potansiyel farkı meydana gelebilir ve muhafaza edilebilir. Eğer zarı geçebilen partiküller sadece pasif olarak hareket edebiliyorsa, meydana gelecek iyon konsantrasyonu </a:t>
            </a:r>
            <a:r>
              <a:rPr lang="tr-TR" b="1" dirty="0"/>
              <a:t>dağılımına Gibbs-</a:t>
            </a:r>
            <a:r>
              <a:rPr lang="tr-TR" b="1" dirty="0" err="1"/>
              <a:t>Donnan</a:t>
            </a:r>
            <a:r>
              <a:rPr lang="tr-TR" b="1" dirty="0"/>
              <a:t> dengesi</a:t>
            </a:r>
            <a:r>
              <a:rPr lang="tr-TR" dirty="0"/>
              <a:t> denir. Böyle bir dengede zarı geçemeyen iyonların bulunduğu tarafta iyonların elektrik yüküne göre bir potansiyel farkı meydana gelir. Zarı geçemeyen iyonlar negatif yüklü iseler aynı tarafta negatif olmak üzere bir potansiyel doğar. Aksi de doğrudur. Potansiyelin yüksekliği, </a:t>
            </a:r>
            <a:r>
              <a:rPr lang="tr-TR" dirty="0" err="1"/>
              <a:t>membranı</a:t>
            </a:r>
            <a:r>
              <a:rPr lang="tr-TR" dirty="0"/>
              <a:t> geçebilen ve geçemeyen iyonların konsantrasyon miktarına göre tayin edilir.</a:t>
            </a:r>
          </a:p>
        </p:txBody>
      </p:sp>
      <p:pic>
        <p:nvPicPr>
          <p:cNvPr id="4" name="Resim 3"/>
          <p:cNvPicPr>
            <a:picLocks noChangeAspect="1"/>
          </p:cNvPicPr>
          <p:nvPr/>
        </p:nvPicPr>
        <p:blipFill>
          <a:blip r:embed="rId2"/>
          <a:stretch>
            <a:fillRect/>
          </a:stretch>
        </p:blipFill>
        <p:spPr>
          <a:xfrm>
            <a:off x="4074490" y="1013446"/>
            <a:ext cx="3907974" cy="3174279"/>
          </a:xfrm>
          <a:prstGeom prst="rect">
            <a:avLst/>
          </a:prstGeom>
        </p:spPr>
      </p:pic>
    </p:spTree>
    <p:extLst>
      <p:ext uri="{BB962C8B-B14F-4D97-AF65-F5344CB8AC3E}">
        <p14:creationId xmlns:p14="http://schemas.microsoft.com/office/powerpoint/2010/main" val="158802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Rot="1" noChangeArrowheads="1"/>
          </p:cNvSpPr>
          <p:nvPr>
            <p:ph type="title"/>
          </p:nvPr>
        </p:nvSpPr>
        <p:spPr>
          <a:xfrm>
            <a:off x="2347784" y="0"/>
            <a:ext cx="9601200" cy="1485900"/>
          </a:xfrm>
        </p:spPr>
        <p:txBody>
          <a:bodyPr/>
          <a:lstStyle/>
          <a:p>
            <a:pPr>
              <a:defRPr/>
            </a:pPr>
            <a:r>
              <a:rPr lang="tr-TR" b="1" dirty="0"/>
              <a:t>Potansiyel farkın oluşturulması</a:t>
            </a:r>
            <a:r>
              <a:rPr lang="tr-TR" dirty="0"/>
              <a:t/>
            </a:r>
            <a:br>
              <a:rPr lang="tr-TR" dirty="0"/>
            </a:br>
            <a:endParaRPr lang="tr-TR" dirty="0" smtClean="0"/>
          </a:p>
        </p:txBody>
      </p:sp>
      <p:sp>
        <p:nvSpPr>
          <p:cNvPr id="2" name="İçerik Yer Tutucusu 1"/>
          <p:cNvSpPr>
            <a:spLocks noGrp="1"/>
          </p:cNvSpPr>
          <p:nvPr>
            <p:ph idx="1"/>
          </p:nvPr>
        </p:nvSpPr>
        <p:spPr>
          <a:xfrm>
            <a:off x="914400" y="988540"/>
            <a:ext cx="7426411" cy="5338119"/>
          </a:xfrm>
        </p:spPr>
        <p:txBody>
          <a:bodyPr>
            <a:normAutofit fontScale="85000" lnSpcReduction="10000"/>
          </a:bodyPr>
          <a:lstStyle/>
          <a:p>
            <a:r>
              <a:rPr lang="tr-TR" dirty="0" err="1"/>
              <a:t>Dinlenim</a:t>
            </a:r>
            <a:r>
              <a:rPr lang="tr-TR" dirty="0"/>
              <a:t> halindeki bir sinir hücresinin dışında içe göre sodyum, içinde dışa göre potasyum iyonları çoktur. Derişim farkı nedeniyle sodyum içeri girmeye, potasyum dışarı çıkmaya çalışacaktır. Ancak sinir </a:t>
            </a:r>
            <a:r>
              <a:rPr lang="tr-TR" dirty="0" err="1"/>
              <a:t>membranının</a:t>
            </a:r>
            <a:r>
              <a:rPr lang="tr-TR" dirty="0"/>
              <a:t> bazı özellikleri ve elektriksel yük durumları nedeniyle sodyum ve potasyumun içeri ve dışarı hareketleri sınırlandırılmıştır. Bu özellikler şunlardır:</a:t>
            </a:r>
          </a:p>
          <a:p>
            <a:pPr lvl="0"/>
            <a:r>
              <a:rPr lang="tr-TR" dirty="0"/>
              <a:t>Sinir/kas </a:t>
            </a:r>
            <a:r>
              <a:rPr lang="tr-TR" dirty="0" err="1"/>
              <a:t>membranı</a:t>
            </a:r>
            <a:r>
              <a:rPr lang="tr-TR" dirty="0"/>
              <a:t> sodyuma karşı az geçirgendir.</a:t>
            </a:r>
          </a:p>
          <a:p>
            <a:pPr lvl="0"/>
            <a:r>
              <a:rPr lang="tr-TR" dirty="0" err="1"/>
              <a:t>Membrandaki</a:t>
            </a:r>
            <a:r>
              <a:rPr lang="tr-TR" dirty="0"/>
              <a:t> sodyum pompası içeriye sızan sodyumu dışarı pompalar</a:t>
            </a:r>
          </a:p>
          <a:p>
            <a:pPr lvl="0"/>
            <a:r>
              <a:rPr lang="tr-TR" dirty="0"/>
              <a:t>İçte bol miktarda bulunan protein anyonları, büyük moleküller olduklarından zardan geçemez ve dışarı çıkamazlar. Elektriksel yük nedeniyle bol miktarda potasyumu içeride tutarlar.</a:t>
            </a:r>
          </a:p>
          <a:p>
            <a:pPr lvl="0"/>
            <a:r>
              <a:rPr lang="tr-TR" dirty="0" err="1"/>
              <a:t>Membrandaki</a:t>
            </a:r>
            <a:r>
              <a:rPr lang="tr-TR" dirty="0"/>
              <a:t> iyon geçiş yolları (</a:t>
            </a:r>
            <a:r>
              <a:rPr lang="tr-TR" dirty="0" err="1"/>
              <a:t>porlar</a:t>
            </a:r>
            <a:r>
              <a:rPr lang="tr-TR" dirty="0"/>
              <a:t>) potasyumun geçmesine elverişlidir. İçeride potasyum derişimi yüksek olduğundan </a:t>
            </a:r>
            <a:r>
              <a:rPr lang="tr-TR" dirty="0" err="1"/>
              <a:t>ozmotik</a:t>
            </a:r>
            <a:r>
              <a:rPr lang="tr-TR" dirty="0"/>
              <a:t> basınç yaratır ve bir miktar potasyum dışarı sızar. Ancak potasyumu içeride tutan başka güçler (negatif iyonlar) vardır. Bu güçler ile potasyum </a:t>
            </a:r>
            <a:r>
              <a:rPr lang="tr-TR" dirty="0" err="1"/>
              <a:t>ozmotik</a:t>
            </a:r>
            <a:r>
              <a:rPr lang="tr-TR" dirty="0"/>
              <a:t> basıncı eşdeğer düzeye gelince dışarı sızan potasyum kadar potasyum içeri girerek, potasyum giriş çıkışı dengelenir. Bu durumdaki potansiyele potasyumun denge potansiyeli denir. Buna göre, potasyum denge potansiyelini hücrenin içindeki ve dışındaki potasyumların oranı tayin ediyor demektir. Hücre zarından iyon difüzyonu potasyum iyonuna endekslenmiş olduğundan, sinirdeki denge potansiyeli geniş ölçüde potasyumun potansiyelidir.</a:t>
            </a:r>
          </a:p>
          <a:p>
            <a:endParaRPr lang="tr-TR" dirty="0"/>
          </a:p>
        </p:txBody>
      </p:sp>
      <p:pic>
        <p:nvPicPr>
          <p:cNvPr id="3" name="Resim 2"/>
          <p:cNvPicPr>
            <a:picLocks noChangeAspect="1"/>
          </p:cNvPicPr>
          <p:nvPr/>
        </p:nvPicPr>
        <p:blipFill>
          <a:blip r:embed="rId2"/>
          <a:stretch>
            <a:fillRect/>
          </a:stretch>
        </p:blipFill>
        <p:spPr>
          <a:xfrm>
            <a:off x="8559800" y="988540"/>
            <a:ext cx="3389184" cy="5474044"/>
          </a:xfrm>
          <a:prstGeom prst="rect">
            <a:avLst/>
          </a:prstGeom>
        </p:spPr>
      </p:pic>
    </p:spTree>
    <p:extLst>
      <p:ext uri="{BB962C8B-B14F-4D97-AF65-F5344CB8AC3E}">
        <p14:creationId xmlns:p14="http://schemas.microsoft.com/office/powerpoint/2010/main" val="2114505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32238" y="469557"/>
            <a:ext cx="9601200" cy="3581400"/>
          </a:xfrm>
        </p:spPr>
        <p:txBody>
          <a:bodyPr/>
          <a:lstStyle/>
          <a:p>
            <a:r>
              <a:rPr lang="tr-TR" dirty="0" err="1"/>
              <a:t>Dinlenim</a:t>
            </a:r>
            <a:r>
              <a:rPr lang="tr-TR" dirty="0"/>
              <a:t> halindeki sinirde -70 ile -90 </a:t>
            </a:r>
            <a:r>
              <a:rPr lang="tr-TR" dirty="0" err="1"/>
              <a:t>mV</a:t>
            </a:r>
            <a:r>
              <a:rPr lang="tr-TR" dirty="0"/>
              <a:t> arasında bulunan potansiyel farkına </a:t>
            </a:r>
            <a:r>
              <a:rPr lang="tr-TR" b="1" dirty="0"/>
              <a:t>denge potansiyeli </a:t>
            </a:r>
            <a:r>
              <a:rPr lang="tr-TR" dirty="0"/>
              <a:t>denir. Denge potansiyeline göre iyonların içeride ve dışarıda yer alışlarını açıklayalım. </a:t>
            </a:r>
            <a:r>
              <a:rPr lang="tr-TR" dirty="0" err="1"/>
              <a:t>Dinlenim</a:t>
            </a:r>
            <a:r>
              <a:rPr lang="tr-TR" dirty="0"/>
              <a:t> halindeki bir sinirde potasyumun içeride 155 </a:t>
            </a:r>
            <a:r>
              <a:rPr lang="tr-TR" dirty="0" err="1"/>
              <a:t>mmol</a:t>
            </a:r>
            <a:r>
              <a:rPr lang="tr-TR" dirty="0"/>
              <a:t>, dışarıda 4 </a:t>
            </a:r>
            <a:r>
              <a:rPr lang="tr-TR" dirty="0" err="1"/>
              <a:t>mmol</a:t>
            </a:r>
            <a:r>
              <a:rPr lang="tr-TR" dirty="0"/>
              <a:t> bulunduğunu kabul edelim. İç tarafta bu 155 </a:t>
            </a:r>
            <a:r>
              <a:rPr lang="tr-TR" dirty="0" err="1"/>
              <a:t>mmol</a:t>
            </a:r>
            <a:r>
              <a:rPr lang="tr-TR" dirty="0"/>
              <a:t> potasyumun tutulabilmesi için içte -90 </a:t>
            </a:r>
            <a:r>
              <a:rPr lang="tr-TR" dirty="0" err="1"/>
              <a:t>mV</a:t>
            </a:r>
            <a:r>
              <a:rPr lang="tr-TR" dirty="0"/>
              <a:t> elektrik yükünün bulunması gerekir. Bu yük </a:t>
            </a:r>
            <a:r>
              <a:rPr lang="tr-TR" b="1" dirty="0" err="1"/>
              <a:t>dinlenim</a:t>
            </a:r>
            <a:r>
              <a:rPr lang="tr-TR" b="1" dirty="0"/>
              <a:t> potansiyeli </a:t>
            </a:r>
            <a:r>
              <a:rPr lang="tr-TR" dirty="0"/>
              <a:t>olarak mevcuttur.</a:t>
            </a:r>
          </a:p>
          <a:p>
            <a:endParaRPr lang="tr-TR" dirty="0"/>
          </a:p>
        </p:txBody>
      </p:sp>
      <p:pic>
        <p:nvPicPr>
          <p:cNvPr id="4" name="Resim 3"/>
          <p:cNvPicPr>
            <a:picLocks noChangeAspect="1"/>
          </p:cNvPicPr>
          <p:nvPr/>
        </p:nvPicPr>
        <p:blipFill>
          <a:blip r:embed="rId2"/>
          <a:stretch>
            <a:fillRect/>
          </a:stretch>
        </p:blipFill>
        <p:spPr>
          <a:xfrm>
            <a:off x="3529632" y="2495857"/>
            <a:ext cx="5342519" cy="4007859"/>
          </a:xfrm>
          <a:prstGeom prst="rect">
            <a:avLst/>
          </a:prstGeom>
        </p:spPr>
      </p:pic>
    </p:spTree>
    <p:extLst>
      <p:ext uri="{BB962C8B-B14F-4D97-AF65-F5344CB8AC3E}">
        <p14:creationId xmlns:p14="http://schemas.microsoft.com/office/powerpoint/2010/main" val="412624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4594" y="946504"/>
            <a:ext cx="4287795" cy="5298989"/>
          </a:xfrm>
        </p:spPr>
        <p:txBody>
          <a:bodyPr>
            <a:normAutofit fontScale="92500" lnSpcReduction="20000"/>
          </a:bodyPr>
          <a:lstStyle/>
          <a:p>
            <a:pPr algn="just"/>
            <a:r>
              <a:rPr lang="tr-TR" dirty="0"/>
              <a:t>Sodyum iyonu dışarıda 145 </a:t>
            </a:r>
            <a:r>
              <a:rPr lang="tr-TR" dirty="0" err="1"/>
              <a:t>mmol</a:t>
            </a:r>
            <a:r>
              <a:rPr lang="tr-TR" dirty="0"/>
              <a:t>, içeride 12 </a:t>
            </a:r>
            <a:r>
              <a:rPr lang="tr-TR" dirty="0" err="1"/>
              <a:t>mmol</a:t>
            </a:r>
            <a:r>
              <a:rPr lang="tr-TR" dirty="0"/>
              <a:t> kadardır. Dışarıda 145 </a:t>
            </a:r>
            <a:r>
              <a:rPr lang="tr-TR" dirty="0" err="1"/>
              <a:t>mmol</a:t>
            </a:r>
            <a:r>
              <a:rPr lang="tr-TR" dirty="0"/>
              <a:t> sodyumun tutulabilmesi için içeride 60 </a:t>
            </a:r>
            <a:r>
              <a:rPr lang="tr-TR" dirty="0" err="1"/>
              <a:t>mV’luk</a:t>
            </a:r>
            <a:r>
              <a:rPr lang="tr-TR" dirty="0"/>
              <a:t> bir elektrik yükü bulunması gereklidir. Hâlbuki içeride mevcut yük -90mV’dur. </a:t>
            </a:r>
            <a:endParaRPr lang="tr-TR" dirty="0" smtClean="0"/>
          </a:p>
          <a:p>
            <a:pPr algn="just"/>
            <a:endParaRPr lang="tr-TR" dirty="0" smtClean="0"/>
          </a:p>
          <a:p>
            <a:pPr algn="just"/>
            <a:r>
              <a:rPr lang="tr-TR" dirty="0" smtClean="0"/>
              <a:t>Demek </a:t>
            </a:r>
            <a:r>
              <a:rPr lang="tr-TR" dirty="0"/>
              <a:t>ki, 150 </a:t>
            </a:r>
            <a:r>
              <a:rPr lang="tr-TR" dirty="0" err="1"/>
              <a:t>mV’a</a:t>
            </a:r>
            <a:r>
              <a:rPr lang="tr-TR" dirty="0"/>
              <a:t> (90+60=150) tekabül edecek kadar başka bir güç 145 </a:t>
            </a:r>
            <a:r>
              <a:rPr lang="tr-TR" dirty="0" err="1"/>
              <a:t>mmol</a:t>
            </a:r>
            <a:r>
              <a:rPr lang="tr-TR" dirty="0"/>
              <a:t> sodyumu dışarıda tutuyor. Bu güç sinir </a:t>
            </a:r>
            <a:r>
              <a:rPr lang="tr-TR" dirty="0" err="1"/>
              <a:t>membranında</a:t>
            </a:r>
            <a:r>
              <a:rPr lang="tr-TR" dirty="0"/>
              <a:t> mevcut bir sodyum pompalama sistemi tarafından sağlanmaktadır</a:t>
            </a:r>
            <a:r>
              <a:rPr lang="tr-TR" dirty="0" smtClean="0"/>
              <a:t>.</a:t>
            </a:r>
          </a:p>
          <a:p>
            <a:pPr algn="just"/>
            <a:r>
              <a:rPr lang="tr-TR" dirty="0"/>
              <a:t>Klor dışarıda 120 </a:t>
            </a:r>
            <a:r>
              <a:rPr lang="tr-TR" dirty="0" err="1"/>
              <a:t>mmol</a:t>
            </a:r>
            <a:r>
              <a:rPr lang="tr-TR" dirty="0"/>
              <a:t>, içeride 4 </a:t>
            </a:r>
            <a:r>
              <a:rPr lang="tr-TR" dirty="0" err="1"/>
              <a:t>mmol</a:t>
            </a:r>
            <a:r>
              <a:rPr lang="tr-TR" dirty="0"/>
              <a:t> kadardır. Dışarıda bu kadar kloru tutabilmek için içeride -70 </a:t>
            </a:r>
            <a:r>
              <a:rPr lang="tr-TR" dirty="0" err="1"/>
              <a:t>mV’luk</a:t>
            </a:r>
            <a:r>
              <a:rPr lang="tr-TR" dirty="0"/>
              <a:t> bir potansiyel bulunması gerekir. </a:t>
            </a:r>
            <a:r>
              <a:rPr lang="tr-TR" dirty="0" err="1"/>
              <a:t>Dinlenim</a:t>
            </a:r>
            <a:r>
              <a:rPr lang="tr-TR" dirty="0"/>
              <a:t> potansiyeli (-90 </a:t>
            </a:r>
            <a:r>
              <a:rPr lang="tr-TR" dirty="0" err="1"/>
              <a:t>mV</a:t>
            </a:r>
            <a:r>
              <a:rPr lang="tr-TR" dirty="0"/>
              <a:t>) 120 </a:t>
            </a:r>
            <a:r>
              <a:rPr lang="tr-TR" dirty="0" err="1"/>
              <a:t>mmol</a:t>
            </a:r>
            <a:r>
              <a:rPr lang="tr-TR" dirty="0"/>
              <a:t> kloru dışarıda tutmaya yeterlidir.</a:t>
            </a:r>
          </a:p>
          <a:p>
            <a:pPr algn="just"/>
            <a:endParaRPr lang="tr-TR" dirty="0"/>
          </a:p>
          <a:p>
            <a:endParaRPr lang="tr-TR" dirty="0"/>
          </a:p>
        </p:txBody>
      </p:sp>
      <p:pic>
        <p:nvPicPr>
          <p:cNvPr id="5" name="Resim 4"/>
          <p:cNvPicPr>
            <a:picLocks noChangeAspect="1"/>
          </p:cNvPicPr>
          <p:nvPr/>
        </p:nvPicPr>
        <p:blipFill>
          <a:blip r:embed="rId2"/>
          <a:stretch>
            <a:fillRect/>
          </a:stretch>
        </p:blipFill>
        <p:spPr>
          <a:xfrm>
            <a:off x="6981156" y="0"/>
            <a:ext cx="4358640" cy="6858000"/>
          </a:xfrm>
          <a:prstGeom prst="rect">
            <a:avLst/>
          </a:prstGeom>
        </p:spPr>
      </p:pic>
    </p:spTree>
    <p:extLst>
      <p:ext uri="{BB962C8B-B14F-4D97-AF65-F5344CB8AC3E}">
        <p14:creationId xmlns:p14="http://schemas.microsoft.com/office/powerpoint/2010/main" val="34576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52984" y="2321691"/>
            <a:ext cx="6096000" cy="1477328"/>
          </a:xfrm>
          <a:prstGeom prst="rect">
            <a:avLst/>
          </a:prstGeom>
        </p:spPr>
        <p:txBody>
          <a:bodyPr>
            <a:spAutoFit/>
          </a:bodyPr>
          <a:lstStyle/>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err="1" smtClean="0"/>
              <a:t>Dinlenim</a:t>
            </a:r>
            <a:r>
              <a:rPr lang="tr-TR" dirty="0" smtClean="0"/>
              <a:t> </a:t>
            </a:r>
            <a:r>
              <a:rPr lang="tr-TR" dirty="0"/>
              <a:t>halindeki sinir zarının içinde ve dışında iyon konsantrasyonlarının böyle farklı oluşu, yani sodyumun dışarıda, potasyumun içeride fazla olması zardaki sodyum pompalama sistemi sayesinde olur.</a:t>
            </a:r>
          </a:p>
        </p:txBody>
      </p:sp>
      <p:pic>
        <p:nvPicPr>
          <p:cNvPr id="4" name="İçerik Yer Tutucusu 3"/>
          <p:cNvPicPr>
            <a:picLocks noGrp="1" noChangeAspect="1"/>
          </p:cNvPicPr>
          <p:nvPr>
            <p:ph/>
          </p:nvPr>
        </p:nvPicPr>
        <p:blipFill>
          <a:blip r:embed="rId2"/>
          <a:stretch>
            <a:fillRect/>
          </a:stretch>
        </p:blipFill>
        <p:spPr>
          <a:xfrm>
            <a:off x="1189243" y="590464"/>
            <a:ext cx="4291117" cy="5851525"/>
          </a:xfrm>
          <a:prstGeom prst="rect">
            <a:avLst/>
          </a:prstGeom>
        </p:spPr>
      </p:pic>
    </p:spTree>
    <p:extLst>
      <p:ext uri="{BB962C8B-B14F-4D97-AF65-F5344CB8AC3E}">
        <p14:creationId xmlns:p14="http://schemas.microsoft.com/office/powerpoint/2010/main" val="120964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3540668" y="120908"/>
            <a:ext cx="11184467" cy="5851525"/>
          </a:xfrm>
        </p:spPr>
        <p:txBody>
          <a:bodyPr>
            <a:normAutofit/>
          </a:bodyPr>
          <a:lstStyle/>
          <a:p>
            <a:r>
              <a:rPr lang="tr-TR" sz="4400" b="1" dirty="0"/>
              <a:t>Aksiyon potansiyeli</a:t>
            </a:r>
            <a:endParaRPr lang="tr-TR" sz="4400" dirty="0"/>
          </a:p>
        </p:txBody>
      </p:sp>
      <p:sp>
        <p:nvSpPr>
          <p:cNvPr id="3" name="Dikdörtgen 2"/>
          <p:cNvSpPr/>
          <p:nvPr/>
        </p:nvSpPr>
        <p:spPr>
          <a:xfrm>
            <a:off x="996779" y="2628553"/>
            <a:ext cx="6096000" cy="2554545"/>
          </a:xfrm>
          <a:prstGeom prst="rect">
            <a:avLst/>
          </a:prstGeom>
        </p:spPr>
        <p:txBody>
          <a:bodyPr>
            <a:spAutoFit/>
          </a:bodyPr>
          <a:lstStyle/>
          <a:p>
            <a:pPr marL="285750" indent="-285750" algn="just">
              <a:spcAft>
                <a:spcPts val="0"/>
              </a:spcAft>
              <a:buFont typeface="Arial" panose="020B0604020202020204" pitchFamily="34" charset="0"/>
              <a:buChar char="•"/>
            </a:pPr>
            <a:r>
              <a:rPr lang="tr-TR" sz="2000" dirty="0">
                <a:ea typeface="Times New Roman" panose="02020603050405020304" pitchFamily="18" charset="0"/>
              </a:rPr>
              <a:t>Her hücre için </a:t>
            </a:r>
            <a:r>
              <a:rPr lang="tr-TR" sz="2000" dirty="0" err="1">
                <a:ea typeface="Times New Roman" panose="02020603050405020304" pitchFamily="18" charset="0"/>
              </a:rPr>
              <a:t>dinlenim</a:t>
            </a:r>
            <a:r>
              <a:rPr lang="tr-TR" sz="2000" dirty="0">
                <a:ea typeface="Times New Roman" panose="02020603050405020304" pitchFamily="18" charset="0"/>
              </a:rPr>
              <a:t> zar potansiyelinin karakteristik bir değeri vardır. </a:t>
            </a:r>
            <a:endParaRPr lang="tr-TR" sz="2000" dirty="0" smtClean="0">
              <a:ea typeface="Times New Roman" panose="02020603050405020304" pitchFamily="18" charset="0"/>
            </a:endParaRPr>
          </a:p>
          <a:p>
            <a:pPr marL="285750" indent="-285750" algn="just">
              <a:spcAft>
                <a:spcPts val="0"/>
              </a:spcAft>
              <a:buFont typeface="Arial" panose="020B0604020202020204" pitchFamily="34" charset="0"/>
              <a:buChar char="•"/>
            </a:pPr>
            <a:r>
              <a:rPr lang="tr-TR" sz="2000" dirty="0" smtClean="0">
                <a:ea typeface="Times New Roman" panose="02020603050405020304" pitchFamily="18" charset="0"/>
              </a:rPr>
              <a:t>Sinir </a:t>
            </a:r>
            <a:r>
              <a:rPr lang="tr-TR" sz="2000" dirty="0">
                <a:ea typeface="Times New Roman" panose="02020603050405020304" pitchFamily="18" charset="0"/>
              </a:rPr>
              <a:t>ve kas hücreleri uygun bir uyaranla uyarıldıklarında zar potansiyelinde geçici bir değişme olur. </a:t>
            </a:r>
            <a:endParaRPr lang="tr-TR" sz="2000" dirty="0" smtClean="0">
              <a:ea typeface="Times New Roman" panose="02020603050405020304" pitchFamily="18" charset="0"/>
            </a:endParaRPr>
          </a:p>
          <a:p>
            <a:pPr marL="285750" indent="-285750" algn="just">
              <a:spcAft>
                <a:spcPts val="0"/>
              </a:spcAft>
              <a:buFont typeface="Arial" panose="020B0604020202020204" pitchFamily="34" charset="0"/>
              <a:buChar char="•"/>
            </a:pPr>
            <a:r>
              <a:rPr lang="tr-TR" sz="2000" dirty="0" smtClean="0">
                <a:ea typeface="Times New Roman" panose="02020603050405020304" pitchFamily="18" charset="0"/>
              </a:rPr>
              <a:t>Zar </a:t>
            </a:r>
            <a:r>
              <a:rPr lang="tr-TR" sz="2000" dirty="0">
                <a:ea typeface="Times New Roman" panose="02020603050405020304" pitchFamily="18" charset="0"/>
              </a:rPr>
              <a:t>boyunca yayılabilen bu potansiyel değişiklikleri aracılığı ile organlar arasında hızlı bir bilgi iletimi sağlanmaktadır.</a:t>
            </a:r>
            <a:endParaRPr lang="tr-TR" sz="2000" dirty="0">
              <a:effectLst/>
              <a:ea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7840599" y="1623795"/>
            <a:ext cx="4023709" cy="4895512"/>
          </a:xfrm>
          <a:prstGeom prst="rect">
            <a:avLst/>
          </a:prstGeom>
        </p:spPr>
      </p:pic>
      <p:pic>
        <p:nvPicPr>
          <p:cNvPr id="6" name="Resim 5"/>
          <p:cNvPicPr>
            <a:picLocks noChangeAspect="1"/>
          </p:cNvPicPr>
          <p:nvPr/>
        </p:nvPicPr>
        <p:blipFill>
          <a:blip r:embed="rId3"/>
          <a:stretch>
            <a:fillRect/>
          </a:stretch>
        </p:blipFill>
        <p:spPr>
          <a:xfrm>
            <a:off x="3390566" y="4965271"/>
            <a:ext cx="3603360" cy="1650221"/>
          </a:xfrm>
          <a:prstGeom prst="rect">
            <a:avLst/>
          </a:prstGeom>
        </p:spPr>
      </p:pic>
    </p:spTree>
    <p:extLst>
      <p:ext uri="{BB962C8B-B14F-4D97-AF65-F5344CB8AC3E}">
        <p14:creationId xmlns:p14="http://schemas.microsoft.com/office/powerpoint/2010/main" val="143785503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TM10001105[[fn=kırpılmış]]</Template>
  <TotalTime>1729</TotalTime>
  <Words>852</Words>
  <Application>Microsoft Office PowerPoint</Application>
  <PresentationFormat>Geniş ekran</PresentationFormat>
  <Paragraphs>54</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Franklin Gothic Book</vt:lpstr>
      <vt:lpstr>Times New Roman</vt:lpstr>
      <vt:lpstr>Crop</vt:lpstr>
      <vt:lpstr>MEDİKAL FİZİK</vt:lpstr>
      <vt:lpstr>Gibbs- Donnan Dengesi</vt:lpstr>
      <vt:lpstr>PowerPoint Sunusu</vt:lpstr>
      <vt:lpstr>PowerPoint Sunusu</vt:lpstr>
      <vt:lpstr>Potansiyel farkın oluşturulması </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MEDİKAL FİZİK</dc:title>
  <dc:creator>Acer</dc:creator>
  <cp:lastModifiedBy>Acer</cp:lastModifiedBy>
  <cp:revision>27</cp:revision>
  <dcterms:created xsi:type="dcterms:W3CDTF">2020-10-05T14:53:08Z</dcterms:created>
  <dcterms:modified xsi:type="dcterms:W3CDTF">2020-10-26T21:30:51Z</dcterms:modified>
</cp:coreProperties>
</file>