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F1E3F0-650F-644E-8818-B5BC7B759925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F88B5E-73BA-2840-8F59-C523C1B641AC}">
      <dgm:prSet phldrT="[Text]"/>
      <dgm:spPr/>
      <dgm:t>
        <a:bodyPr/>
        <a:lstStyle/>
        <a:p>
          <a:r>
            <a:rPr lang="en-US" dirty="0" err="1" smtClean="0"/>
            <a:t>Yer</a:t>
          </a:r>
          <a:r>
            <a:rPr lang="en-US" dirty="0" smtClean="0"/>
            <a:t> </a:t>
          </a:r>
          <a:r>
            <a:rPr lang="en-US" dirty="0" err="1" smtClean="0"/>
            <a:t>bakımından</a:t>
          </a:r>
          <a:r>
            <a:rPr lang="en-US" dirty="0" smtClean="0"/>
            <a:t> </a:t>
          </a:r>
          <a:r>
            <a:rPr lang="en-US" dirty="0" err="1" smtClean="0"/>
            <a:t>ilkeler</a:t>
          </a:r>
          <a:endParaRPr lang="en-US" dirty="0"/>
        </a:p>
      </dgm:t>
    </dgm:pt>
    <dgm:pt modelId="{C0747966-82DF-484D-A82E-B8D4C502A28E}" type="parTrans" cxnId="{F8C33BBF-B0D0-EE42-906C-0E3C8BA64B68}">
      <dgm:prSet/>
      <dgm:spPr/>
      <dgm:t>
        <a:bodyPr/>
        <a:lstStyle/>
        <a:p>
          <a:endParaRPr lang="en-US"/>
        </a:p>
      </dgm:t>
    </dgm:pt>
    <dgm:pt modelId="{BBC2361A-0F25-F446-8B68-EB65C9EC20DD}" type="sibTrans" cxnId="{F8C33BBF-B0D0-EE42-906C-0E3C8BA64B68}">
      <dgm:prSet/>
      <dgm:spPr/>
      <dgm:t>
        <a:bodyPr/>
        <a:lstStyle/>
        <a:p>
          <a:endParaRPr lang="en-US"/>
        </a:p>
      </dgm:t>
    </dgm:pt>
    <dgm:pt modelId="{6C76D391-0DA0-9949-8273-E3C759DC3DBE}">
      <dgm:prSet phldrT="[Text]"/>
      <dgm:spPr/>
      <dgm:t>
        <a:bodyPr/>
        <a:lstStyle/>
        <a:p>
          <a:r>
            <a:rPr lang="en-US" dirty="0" err="1" smtClean="0"/>
            <a:t>Vergi</a:t>
          </a:r>
          <a:r>
            <a:rPr lang="en-US" dirty="0" smtClean="0"/>
            <a:t> </a:t>
          </a:r>
          <a:r>
            <a:rPr lang="en-US" dirty="0" err="1" smtClean="0"/>
            <a:t>Yasalarının</a:t>
          </a:r>
          <a:r>
            <a:rPr lang="en-US" dirty="0" smtClean="0"/>
            <a:t> MÜLKİLİĞİ:</a:t>
          </a:r>
        </a:p>
        <a:p>
          <a:r>
            <a:rPr lang="en-US" dirty="0" smtClean="0"/>
            <a:t>KAYNAK İLKESİ</a:t>
          </a:r>
          <a:endParaRPr lang="en-US" dirty="0"/>
        </a:p>
      </dgm:t>
    </dgm:pt>
    <dgm:pt modelId="{11676670-BC6F-C640-BBDE-B99FF3D691BC}" type="parTrans" cxnId="{3B1B62A5-E22F-E54D-B34F-5F1F4CD078BA}">
      <dgm:prSet/>
      <dgm:spPr/>
      <dgm:t>
        <a:bodyPr/>
        <a:lstStyle/>
        <a:p>
          <a:endParaRPr lang="en-US"/>
        </a:p>
      </dgm:t>
    </dgm:pt>
    <dgm:pt modelId="{671C8FA3-7013-2F45-A097-A540D5D6E406}" type="sibTrans" cxnId="{3B1B62A5-E22F-E54D-B34F-5F1F4CD078BA}">
      <dgm:prSet/>
      <dgm:spPr/>
      <dgm:t>
        <a:bodyPr/>
        <a:lstStyle/>
        <a:p>
          <a:endParaRPr lang="en-US"/>
        </a:p>
      </dgm:t>
    </dgm:pt>
    <dgm:pt modelId="{477DF88C-1D1F-D149-B031-EED51657F22F}">
      <dgm:prSet phldrT="[Text]"/>
      <dgm:spPr/>
      <dgm:t>
        <a:bodyPr/>
        <a:lstStyle/>
        <a:p>
          <a:r>
            <a:rPr lang="en-US" dirty="0" err="1" smtClean="0"/>
            <a:t>Vergi</a:t>
          </a:r>
          <a:r>
            <a:rPr lang="en-US" dirty="0" smtClean="0"/>
            <a:t> </a:t>
          </a:r>
          <a:r>
            <a:rPr lang="en-US" dirty="0" err="1" smtClean="0"/>
            <a:t>Yasalarının</a:t>
          </a:r>
          <a:r>
            <a:rPr lang="en-US" dirty="0" smtClean="0"/>
            <a:t> ŞAHSİLİĞİ İLKESİ</a:t>
          </a:r>
          <a:endParaRPr lang="en-US" dirty="0"/>
        </a:p>
      </dgm:t>
    </dgm:pt>
    <dgm:pt modelId="{FB1B149A-D73B-F144-9317-76DFE257D999}" type="parTrans" cxnId="{035344FF-930A-F74F-A504-19192682D55E}">
      <dgm:prSet/>
      <dgm:spPr/>
      <dgm:t>
        <a:bodyPr/>
        <a:lstStyle/>
        <a:p>
          <a:endParaRPr lang="en-US"/>
        </a:p>
      </dgm:t>
    </dgm:pt>
    <dgm:pt modelId="{43AF3FD7-1311-FE43-96D4-58B4B44A02CD}" type="sibTrans" cxnId="{035344FF-930A-F74F-A504-19192682D55E}">
      <dgm:prSet/>
      <dgm:spPr/>
      <dgm:t>
        <a:bodyPr/>
        <a:lstStyle/>
        <a:p>
          <a:endParaRPr lang="en-US"/>
        </a:p>
      </dgm:t>
    </dgm:pt>
    <dgm:pt modelId="{3B734A06-EAFF-134D-ABDD-43D7DB691EDA}">
      <dgm:prSet phldrT="[Text]"/>
      <dgm:spPr/>
      <dgm:t>
        <a:bodyPr/>
        <a:lstStyle/>
        <a:p>
          <a:r>
            <a:rPr lang="en-US" dirty="0" smtClean="0"/>
            <a:t>İKAMETGAH İLKESİ</a:t>
          </a:r>
          <a:endParaRPr lang="en-US" dirty="0"/>
        </a:p>
      </dgm:t>
    </dgm:pt>
    <dgm:pt modelId="{3E9E4C3F-5E51-CC43-838E-1BFD1B2E2D85}" type="parTrans" cxnId="{2DAD102D-B667-7C46-A693-7B583B80CF28}">
      <dgm:prSet/>
      <dgm:spPr/>
      <dgm:t>
        <a:bodyPr/>
        <a:lstStyle/>
        <a:p>
          <a:endParaRPr lang="en-US"/>
        </a:p>
      </dgm:t>
    </dgm:pt>
    <dgm:pt modelId="{93AB3E26-CD9B-A24F-9A81-3AAEFBAF25BF}" type="sibTrans" cxnId="{2DAD102D-B667-7C46-A693-7B583B80CF28}">
      <dgm:prSet/>
      <dgm:spPr/>
      <dgm:t>
        <a:bodyPr/>
        <a:lstStyle/>
        <a:p>
          <a:endParaRPr lang="en-US"/>
        </a:p>
      </dgm:t>
    </dgm:pt>
    <dgm:pt modelId="{3FCB3D00-6365-FE45-9FA3-9D9B49ECFE23}">
      <dgm:prSet phldrT="[Text]"/>
      <dgm:spPr/>
      <dgm:t>
        <a:bodyPr/>
        <a:lstStyle/>
        <a:p>
          <a:r>
            <a:rPr lang="en-US" dirty="0" smtClean="0"/>
            <a:t>VATANDAŞLIK-UYRUKLUK İLKESİ</a:t>
          </a:r>
          <a:endParaRPr lang="en-US" dirty="0"/>
        </a:p>
      </dgm:t>
    </dgm:pt>
    <dgm:pt modelId="{66862BB6-8366-8346-85C4-662A5E1BEA49}" type="parTrans" cxnId="{EE4524FE-4C90-D147-8856-8A4C67BCA32C}">
      <dgm:prSet/>
      <dgm:spPr/>
      <dgm:t>
        <a:bodyPr/>
        <a:lstStyle/>
        <a:p>
          <a:endParaRPr lang="en-US"/>
        </a:p>
      </dgm:t>
    </dgm:pt>
    <dgm:pt modelId="{1E95FB6A-5F4B-0741-A2AD-F802D8E93838}" type="sibTrans" cxnId="{EE4524FE-4C90-D147-8856-8A4C67BCA32C}">
      <dgm:prSet/>
      <dgm:spPr/>
      <dgm:t>
        <a:bodyPr/>
        <a:lstStyle/>
        <a:p>
          <a:endParaRPr lang="en-US"/>
        </a:p>
      </dgm:t>
    </dgm:pt>
    <dgm:pt modelId="{15EF4A68-724D-4D4A-BC91-0B939DB6AACA}" type="pres">
      <dgm:prSet presAssocID="{D1F1E3F0-650F-644E-8818-B5BC7B75992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F17C241-4266-2E4A-8FFE-D4636FAE23FD}" type="pres">
      <dgm:prSet presAssocID="{CFF88B5E-73BA-2840-8F59-C523C1B641AC}" presName="hierRoot1" presStyleCnt="0"/>
      <dgm:spPr/>
    </dgm:pt>
    <dgm:pt modelId="{6488AEC8-B3A9-1642-B8C5-5B4D31223BDB}" type="pres">
      <dgm:prSet presAssocID="{CFF88B5E-73BA-2840-8F59-C523C1B641AC}" presName="composite" presStyleCnt="0"/>
      <dgm:spPr/>
    </dgm:pt>
    <dgm:pt modelId="{E239C9AD-E37D-8147-868A-96D063779B6B}" type="pres">
      <dgm:prSet presAssocID="{CFF88B5E-73BA-2840-8F59-C523C1B641AC}" presName="background" presStyleLbl="node0" presStyleIdx="0" presStyleCnt="1"/>
      <dgm:spPr/>
    </dgm:pt>
    <dgm:pt modelId="{6D766352-3BEE-1440-8A52-7B266DACEDE9}" type="pres">
      <dgm:prSet presAssocID="{CFF88B5E-73BA-2840-8F59-C523C1B641A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3B0DAA-17B3-9545-B338-5056C2D6E31B}" type="pres">
      <dgm:prSet presAssocID="{CFF88B5E-73BA-2840-8F59-C523C1B641AC}" presName="hierChild2" presStyleCnt="0"/>
      <dgm:spPr/>
    </dgm:pt>
    <dgm:pt modelId="{68D5680A-E2F2-0B4F-B6E9-BB749417A184}" type="pres">
      <dgm:prSet presAssocID="{11676670-BC6F-C640-BBDE-B99FF3D691B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333DF451-D371-624A-8B5D-8EFD9582821B}" type="pres">
      <dgm:prSet presAssocID="{6C76D391-0DA0-9949-8273-E3C759DC3DBE}" presName="hierRoot2" presStyleCnt="0"/>
      <dgm:spPr/>
    </dgm:pt>
    <dgm:pt modelId="{DA47EE91-6541-964A-8D3E-1724D36FD7AC}" type="pres">
      <dgm:prSet presAssocID="{6C76D391-0DA0-9949-8273-E3C759DC3DBE}" presName="composite2" presStyleCnt="0"/>
      <dgm:spPr/>
    </dgm:pt>
    <dgm:pt modelId="{FC616998-A80D-7C4F-BD88-CE496F957A28}" type="pres">
      <dgm:prSet presAssocID="{6C76D391-0DA0-9949-8273-E3C759DC3DBE}" presName="background2" presStyleLbl="node2" presStyleIdx="0" presStyleCnt="2"/>
      <dgm:spPr/>
    </dgm:pt>
    <dgm:pt modelId="{FC316961-0558-E547-907E-A5816FAABE35}" type="pres">
      <dgm:prSet presAssocID="{6C76D391-0DA0-9949-8273-E3C759DC3DB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8AE0B1-C54D-F148-A7C0-F9C300C58DDF}" type="pres">
      <dgm:prSet presAssocID="{6C76D391-0DA0-9949-8273-E3C759DC3DBE}" presName="hierChild3" presStyleCnt="0"/>
      <dgm:spPr/>
    </dgm:pt>
    <dgm:pt modelId="{A52B8933-21CA-4848-9DEA-0D894A75C3C1}" type="pres">
      <dgm:prSet presAssocID="{FB1B149A-D73B-F144-9317-76DFE257D999}" presName="Name10" presStyleLbl="parChTrans1D2" presStyleIdx="1" presStyleCnt="2"/>
      <dgm:spPr/>
      <dgm:t>
        <a:bodyPr/>
        <a:lstStyle/>
        <a:p>
          <a:endParaRPr lang="en-US"/>
        </a:p>
      </dgm:t>
    </dgm:pt>
    <dgm:pt modelId="{02610B8D-D140-614F-AC37-DCA5FE4E4E30}" type="pres">
      <dgm:prSet presAssocID="{477DF88C-1D1F-D149-B031-EED51657F22F}" presName="hierRoot2" presStyleCnt="0"/>
      <dgm:spPr/>
    </dgm:pt>
    <dgm:pt modelId="{74CB6E6B-E35D-1449-B1B6-BF0361F56E15}" type="pres">
      <dgm:prSet presAssocID="{477DF88C-1D1F-D149-B031-EED51657F22F}" presName="composite2" presStyleCnt="0"/>
      <dgm:spPr/>
    </dgm:pt>
    <dgm:pt modelId="{5B1FD392-32EB-004B-8A05-E5A8F6E1AD58}" type="pres">
      <dgm:prSet presAssocID="{477DF88C-1D1F-D149-B031-EED51657F22F}" presName="background2" presStyleLbl="node2" presStyleIdx="1" presStyleCnt="2"/>
      <dgm:spPr/>
    </dgm:pt>
    <dgm:pt modelId="{BD984EC3-AA33-ED42-AE3E-3E05F5784417}" type="pres">
      <dgm:prSet presAssocID="{477DF88C-1D1F-D149-B031-EED51657F22F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2F8CF9-95A7-A34C-9482-DB07AC33A50F}" type="pres">
      <dgm:prSet presAssocID="{477DF88C-1D1F-D149-B031-EED51657F22F}" presName="hierChild3" presStyleCnt="0"/>
      <dgm:spPr/>
    </dgm:pt>
    <dgm:pt modelId="{368D80F0-6985-3747-85B6-3FADC965EFE6}" type="pres">
      <dgm:prSet presAssocID="{3E9E4C3F-5E51-CC43-838E-1BFD1B2E2D85}" presName="Name17" presStyleLbl="parChTrans1D3" presStyleIdx="0" presStyleCnt="2"/>
      <dgm:spPr/>
      <dgm:t>
        <a:bodyPr/>
        <a:lstStyle/>
        <a:p>
          <a:endParaRPr lang="en-US"/>
        </a:p>
      </dgm:t>
    </dgm:pt>
    <dgm:pt modelId="{7FF15EA1-20AE-084B-A3A1-4B7A83F09FDB}" type="pres">
      <dgm:prSet presAssocID="{3B734A06-EAFF-134D-ABDD-43D7DB691EDA}" presName="hierRoot3" presStyleCnt="0"/>
      <dgm:spPr/>
    </dgm:pt>
    <dgm:pt modelId="{27C4E5B5-C706-BE42-B1FE-E9C4BE20FBCB}" type="pres">
      <dgm:prSet presAssocID="{3B734A06-EAFF-134D-ABDD-43D7DB691EDA}" presName="composite3" presStyleCnt="0"/>
      <dgm:spPr/>
    </dgm:pt>
    <dgm:pt modelId="{072FA962-A26B-724C-904D-958EBDFC87F0}" type="pres">
      <dgm:prSet presAssocID="{3B734A06-EAFF-134D-ABDD-43D7DB691EDA}" presName="background3" presStyleLbl="node3" presStyleIdx="0" presStyleCnt="2"/>
      <dgm:spPr/>
    </dgm:pt>
    <dgm:pt modelId="{BEBFBCE9-7149-2D43-90C4-371916CF41E7}" type="pres">
      <dgm:prSet presAssocID="{3B734A06-EAFF-134D-ABDD-43D7DB691EDA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6CA877-A5D7-B14C-8402-3EB378A3624A}" type="pres">
      <dgm:prSet presAssocID="{3B734A06-EAFF-134D-ABDD-43D7DB691EDA}" presName="hierChild4" presStyleCnt="0"/>
      <dgm:spPr/>
    </dgm:pt>
    <dgm:pt modelId="{92E58A06-C9BF-204B-8951-20790E4F4887}" type="pres">
      <dgm:prSet presAssocID="{66862BB6-8366-8346-85C4-662A5E1BEA49}" presName="Name17" presStyleLbl="parChTrans1D3" presStyleIdx="1" presStyleCnt="2"/>
      <dgm:spPr/>
      <dgm:t>
        <a:bodyPr/>
        <a:lstStyle/>
        <a:p>
          <a:endParaRPr lang="en-US"/>
        </a:p>
      </dgm:t>
    </dgm:pt>
    <dgm:pt modelId="{671D6F48-25A9-8149-9B22-F32687FB3368}" type="pres">
      <dgm:prSet presAssocID="{3FCB3D00-6365-FE45-9FA3-9D9B49ECFE23}" presName="hierRoot3" presStyleCnt="0"/>
      <dgm:spPr/>
    </dgm:pt>
    <dgm:pt modelId="{4DDB8150-5A87-EB4C-9F06-DD248AEA0D79}" type="pres">
      <dgm:prSet presAssocID="{3FCB3D00-6365-FE45-9FA3-9D9B49ECFE23}" presName="composite3" presStyleCnt="0"/>
      <dgm:spPr/>
    </dgm:pt>
    <dgm:pt modelId="{F7B5C525-B80D-254B-9A02-B9312CC83C44}" type="pres">
      <dgm:prSet presAssocID="{3FCB3D00-6365-FE45-9FA3-9D9B49ECFE23}" presName="background3" presStyleLbl="node3" presStyleIdx="1" presStyleCnt="2"/>
      <dgm:spPr/>
    </dgm:pt>
    <dgm:pt modelId="{2EF412DF-B44D-3040-AA0F-92B0BE9191B9}" type="pres">
      <dgm:prSet presAssocID="{3FCB3D00-6365-FE45-9FA3-9D9B49ECFE23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B5A2D5-521D-B84B-A65D-A04245231D34}" type="pres">
      <dgm:prSet presAssocID="{3FCB3D00-6365-FE45-9FA3-9D9B49ECFE23}" presName="hierChild4" presStyleCnt="0"/>
      <dgm:spPr/>
    </dgm:pt>
  </dgm:ptLst>
  <dgm:cxnLst>
    <dgm:cxn modelId="{900C2CA0-91AA-DC46-9E92-7B3E6FCA0848}" type="presOf" srcId="{D1F1E3F0-650F-644E-8818-B5BC7B759925}" destId="{15EF4A68-724D-4D4A-BC91-0B939DB6AACA}" srcOrd="0" destOrd="0" presId="urn:microsoft.com/office/officeart/2005/8/layout/hierarchy1"/>
    <dgm:cxn modelId="{2DAD102D-B667-7C46-A693-7B583B80CF28}" srcId="{477DF88C-1D1F-D149-B031-EED51657F22F}" destId="{3B734A06-EAFF-134D-ABDD-43D7DB691EDA}" srcOrd="0" destOrd="0" parTransId="{3E9E4C3F-5E51-CC43-838E-1BFD1B2E2D85}" sibTransId="{93AB3E26-CD9B-A24F-9A81-3AAEFBAF25BF}"/>
    <dgm:cxn modelId="{5836DEFB-5565-0144-8E47-E678E0202A15}" type="presOf" srcId="{477DF88C-1D1F-D149-B031-EED51657F22F}" destId="{BD984EC3-AA33-ED42-AE3E-3E05F5784417}" srcOrd="0" destOrd="0" presId="urn:microsoft.com/office/officeart/2005/8/layout/hierarchy1"/>
    <dgm:cxn modelId="{D07C4498-8177-AC4F-B3AB-27BF9F7B03DC}" type="presOf" srcId="{3FCB3D00-6365-FE45-9FA3-9D9B49ECFE23}" destId="{2EF412DF-B44D-3040-AA0F-92B0BE9191B9}" srcOrd="0" destOrd="0" presId="urn:microsoft.com/office/officeart/2005/8/layout/hierarchy1"/>
    <dgm:cxn modelId="{5EC8DC3D-C329-C24D-A40A-8383636F2D33}" type="presOf" srcId="{FB1B149A-D73B-F144-9317-76DFE257D999}" destId="{A52B8933-21CA-4848-9DEA-0D894A75C3C1}" srcOrd="0" destOrd="0" presId="urn:microsoft.com/office/officeart/2005/8/layout/hierarchy1"/>
    <dgm:cxn modelId="{3BF41544-15E9-474A-8058-9C6257F88ADC}" type="presOf" srcId="{66862BB6-8366-8346-85C4-662A5E1BEA49}" destId="{92E58A06-C9BF-204B-8951-20790E4F4887}" srcOrd="0" destOrd="0" presId="urn:microsoft.com/office/officeart/2005/8/layout/hierarchy1"/>
    <dgm:cxn modelId="{25815839-9E42-9A4B-A596-4DBC7ACD008E}" type="presOf" srcId="{11676670-BC6F-C640-BBDE-B99FF3D691BC}" destId="{68D5680A-E2F2-0B4F-B6E9-BB749417A184}" srcOrd="0" destOrd="0" presId="urn:microsoft.com/office/officeart/2005/8/layout/hierarchy1"/>
    <dgm:cxn modelId="{EE4524FE-4C90-D147-8856-8A4C67BCA32C}" srcId="{477DF88C-1D1F-D149-B031-EED51657F22F}" destId="{3FCB3D00-6365-FE45-9FA3-9D9B49ECFE23}" srcOrd="1" destOrd="0" parTransId="{66862BB6-8366-8346-85C4-662A5E1BEA49}" sibTransId="{1E95FB6A-5F4B-0741-A2AD-F802D8E93838}"/>
    <dgm:cxn modelId="{81814D2A-AB9C-8D41-A58E-B11E21184DC1}" type="presOf" srcId="{6C76D391-0DA0-9949-8273-E3C759DC3DBE}" destId="{FC316961-0558-E547-907E-A5816FAABE35}" srcOrd="0" destOrd="0" presId="urn:microsoft.com/office/officeart/2005/8/layout/hierarchy1"/>
    <dgm:cxn modelId="{5353B3C2-8B57-074F-8514-679360E2C769}" type="presOf" srcId="{CFF88B5E-73BA-2840-8F59-C523C1B641AC}" destId="{6D766352-3BEE-1440-8A52-7B266DACEDE9}" srcOrd="0" destOrd="0" presId="urn:microsoft.com/office/officeart/2005/8/layout/hierarchy1"/>
    <dgm:cxn modelId="{F8C33BBF-B0D0-EE42-906C-0E3C8BA64B68}" srcId="{D1F1E3F0-650F-644E-8818-B5BC7B759925}" destId="{CFF88B5E-73BA-2840-8F59-C523C1B641AC}" srcOrd="0" destOrd="0" parTransId="{C0747966-82DF-484D-A82E-B8D4C502A28E}" sibTransId="{BBC2361A-0F25-F446-8B68-EB65C9EC20DD}"/>
    <dgm:cxn modelId="{610A9099-572B-DD4D-A5FC-0D0983B09E64}" type="presOf" srcId="{3E9E4C3F-5E51-CC43-838E-1BFD1B2E2D85}" destId="{368D80F0-6985-3747-85B6-3FADC965EFE6}" srcOrd="0" destOrd="0" presId="urn:microsoft.com/office/officeart/2005/8/layout/hierarchy1"/>
    <dgm:cxn modelId="{3B1B62A5-E22F-E54D-B34F-5F1F4CD078BA}" srcId="{CFF88B5E-73BA-2840-8F59-C523C1B641AC}" destId="{6C76D391-0DA0-9949-8273-E3C759DC3DBE}" srcOrd="0" destOrd="0" parTransId="{11676670-BC6F-C640-BBDE-B99FF3D691BC}" sibTransId="{671C8FA3-7013-2F45-A097-A540D5D6E406}"/>
    <dgm:cxn modelId="{5CBCF378-3B64-1E40-BC26-3176D94A4644}" type="presOf" srcId="{3B734A06-EAFF-134D-ABDD-43D7DB691EDA}" destId="{BEBFBCE9-7149-2D43-90C4-371916CF41E7}" srcOrd="0" destOrd="0" presId="urn:microsoft.com/office/officeart/2005/8/layout/hierarchy1"/>
    <dgm:cxn modelId="{035344FF-930A-F74F-A504-19192682D55E}" srcId="{CFF88B5E-73BA-2840-8F59-C523C1B641AC}" destId="{477DF88C-1D1F-D149-B031-EED51657F22F}" srcOrd="1" destOrd="0" parTransId="{FB1B149A-D73B-F144-9317-76DFE257D999}" sibTransId="{43AF3FD7-1311-FE43-96D4-58B4B44A02CD}"/>
    <dgm:cxn modelId="{03469E6A-2805-A74C-8EB8-4158620F78C4}" type="presParOf" srcId="{15EF4A68-724D-4D4A-BC91-0B939DB6AACA}" destId="{2F17C241-4266-2E4A-8FFE-D4636FAE23FD}" srcOrd="0" destOrd="0" presId="urn:microsoft.com/office/officeart/2005/8/layout/hierarchy1"/>
    <dgm:cxn modelId="{5C9E51CC-A5B7-4140-97E3-F9FFB7115370}" type="presParOf" srcId="{2F17C241-4266-2E4A-8FFE-D4636FAE23FD}" destId="{6488AEC8-B3A9-1642-B8C5-5B4D31223BDB}" srcOrd="0" destOrd="0" presId="urn:microsoft.com/office/officeart/2005/8/layout/hierarchy1"/>
    <dgm:cxn modelId="{CE88D422-7652-2F49-8BF7-2683C27FD0C1}" type="presParOf" srcId="{6488AEC8-B3A9-1642-B8C5-5B4D31223BDB}" destId="{E239C9AD-E37D-8147-868A-96D063779B6B}" srcOrd="0" destOrd="0" presId="urn:microsoft.com/office/officeart/2005/8/layout/hierarchy1"/>
    <dgm:cxn modelId="{D58C8FEC-9591-5441-9D1C-975306E3F645}" type="presParOf" srcId="{6488AEC8-B3A9-1642-B8C5-5B4D31223BDB}" destId="{6D766352-3BEE-1440-8A52-7B266DACEDE9}" srcOrd="1" destOrd="0" presId="urn:microsoft.com/office/officeart/2005/8/layout/hierarchy1"/>
    <dgm:cxn modelId="{12B94183-1218-2F47-81D2-5B799442545D}" type="presParOf" srcId="{2F17C241-4266-2E4A-8FFE-D4636FAE23FD}" destId="{663B0DAA-17B3-9545-B338-5056C2D6E31B}" srcOrd="1" destOrd="0" presId="urn:microsoft.com/office/officeart/2005/8/layout/hierarchy1"/>
    <dgm:cxn modelId="{3B78F887-2046-7A45-9780-088D6804DB0B}" type="presParOf" srcId="{663B0DAA-17B3-9545-B338-5056C2D6E31B}" destId="{68D5680A-E2F2-0B4F-B6E9-BB749417A184}" srcOrd="0" destOrd="0" presId="urn:microsoft.com/office/officeart/2005/8/layout/hierarchy1"/>
    <dgm:cxn modelId="{FD938BA8-D1D8-A348-8687-6912838C4545}" type="presParOf" srcId="{663B0DAA-17B3-9545-B338-5056C2D6E31B}" destId="{333DF451-D371-624A-8B5D-8EFD9582821B}" srcOrd="1" destOrd="0" presId="urn:microsoft.com/office/officeart/2005/8/layout/hierarchy1"/>
    <dgm:cxn modelId="{96AF3086-344A-2B43-8E69-ED520E1FA5C3}" type="presParOf" srcId="{333DF451-D371-624A-8B5D-8EFD9582821B}" destId="{DA47EE91-6541-964A-8D3E-1724D36FD7AC}" srcOrd="0" destOrd="0" presId="urn:microsoft.com/office/officeart/2005/8/layout/hierarchy1"/>
    <dgm:cxn modelId="{B331566B-888D-1847-BD2F-BAE6F4D66215}" type="presParOf" srcId="{DA47EE91-6541-964A-8D3E-1724D36FD7AC}" destId="{FC616998-A80D-7C4F-BD88-CE496F957A28}" srcOrd="0" destOrd="0" presId="urn:microsoft.com/office/officeart/2005/8/layout/hierarchy1"/>
    <dgm:cxn modelId="{31511FA3-0C16-0346-AB4A-8CBDA5F1876B}" type="presParOf" srcId="{DA47EE91-6541-964A-8D3E-1724D36FD7AC}" destId="{FC316961-0558-E547-907E-A5816FAABE35}" srcOrd="1" destOrd="0" presId="urn:microsoft.com/office/officeart/2005/8/layout/hierarchy1"/>
    <dgm:cxn modelId="{673AD2C0-6393-294B-991C-C76B138DAE05}" type="presParOf" srcId="{333DF451-D371-624A-8B5D-8EFD9582821B}" destId="{E18AE0B1-C54D-F148-A7C0-F9C300C58DDF}" srcOrd="1" destOrd="0" presId="urn:microsoft.com/office/officeart/2005/8/layout/hierarchy1"/>
    <dgm:cxn modelId="{51E46CE4-58D5-C24E-8D96-B97ADB57C70C}" type="presParOf" srcId="{663B0DAA-17B3-9545-B338-5056C2D6E31B}" destId="{A52B8933-21CA-4848-9DEA-0D894A75C3C1}" srcOrd="2" destOrd="0" presId="urn:microsoft.com/office/officeart/2005/8/layout/hierarchy1"/>
    <dgm:cxn modelId="{2C8C7214-6F49-5F43-A1DC-A68350CCA6EA}" type="presParOf" srcId="{663B0DAA-17B3-9545-B338-5056C2D6E31B}" destId="{02610B8D-D140-614F-AC37-DCA5FE4E4E30}" srcOrd="3" destOrd="0" presId="urn:microsoft.com/office/officeart/2005/8/layout/hierarchy1"/>
    <dgm:cxn modelId="{AE3525C5-3132-B84C-A67D-ED3292E4E999}" type="presParOf" srcId="{02610B8D-D140-614F-AC37-DCA5FE4E4E30}" destId="{74CB6E6B-E35D-1449-B1B6-BF0361F56E15}" srcOrd="0" destOrd="0" presId="urn:microsoft.com/office/officeart/2005/8/layout/hierarchy1"/>
    <dgm:cxn modelId="{10115153-CB4A-0B43-8123-53413B9C661F}" type="presParOf" srcId="{74CB6E6B-E35D-1449-B1B6-BF0361F56E15}" destId="{5B1FD392-32EB-004B-8A05-E5A8F6E1AD58}" srcOrd="0" destOrd="0" presId="urn:microsoft.com/office/officeart/2005/8/layout/hierarchy1"/>
    <dgm:cxn modelId="{A5E2F79A-36D7-254E-90EB-B991CFCF5EA0}" type="presParOf" srcId="{74CB6E6B-E35D-1449-B1B6-BF0361F56E15}" destId="{BD984EC3-AA33-ED42-AE3E-3E05F5784417}" srcOrd="1" destOrd="0" presId="urn:microsoft.com/office/officeart/2005/8/layout/hierarchy1"/>
    <dgm:cxn modelId="{FE825E04-220C-BE46-9DBF-C009C6251D04}" type="presParOf" srcId="{02610B8D-D140-614F-AC37-DCA5FE4E4E30}" destId="{BA2F8CF9-95A7-A34C-9482-DB07AC33A50F}" srcOrd="1" destOrd="0" presId="urn:microsoft.com/office/officeart/2005/8/layout/hierarchy1"/>
    <dgm:cxn modelId="{83F1ABED-3C9C-2643-9DAB-D1D46B793FF1}" type="presParOf" srcId="{BA2F8CF9-95A7-A34C-9482-DB07AC33A50F}" destId="{368D80F0-6985-3747-85B6-3FADC965EFE6}" srcOrd="0" destOrd="0" presId="urn:microsoft.com/office/officeart/2005/8/layout/hierarchy1"/>
    <dgm:cxn modelId="{D2D05E10-A331-3F4E-A0EF-152DD3AF4495}" type="presParOf" srcId="{BA2F8CF9-95A7-A34C-9482-DB07AC33A50F}" destId="{7FF15EA1-20AE-084B-A3A1-4B7A83F09FDB}" srcOrd="1" destOrd="0" presId="urn:microsoft.com/office/officeart/2005/8/layout/hierarchy1"/>
    <dgm:cxn modelId="{A813D680-065E-3040-B0FE-BB20F05542C0}" type="presParOf" srcId="{7FF15EA1-20AE-084B-A3A1-4B7A83F09FDB}" destId="{27C4E5B5-C706-BE42-B1FE-E9C4BE20FBCB}" srcOrd="0" destOrd="0" presId="urn:microsoft.com/office/officeart/2005/8/layout/hierarchy1"/>
    <dgm:cxn modelId="{CD97B3AE-DF53-DD47-9F62-0BD419D06C04}" type="presParOf" srcId="{27C4E5B5-C706-BE42-B1FE-E9C4BE20FBCB}" destId="{072FA962-A26B-724C-904D-958EBDFC87F0}" srcOrd="0" destOrd="0" presId="urn:microsoft.com/office/officeart/2005/8/layout/hierarchy1"/>
    <dgm:cxn modelId="{94F9AA01-F6E7-5544-B9FC-27EAF66D1C94}" type="presParOf" srcId="{27C4E5B5-C706-BE42-B1FE-E9C4BE20FBCB}" destId="{BEBFBCE9-7149-2D43-90C4-371916CF41E7}" srcOrd="1" destOrd="0" presId="urn:microsoft.com/office/officeart/2005/8/layout/hierarchy1"/>
    <dgm:cxn modelId="{DBE4D0B1-E1BA-F24D-925B-4772D838B8A7}" type="presParOf" srcId="{7FF15EA1-20AE-084B-A3A1-4B7A83F09FDB}" destId="{C86CA877-A5D7-B14C-8402-3EB378A3624A}" srcOrd="1" destOrd="0" presId="urn:microsoft.com/office/officeart/2005/8/layout/hierarchy1"/>
    <dgm:cxn modelId="{4E6B6283-A95C-3A45-A809-3C58D3CEDA78}" type="presParOf" srcId="{BA2F8CF9-95A7-A34C-9482-DB07AC33A50F}" destId="{92E58A06-C9BF-204B-8951-20790E4F4887}" srcOrd="2" destOrd="0" presId="urn:microsoft.com/office/officeart/2005/8/layout/hierarchy1"/>
    <dgm:cxn modelId="{B37C46B2-B9F4-C842-9BCC-D9D8C2E580EB}" type="presParOf" srcId="{BA2F8CF9-95A7-A34C-9482-DB07AC33A50F}" destId="{671D6F48-25A9-8149-9B22-F32687FB3368}" srcOrd="3" destOrd="0" presId="urn:microsoft.com/office/officeart/2005/8/layout/hierarchy1"/>
    <dgm:cxn modelId="{982BF5B0-094C-5D44-935E-635D187FD8DA}" type="presParOf" srcId="{671D6F48-25A9-8149-9B22-F32687FB3368}" destId="{4DDB8150-5A87-EB4C-9F06-DD248AEA0D79}" srcOrd="0" destOrd="0" presId="urn:microsoft.com/office/officeart/2005/8/layout/hierarchy1"/>
    <dgm:cxn modelId="{A173FCF3-A1EF-BE43-9B9F-83A336AB9220}" type="presParOf" srcId="{4DDB8150-5A87-EB4C-9F06-DD248AEA0D79}" destId="{F7B5C525-B80D-254B-9A02-B9312CC83C44}" srcOrd="0" destOrd="0" presId="urn:microsoft.com/office/officeart/2005/8/layout/hierarchy1"/>
    <dgm:cxn modelId="{7D50E023-0D21-BB4B-8F29-2C0AC773CD1E}" type="presParOf" srcId="{4DDB8150-5A87-EB4C-9F06-DD248AEA0D79}" destId="{2EF412DF-B44D-3040-AA0F-92B0BE9191B9}" srcOrd="1" destOrd="0" presId="urn:microsoft.com/office/officeart/2005/8/layout/hierarchy1"/>
    <dgm:cxn modelId="{EDFB33EC-3FE3-8043-9EEE-AD1739127802}" type="presParOf" srcId="{671D6F48-25A9-8149-9B22-F32687FB3368}" destId="{ADB5A2D5-521D-B84B-A65D-A04245231D3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E58A06-C9BF-204B-8951-20790E4F4887}">
      <dsp:nvSpPr>
        <dsp:cNvPr id="0" name=""/>
        <dsp:cNvSpPr/>
      </dsp:nvSpPr>
      <dsp:spPr>
        <a:xfrm>
          <a:off x="4551043" y="2724914"/>
          <a:ext cx="1066372" cy="507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843"/>
              </a:lnTo>
              <a:lnTo>
                <a:pt x="1066372" y="345843"/>
              </a:lnTo>
              <a:lnTo>
                <a:pt x="1066372" y="50749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8D80F0-6985-3747-85B6-3FADC965EFE6}">
      <dsp:nvSpPr>
        <dsp:cNvPr id="0" name=""/>
        <dsp:cNvSpPr/>
      </dsp:nvSpPr>
      <dsp:spPr>
        <a:xfrm>
          <a:off x="3484671" y="2724914"/>
          <a:ext cx="1066372" cy="507496"/>
        </a:xfrm>
        <a:custGeom>
          <a:avLst/>
          <a:gdLst/>
          <a:ahLst/>
          <a:cxnLst/>
          <a:rect l="0" t="0" r="0" b="0"/>
          <a:pathLst>
            <a:path>
              <a:moveTo>
                <a:pt x="1066372" y="0"/>
              </a:moveTo>
              <a:lnTo>
                <a:pt x="1066372" y="345843"/>
              </a:lnTo>
              <a:lnTo>
                <a:pt x="0" y="345843"/>
              </a:lnTo>
              <a:lnTo>
                <a:pt x="0" y="50749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B8933-21CA-4848-9DEA-0D894A75C3C1}">
      <dsp:nvSpPr>
        <dsp:cNvPr id="0" name=""/>
        <dsp:cNvSpPr/>
      </dsp:nvSpPr>
      <dsp:spPr>
        <a:xfrm>
          <a:off x="3484671" y="1109360"/>
          <a:ext cx="1066372" cy="507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843"/>
              </a:lnTo>
              <a:lnTo>
                <a:pt x="1066372" y="345843"/>
              </a:lnTo>
              <a:lnTo>
                <a:pt x="1066372" y="50749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D5680A-E2F2-0B4F-B6E9-BB749417A184}">
      <dsp:nvSpPr>
        <dsp:cNvPr id="0" name=""/>
        <dsp:cNvSpPr/>
      </dsp:nvSpPr>
      <dsp:spPr>
        <a:xfrm>
          <a:off x="2418298" y="1109360"/>
          <a:ext cx="1066372" cy="507496"/>
        </a:xfrm>
        <a:custGeom>
          <a:avLst/>
          <a:gdLst/>
          <a:ahLst/>
          <a:cxnLst/>
          <a:rect l="0" t="0" r="0" b="0"/>
          <a:pathLst>
            <a:path>
              <a:moveTo>
                <a:pt x="1066372" y="0"/>
              </a:moveTo>
              <a:lnTo>
                <a:pt x="1066372" y="345843"/>
              </a:lnTo>
              <a:lnTo>
                <a:pt x="0" y="345843"/>
              </a:lnTo>
              <a:lnTo>
                <a:pt x="0" y="50749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9C9AD-E37D-8147-868A-96D063779B6B}">
      <dsp:nvSpPr>
        <dsp:cNvPr id="0" name=""/>
        <dsp:cNvSpPr/>
      </dsp:nvSpPr>
      <dsp:spPr>
        <a:xfrm>
          <a:off x="2612184" y="1303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766352-3BEE-1440-8A52-7B266DACEDE9}">
      <dsp:nvSpPr>
        <dsp:cNvPr id="0" name=""/>
        <dsp:cNvSpPr/>
      </dsp:nvSpPr>
      <dsp:spPr>
        <a:xfrm>
          <a:off x="2806070" y="185494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Yer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bakımından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ilkeler</a:t>
          </a:r>
          <a:endParaRPr lang="en-US" sz="1600" kern="1200" dirty="0"/>
        </a:p>
      </dsp:txBody>
      <dsp:txXfrm>
        <a:off x="2838524" y="217948"/>
        <a:ext cx="1680064" cy="1043149"/>
      </dsp:txXfrm>
    </dsp:sp>
    <dsp:sp modelId="{FC616998-A80D-7C4F-BD88-CE496F957A28}">
      <dsp:nvSpPr>
        <dsp:cNvPr id="0" name=""/>
        <dsp:cNvSpPr/>
      </dsp:nvSpPr>
      <dsp:spPr>
        <a:xfrm>
          <a:off x="1545812" y="1616856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316961-0558-E547-907E-A5816FAABE35}">
      <dsp:nvSpPr>
        <dsp:cNvPr id="0" name=""/>
        <dsp:cNvSpPr/>
      </dsp:nvSpPr>
      <dsp:spPr>
        <a:xfrm>
          <a:off x="1739698" y="1801048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Vergi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Yasalarının</a:t>
          </a:r>
          <a:r>
            <a:rPr lang="en-US" sz="1600" kern="1200" dirty="0" smtClean="0"/>
            <a:t> MÜLKİLİĞİ: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KAYNAK İLKESİ</a:t>
          </a:r>
          <a:endParaRPr lang="en-US" sz="1600" kern="1200" dirty="0"/>
        </a:p>
      </dsp:txBody>
      <dsp:txXfrm>
        <a:off x="1772152" y="1833502"/>
        <a:ext cx="1680064" cy="1043149"/>
      </dsp:txXfrm>
    </dsp:sp>
    <dsp:sp modelId="{5B1FD392-32EB-004B-8A05-E5A8F6E1AD58}">
      <dsp:nvSpPr>
        <dsp:cNvPr id="0" name=""/>
        <dsp:cNvSpPr/>
      </dsp:nvSpPr>
      <dsp:spPr>
        <a:xfrm>
          <a:off x="3678556" y="1616856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984EC3-AA33-ED42-AE3E-3E05F5784417}">
      <dsp:nvSpPr>
        <dsp:cNvPr id="0" name=""/>
        <dsp:cNvSpPr/>
      </dsp:nvSpPr>
      <dsp:spPr>
        <a:xfrm>
          <a:off x="3872442" y="1801048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Vergi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Yasalarının</a:t>
          </a:r>
          <a:r>
            <a:rPr lang="en-US" sz="1600" kern="1200" dirty="0" smtClean="0"/>
            <a:t> ŞAHSİLİĞİ İLKESİ</a:t>
          </a:r>
          <a:endParaRPr lang="en-US" sz="1600" kern="1200" dirty="0"/>
        </a:p>
      </dsp:txBody>
      <dsp:txXfrm>
        <a:off x="3904896" y="1833502"/>
        <a:ext cx="1680064" cy="1043149"/>
      </dsp:txXfrm>
    </dsp:sp>
    <dsp:sp modelId="{072FA962-A26B-724C-904D-958EBDFC87F0}">
      <dsp:nvSpPr>
        <dsp:cNvPr id="0" name=""/>
        <dsp:cNvSpPr/>
      </dsp:nvSpPr>
      <dsp:spPr>
        <a:xfrm>
          <a:off x="2612184" y="3232410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BFBCE9-7149-2D43-90C4-371916CF41E7}">
      <dsp:nvSpPr>
        <dsp:cNvPr id="0" name=""/>
        <dsp:cNvSpPr/>
      </dsp:nvSpPr>
      <dsp:spPr>
        <a:xfrm>
          <a:off x="2806070" y="3416602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İKAMETGAH İLKESİ</a:t>
          </a:r>
          <a:endParaRPr lang="en-US" sz="1600" kern="1200" dirty="0"/>
        </a:p>
      </dsp:txBody>
      <dsp:txXfrm>
        <a:off x="2838524" y="3449056"/>
        <a:ext cx="1680064" cy="1043149"/>
      </dsp:txXfrm>
    </dsp:sp>
    <dsp:sp modelId="{F7B5C525-B80D-254B-9A02-B9312CC83C44}">
      <dsp:nvSpPr>
        <dsp:cNvPr id="0" name=""/>
        <dsp:cNvSpPr/>
      </dsp:nvSpPr>
      <dsp:spPr>
        <a:xfrm>
          <a:off x="4744928" y="3232410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F412DF-B44D-3040-AA0F-92B0BE9191B9}">
      <dsp:nvSpPr>
        <dsp:cNvPr id="0" name=""/>
        <dsp:cNvSpPr/>
      </dsp:nvSpPr>
      <dsp:spPr>
        <a:xfrm>
          <a:off x="4938814" y="3416602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VATANDAŞLIK-UYRUKLUK İLKESİ</a:t>
          </a:r>
          <a:endParaRPr lang="en-US" sz="1600" kern="1200" dirty="0"/>
        </a:p>
      </dsp:txBody>
      <dsp:txXfrm>
        <a:off x="4971268" y="3449056"/>
        <a:ext cx="1680064" cy="1043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18.01.21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VERGİ HUKUKU I</a:t>
            </a:r>
            <a:br>
              <a:rPr lang="en-US" dirty="0" smtClean="0"/>
            </a:b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yetkisinin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977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ULUSLARARASI ÇİFTE VERGİLENDİRME VE ÖNLENME YÖNTEMLERİ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sebeplerle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geldikleri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önlenmesine</a:t>
            </a:r>
            <a:r>
              <a:rPr lang="en-US" dirty="0"/>
              <a:t> </a:t>
            </a:r>
            <a:r>
              <a:rPr lang="en-US" dirty="0" err="1" smtClean="0"/>
              <a:t>yönelik</a:t>
            </a:r>
            <a:r>
              <a:rPr lang="en-US" dirty="0"/>
              <a:t> </a:t>
            </a:r>
            <a:r>
              <a:rPr lang="en-US" dirty="0" err="1" smtClean="0"/>
              <a:t>tedbirler</a:t>
            </a:r>
            <a:r>
              <a:rPr lang="en-US" dirty="0" smtClean="0"/>
              <a:t> </a:t>
            </a:r>
            <a:r>
              <a:rPr lang="en-US" dirty="0"/>
              <a:t>de farklılaşmaktadır.</a:t>
            </a:r>
          </a:p>
          <a:p>
            <a:r>
              <a:rPr lang="en-US" dirty="0" err="1"/>
              <a:t>Önleme</a:t>
            </a:r>
            <a:r>
              <a:rPr lang="en-US" dirty="0"/>
              <a:t> </a:t>
            </a:r>
            <a:r>
              <a:rPr lang="en-US" dirty="0" err="1"/>
              <a:t>yöntemlerinin</a:t>
            </a:r>
            <a:r>
              <a:rPr lang="en-US" dirty="0"/>
              <a:t> her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vergilendirme</a:t>
            </a:r>
            <a:r>
              <a:rPr lang="en-US" dirty="0"/>
              <a:t> </a:t>
            </a:r>
            <a:r>
              <a:rPr lang="en-US" dirty="0" err="1" smtClean="0"/>
              <a:t>yetkisine</a:t>
            </a:r>
            <a:r>
              <a:rPr lang="en-US" dirty="0"/>
              <a:t> </a:t>
            </a:r>
            <a:r>
              <a:rPr lang="en-US" dirty="0" err="1" smtClean="0"/>
              <a:t>getirilmiş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sınırlandırma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unutulmamalıdır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615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TEK TARAFLI ÖNLEME YÖNTEMLERİ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1</a:t>
            </a:r>
            <a:r>
              <a:rPr lang="en-US" dirty="0"/>
              <a:t>. MAHSUP YÖNTEMİ:</a:t>
            </a:r>
          </a:p>
          <a:p>
            <a:r>
              <a:rPr lang="en-US" dirty="0" err="1"/>
              <a:t>Vergilendirme</a:t>
            </a:r>
            <a:r>
              <a:rPr lang="en-US" dirty="0"/>
              <a:t> </a:t>
            </a:r>
            <a:r>
              <a:rPr lang="en-US" dirty="0" err="1"/>
              <a:t>yetkisinin</a:t>
            </a:r>
            <a:r>
              <a:rPr lang="en-US" dirty="0"/>
              <a:t> </a:t>
            </a:r>
            <a:r>
              <a:rPr lang="en-US" dirty="0" err="1"/>
              <a:t>ikametgah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vatandaşlık</a:t>
            </a:r>
            <a:r>
              <a:rPr lang="en-US" dirty="0"/>
              <a:t> </a:t>
            </a:r>
            <a:r>
              <a:rPr lang="en-US" dirty="0" err="1" smtClean="0"/>
              <a:t>ilkelerine</a:t>
            </a:r>
            <a:r>
              <a:rPr lang="en-US" dirty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/>
              <a:t>belirlendiği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tam </a:t>
            </a:r>
            <a:r>
              <a:rPr lang="en-US" dirty="0" err="1"/>
              <a:t>mükellefler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 smtClean="0"/>
              <a:t>oluşacak</a:t>
            </a:r>
            <a:r>
              <a:rPr lang="en-US" dirty="0"/>
              <a:t> </a:t>
            </a:r>
            <a:r>
              <a:rPr lang="en-US" dirty="0" err="1" smtClean="0"/>
              <a:t>çifte</a:t>
            </a:r>
            <a:r>
              <a:rPr lang="en-US" dirty="0" smtClean="0"/>
              <a:t> </a:t>
            </a:r>
            <a:r>
              <a:rPr lang="en-US" dirty="0" err="1"/>
              <a:t>vergilendirmeyi</a:t>
            </a:r>
            <a:r>
              <a:rPr lang="en-US" dirty="0"/>
              <a:t> </a:t>
            </a:r>
            <a:r>
              <a:rPr lang="en-US" dirty="0" err="1"/>
              <a:t>önlemek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</a:t>
            </a:r>
          </a:p>
          <a:p>
            <a:r>
              <a:rPr lang="en-US" dirty="0"/>
              <a:t>Tam </a:t>
            </a:r>
            <a:r>
              <a:rPr lang="en-US" dirty="0" err="1"/>
              <a:t>mükelleflerin</a:t>
            </a:r>
            <a:r>
              <a:rPr lang="en-US" dirty="0"/>
              <a:t> </a:t>
            </a:r>
            <a:r>
              <a:rPr lang="en-US" dirty="0" err="1"/>
              <a:t>yurtiçi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yurtdışı</a:t>
            </a:r>
            <a:r>
              <a:rPr lang="en-US" dirty="0"/>
              <a:t> </a:t>
            </a:r>
            <a:r>
              <a:rPr lang="en-US" dirty="0" err="1"/>
              <a:t>gelirleri</a:t>
            </a:r>
            <a:r>
              <a:rPr lang="en-US" dirty="0"/>
              <a:t> </a:t>
            </a:r>
            <a:r>
              <a:rPr lang="en-US" dirty="0" err="1" smtClean="0"/>
              <a:t>toplamından</a:t>
            </a:r>
            <a:r>
              <a:rPr lang="en-US" dirty="0"/>
              <a:t> </a:t>
            </a:r>
            <a:r>
              <a:rPr lang="en-US" dirty="0" err="1" smtClean="0"/>
              <a:t>hesaplanan</a:t>
            </a:r>
            <a:r>
              <a:rPr lang="en-US" dirty="0" smtClean="0"/>
              <a:t> </a:t>
            </a:r>
            <a:r>
              <a:rPr lang="en-US" dirty="0" err="1"/>
              <a:t>vergiden</a:t>
            </a:r>
            <a:r>
              <a:rPr lang="en-US" dirty="0"/>
              <a:t> </a:t>
            </a:r>
            <a:r>
              <a:rPr lang="en-US" dirty="0" err="1"/>
              <a:t>yurtdışında</a:t>
            </a:r>
            <a:r>
              <a:rPr lang="en-US" dirty="0"/>
              <a:t> </a:t>
            </a:r>
            <a:r>
              <a:rPr lang="en-US" dirty="0" err="1"/>
              <a:t>ödenen</a:t>
            </a:r>
            <a:r>
              <a:rPr lang="en-US" dirty="0"/>
              <a:t> </a:t>
            </a:r>
            <a:r>
              <a:rPr lang="en-US" dirty="0" err="1"/>
              <a:t>vergiler</a:t>
            </a:r>
            <a:r>
              <a:rPr lang="en-US" dirty="0"/>
              <a:t> </a:t>
            </a:r>
            <a:r>
              <a:rPr lang="en-US" dirty="0" err="1"/>
              <a:t>mahsup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smtClean="0"/>
              <a:t>Tam </a:t>
            </a:r>
            <a:r>
              <a:rPr lang="en-US" dirty="0" err="1"/>
              <a:t>Mahsup</a:t>
            </a:r>
            <a:r>
              <a:rPr lang="en-US" dirty="0"/>
              <a:t> </a:t>
            </a:r>
            <a:r>
              <a:rPr lang="en-US" dirty="0" err="1" smtClean="0"/>
              <a:t>Yöntemi</a:t>
            </a:r>
            <a:endParaRPr lang="en-US" dirty="0" smtClean="0"/>
          </a:p>
          <a:p>
            <a:pPr lvl="1"/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kısmi</a:t>
            </a:r>
            <a:r>
              <a:rPr lang="en-US" dirty="0"/>
              <a:t>) </a:t>
            </a:r>
            <a:r>
              <a:rPr lang="en-US" dirty="0" err="1"/>
              <a:t>Mahsup</a:t>
            </a:r>
            <a:endParaRPr lang="en-US" dirty="0"/>
          </a:p>
          <a:p>
            <a:r>
              <a:rPr lang="en-US" dirty="0"/>
              <a:t>Tam </a:t>
            </a:r>
            <a:r>
              <a:rPr lang="en-US" dirty="0" err="1"/>
              <a:t>mahsupta</a:t>
            </a:r>
            <a:r>
              <a:rPr lang="en-US" dirty="0"/>
              <a:t>, </a:t>
            </a:r>
            <a:r>
              <a:rPr lang="en-US" dirty="0" err="1"/>
              <a:t>yurtdışında</a:t>
            </a:r>
            <a:r>
              <a:rPr lang="en-US" dirty="0"/>
              <a:t> </a:t>
            </a:r>
            <a:r>
              <a:rPr lang="en-US" dirty="0" err="1"/>
              <a:t>ödenen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tamamı</a:t>
            </a:r>
            <a:r>
              <a:rPr lang="en-US" dirty="0"/>
              <a:t> </a:t>
            </a:r>
            <a:r>
              <a:rPr lang="en-US" dirty="0" err="1"/>
              <a:t>düşülürken</a:t>
            </a:r>
            <a:r>
              <a:rPr lang="en-US" dirty="0" smtClean="0"/>
              <a:t>, </a:t>
            </a:r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/>
              <a:t>mahsupta</a:t>
            </a:r>
            <a:r>
              <a:rPr lang="en-US" dirty="0"/>
              <a:t> </a:t>
            </a:r>
            <a:r>
              <a:rPr lang="en-US" dirty="0" err="1"/>
              <a:t>yurtdışında</a:t>
            </a:r>
            <a:r>
              <a:rPr lang="en-US" dirty="0"/>
              <a:t> </a:t>
            </a:r>
            <a:r>
              <a:rPr lang="en-US" dirty="0" err="1"/>
              <a:t>ödenen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 smtClean="0"/>
              <a:t>yabancı</a:t>
            </a:r>
            <a:r>
              <a:rPr lang="en-US" dirty="0"/>
              <a:t> </a:t>
            </a:r>
            <a:r>
              <a:rPr lang="en-US" dirty="0" err="1" smtClean="0"/>
              <a:t>kaynaklı</a:t>
            </a:r>
            <a:r>
              <a:rPr lang="en-US" dirty="0" smtClean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matrahına</a:t>
            </a:r>
            <a:r>
              <a:rPr lang="en-US" dirty="0"/>
              <a:t> </a:t>
            </a:r>
            <a:r>
              <a:rPr lang="en-US" dirty="0" err="1"/>
              <a:t>isabet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kısmının</a:t>
            </a:r>
            <a:r>
              <a:rPr lang="en-US" dirty="0"/>
              <a:t> </a:t>
            </a:r>
            <a:r>
              <a:rPr lang="en-US" dirty="0" err="1"/>
              <a:t>indirimine</a:t>
            </a:r>
            <a:r>
              <a:rPr lang="en-US" dirty="0"/>
              <a:t> </a:t>
            </a:r>
            <a:r>
              <a:rPr lang="en-US" dirty="0" err="1" smtClean="0"/>
              <a:t>izin</a:t>
            </a:r>
            <a:r>
              <a:rPr lang="en-US" dirty="0"/>
              <a:t> </a:t>
            </a:r>
            <a:r>
              <a:rPr lang="en-US" dirty="0" err="1" smtClean="0"/>
              <a:t>verilir</a:t>
            </a:r>
            <a:r>
              <a:rPr lang="en-US" dirty="0"/>
              <a:t>. Bu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yurtdışında</a:t>
            </a:r>
            <a:r>
              <a:rPr lang="en-US" dirty="0"/>
              <a:t> </a:t>
            </a:r>
            <a:r>
              <a:rPr lang="en-US" dirty="0" err="1"/>
              <a:t>ödenen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 smtClean="0"/>
              <a:t>yurtiçi</a:t>
            </a:r>
            <a:r>
              <a:rPr lang="en-US" dirty="0"/>
              <a:t> </a:t>
            </a:r>
            <a:r>
              <a:rPr lang="en-US" dirty="0" err="1" smtClean="0"/>
              <a:t>vergilerden</a:t>
            </a:r>
            <a:r>
              <a:rPr lang="en-US" dirty="0" smtClean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durumunda</a:t>
            </a:r>
            <a:r>
              <a:rPr lang="en-US" dirty="0"/>
              <a:t> </a:t>
            </a:r>
            <a:r>
              <a:rPr lang="en-US" dirty="0" err="1"/>
              <a:t>aşan</a:t>
            </a:r>
            <a:r>
              <a:rPr lang="en-US" dirty="0"/>
              <a:t> </a:t>
            </a:r>
            <a:r>
              <a:rPr lang="en-US" dirty="0" err="1"/>
              <a:t>kısmın</a:t>
            </a:r>
            <a:r>
              <a:rPr lang="en-US" dirty="0"/>
              <a:t> </a:t>
            </a:r>
            <a:r>
              <a:rPr lang="en-US" dirty="0" err="1" smtClean="0"/>
              <a:t>dikkate</a:t>
            </a:r>
            <a:r>
              <a:rPr lang="en-US" dirty="0"/>
              <a:t> </a:t>
            </a:r>
            <a:r>
              <a:rPr lang="en-US" dirty="0" err="1" smtClean="0"/>
              <a:t>alınmaması</a:t>
            </a:r>
            <a:r>
              <a:rPr lang="en-US" dirty="0" smtClean="0"/>
              <a:t> </a:t>
            </a:r>
            <a:r>
              <a:rPr lang="en-US" dirty="0" err="1"/>
              <a:t>sağlanmış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4694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TEK TARAFLI ÖNLEME YÖNTEMLERİ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 İSTİSNA YÖNTEMİ:</a:t>
            </a:r>
          </a:p>
          <a:p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ülkelerde</a:t>
            </a:r>
            <a:r>
              <a:rPr lang="en-US" dirty="0"/>
              <a:t> </a:t>
            </a:r>
            <a:r>
              <a:rPr lang="en-US" dirty="0" err="1"/>
              <a:t>ödenen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konuları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VDO </a:t>
            </a:r>
            <a:r>
              <a:rPr lang="en-US" dirty="0" err="1"/>
              <a:t>lar</a:t>
            </a:r>
            <a:r>
              <a:rPr lang="en-US" dirty="0"/>
              <a:t> </a:t>
            </a:r>
            <a:r>
              <a:rPr lang="en-US" dirty="0" err="1"/>
              <a:t>dikkate</a:t>
            </a:r>
            <a:r>
              <a:rPr lang="en-US" dirty="0"/>
              <a:t> </a:t>
            </a:r>
            <a:r>
              <a:rPr lang="en-US" dirty="0" err="1" smtClean="0"/>
              <a:t>alınmaksızın</a:t>
            </a:r>
            <a:r>
              <a:rPr lang="en-US" dirty="0"/>
              <a:t> </a:t>
            </a:r>
            <a:r>
              <a:rPr lang="en-US" dirty="0" err="1" smtClean="0"/>
              <a:t>yurrtiçindeki</a:t>
            </a:r>
            <a:r>
              <a:rPr lang="en-US" dirty="0" smtClean="0"/>
              <a:t> </a:t>
            </a:r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VDO </a:t>
            </a:r>
            <a:r>
              <a:rPr lang="en-US" dirty="0" err="1"/>
              <a:t>lar</a:t>
            </a:r>
            <a:r>
              <a:rPr lang="en-US" dirty="0"/>
              <a:t> </a:t>
            </a:r>
            <a:r>
              <a:rPr lang="en-US" dirty="0" err="1"/>
              <a:t>üzerinden</a:t>
            </a:r>
            <a:r>
              <a:rPr lang="en-US" dirty="0"/>
              <a:t> </a:t>
            </a:r>
            <a:r>
              <a:rPr lang="en-US" dirty="0" err="1"/>
              <a:t>vergilendirme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 </a:t>
            </a:r>
            <a:r>
              <a:rPr lang="en-US" dirty="0" err="1"/>
              <a:t>B</a:t>
            </a:r>
            <a:r>
              <a:rPr lang="en-US" dirty="0" err="1" smtClean="0"/>
              <a:t>öylece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/>
              <a:t>yurtiçi</a:t>
            </a:r>
            <a:r>
              <a:rPr lang="en-US" dirty="0"/>
              <a:t> </a:t>
            </a:r>
            <a:r>
              <a:rPr lang="en-US" dirty="0" err="1"/>
              <a:t>kaynaklar</a:t>
            </a:r>
            <a:r>
              <a:rPr lang="en-US" dirty="0"/>
              <a:t> </a:t>
            </a:r>
            <a:r>
              <a:rPr lang="en-US" dirty="0" err="1"/>
              <a:t>vergilendirilmiş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  <a:p>
            <a:r>
              <a:rPr lang="en-US" dirty="0" err="1"/>
              <a:t>Örneğin</a:t>
            </a:r>
            <a:r>
              <a:rPr lang="en-US" dirty="0"/>
              <a:t> </a:t>
            </a:r>
            <a:r>
              <a:rPr lang="en-US" dirty="0" err="1"/>
              <a:t>Yurtdışı</a:t>
            </a:r>
            <a:r>
              <a:rPr lang="en-US" dirty="0"/>
              <a:t> </a:t>
            </a:r>
            <a:r>
              <a:rPr lang="en-US" dirty="0" err="1"/>
              <a:t>kaynaklardan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kazançlar</a:t>
            </a:r>
            <a:r>
              <a:rPr lang="en-US" dirty="0"/>
              <a:t> </a:t>
            </a:r>
            <a:r>
              <a:rPr lang="en-US" dirty="0" err="1"/>
              <a:t>tamamen</a:t>
            </a:r>
            <a:r>
              <a:rPr lang="en-US" dirty="0"/>
              <a:t> </a:t>
            </a:r>
            <a:r>
              <a:rPr lang="en-US" dirty="0" err="1" smtClean="0"/>
              <a:t>yurtdışındaki</a:t>
            </a:r>
            <a:r>
              <a:rPr lang="en-US" dirty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otoritesinin</a:t>
            </a:r>
            <a:r>
              <a:rPr lang="en-US" dirty="0"/>
              <a:t> </a:t>
            </a:r>
            <a:r>
              <a:rPr lang="en-US" dirty="0" err="1"/>
              <a:t>yetkisine</a:t>
            </a:r>
            <a:r>
              <a:rPr lang="en-US" dirty="0"/>
              <a:t> </a:t>
            </a:r>
            <a:r>
              <a:rPr lang="en-US" dirty="0" err="1"/>
              <a:t>bırakılmış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ilkesi</a:t>
            </a:r>
            <a:r>
              <a:rPr lang="en-US" dirty="0"/>
              <a:t> </a:t>
            </a:r>
            <a:r>
              <a:rPr lang="en-US" dirty="0" err="1"/>
              <a:t>seçilmese</a:t>
            </a:r>
            <a:r>
              <a:rPr lang="en-US" dirty="0"/>
              <a:t> bile </a:t>
            </a:r>
            <a:r>
              <a:rPr lang="en-US" dirty="0" err="1" smtClean="0"/>
              <a:t>bu</a:t>
            </a:r>
            <a:r>
              <a:rPr lang="en-US" dirty="0"/>
              <a:t> </a:t>
            </a:r>
            <a:r>
              <a:rPr lang="en-US" dirty="0" err="1" smtClean="0"/>
              <a:t>yöntemin</a:t>
            </a:r>
            <a:r>
              <a:rPr lang="en-US" dirty="0" smtClean="0"/>
              <a:t> </a:t>
            </a:r>
            <a:r>
              <a:rPr lang="en-US" dirty="0" err="1"/>
              <a:t>uygulanması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ilkesiyle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doğurmuş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2127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TEK TARAFLI ÖNLEME YÖNTEMLERİ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3. İNDİRİM YÖNTEMİ:</a:t>
            </a:r>
          </a:p>
          <a:p>
            <a:r>
              <a:rPr lang="en-US" dirty="0"/>
              <a:t>Bu </a:t>
            </a:r>
            <a:r>
              <a:rPr lang="en-US" dirty="0" err="1"/>
              <a:t>yönteme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ülkede</a:t>
            </a:r>
            <a:r>
              <a:rPr lang="en-US" dirty="0"/>
              <a:t> </a:t>
            </a:r>
            <a:r>
              <a:rPr lang="en-US" dirty="0" err="1"/>
              <a:t>ödenen</a:t>
            </a:r>
            <a:r>
              <a:rPr lang="en-US" dirty="0"/>
              <a:t> </a:t>
            </a:r>
            <a:r>
              <a:rPr lang="en-US" dirty="0" err="1"/>
              <a:t>vergiler</a:t>
            </a:r>
            <a:r>
              <a:rPr lang="en-US" dirty="0"/>
              <a:t> </a:t>
            </a:r>
            <a:r>
              <a:rPr lang="en-US" dirty="0" err="1"/>
              <a:t>yurtiçinde</a:t>
            </a:r>
            <a:r>
              <a:rPr lang="en-US" dirty="0"/>
              <a:t> </a:t>
            </a:r>
            <a:r>
              <a:rPr lang="en-US" dirty="0" err="1"/>
              <a:t>hesaplanan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yurtiçi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yurtdışı</a:t>
            </a:r>
            <a:r>
              <a:rPr lang="en-US" dirty="0"/>
              <a:t>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servetler</a:t>
            </a:r>
            <a:r>
              <a:rPr lang="en-US" dirty="0"/>
              <a:t> </a:t>
            </a:r>
            <a:r>
              <a:rPr lang="en-US" dirty="0" err="1"/>
              <a:t>toplamından</a:t>
            </a:r>
            <a:r>
              <a:rPr lang="en-US" dirty="0"/>
              <a:t> </a:t>
            </a:r>
            <a:r>
              <a:rPr lang="en-US" dirty="0" err="1"/>
              <a:t>hesaplanan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matrahından</a:t>
            </a:r>
            <a:r>
              <a:rPr lang="en-US" dirty="0"/>
              <a:t> </a:t>
            </a:r>
            <a:r>
              <a:rPr lang="en-US" dirty="0" err="1"/>
              <a:t>indirilir</a:t>
            </a:r>
            <a:r>
              <a:rPr lang="en-US" dirty="0"/>
              <a:t>. </a:t>
            </a:r>
            <a:r>
              <a:rPr lang="en-US" dirty="0" err="1"/>
              <a:t>Indirime</a:t>
            </a:r>
            <a:r>
              <a:rPr lang="en-US" dirty="0"/>
              <a:t> </a:t>
            </a:r>
            <a:r>
              <a:rPr lang="en-US" dirty="0" err="1" smtClean="0"/>
              <a:t>tabi</a:t>
            </a:r>
            <a:r>
              <a:rPr lang="en-US" dirty="0"/>
              <a:t> </a:t>
            </a:r>
            <a:r>
              <a:rPr lang="en-US" dirty="0" err="1" smtClean="0"/>
              <a:t>tutulan</a:t>
            </a:r>
            <a:r>
              <a:rPr lang="en-US" dirty="0" smtClean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giderleştirilmiş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367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HATIRLATMA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VERGİLENDİRME YETKİSİNİN </a:t>
            </a:r>
            <a:r>
              <a:rPr lang="en-US" dirty="0" smtClean="0"/>
              <a:t>SINIRLARI: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1. HUKUK DEVLETİ AÇISINDAN SINIRLARI</a:t>
            </a:r>
          </a:p>
          <a:p>
            <a:pPr marL="0" indent="0">
              <a:buNone/>
            </a:pPr>
            <a:r>
              <a:rPr lang="en-US" dirty="0"/>
              <a:t>2. SOSYAL DEVLET AÇISINDAN SINIRLARI</a:t>
            </a:r>
          </a:p>
          <a:p>
            <a:pPr marL="0" indent="0">
              <a:buNone/>
            </a:pPr>
            <a:r>
              <a:rPr lang="en-US" dirty="0"/>
              <a:t>3. ULUSLARARASI ALANDA SINIRLARI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405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Yasalarının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Uygulanması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Kural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yasaların</a:t>
            </a:r>
            <a:r>
              <a:rPr lang="en-US" dirty="0" smtClean="0"/>
              <a:t> </a:t>
            </a:r>
            <a:r>
              <a:rPr lang="en-US" dirty="0" err="1" smtClean="0"/>
              <a:t>uygulandığı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o </a:t>
            </a:r>
            <a:r>
              <a:rPr lang="en-US" dirty="0" err="1" smtClean="0"/>
              <a:t>yasayı</a:t>
            </a:r>
            <a:r>
              <a:rPr lang="en-US" dirty="0" smtClean="0"/>
              <a:t> </a:t>
            </a:r>
            <a:r>
              <a:rPr lang="en-US" dirty="0" err="1" smtClean="0"/>
              <a:t>çıkaran</a:t>
            </a:r>
            <a:r>
              <a:rPr lang="en-US" dirty="0" smtClean="0"/>
              <a:t> 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egemenlik</a:t>
            </a:r>
            <a:r>
              <a:rPr lang="en-US" dirty="0" smtClean="0"/>
              <a:t> </a:t>
            </a:r>
            <a:r>
              <a:rPr lang="en-US" dirty="0" err="1" smtClean="0"/>
              <a:t>alanı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kalan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belirlenir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yasaları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olduğunda</a:t>
            </a:r>
            <a:r>
              <a:rPr lang="en-US" dirty="0" smtClean="0"/>
              <a:t> </a:t>
            </a:r>
            <a:r>
              <a:rPr lang="en-US" dirty="0" err="1" smtClean="0"/>
              <a:t>ülkenin</a:t>
            </a:r>
            <a:r>
              <a:rPr lang="en-US" dirty="0" smtClean="0"/>
              <a:t> </a:t>
            </a:r>
            <a:r>
              <a:rPr lang="en-US" dirty="0" err="1" smtClean="0"/>
              <a:t>coğrafi</a:t>
            </a:r>
            <a:r>
              <a:rPr lang="en-US" dirty="0" smtClean="0"/>
              <a:t> </a:t>
            </a:r>
            <a:r>
              <a:rPr lang="en-US" dirty="0" err="1" smtClean="0"/>
              <a:t>sınırından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sınırlarından</a:t>
            </a:r>
            <a:r>
              <a:rPr lang="en-US" dirty="0" smtClean="0"/>
              <a:t> </a:t>
            </a:r>
            <a:r>
              <a:rPr lang="en-US" dirty="0" err="1" smtClean="0"/>
              <a:t>bahsetmek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Her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coğrafi</a:t>
            </a:r>
            <a:r>
              <a:rPr lang="en-US" dirty="0" smtClean="0"/>
              <a:t> 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örtüşmeyebilir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Mali </a:t>
            </a:r>
            <a:r>
              <a:rPr lang="en-US" dirty="0" err="1" smtClean="0"/>
              <a:t>sınırlar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/>
              <a:t> </a:t>
            </a:r>
            <a:r>
              <a:rPr lang="en-US" dirty="0" err="1" smtClean="0"/>
              <a:t>gümrük</a:t>
            </a:r>
            <a:r>
              <a:rPr lang="en-US" dirty="0" smtClean="0"/>
              <a:t> </a:t>
            </a:r>
            <a:r>
              <a:rPr lang="en-US" dirty="0" err="1" smtClean="0"/>
              <a:t>sınırlarına</a:t>
            </a:r>
            <a:r>
              <a:rPr lang="en-US" dirty="0" smtClean="0"/>
              <a:t> </a:t>
            </a:r>
            <a:r>
              <a:rPr lang="en-US" dirty="0" err="1" smtClean="0"/>
              <a:t>eşit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belirlenir</a:t>
            </a:r>
            <a:r>
              <a:rPr lang="en-US" dirty="0" smtClean="0"/>
              <a:t>. </a:t>
            </a:r>
            <a:r>
              <a:rPr lang="en-US" dirty="0" err="1" smtClean="0"/>
              <a:t>Gümrük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bölgeler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limanlar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antrepolar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 </a:t>
            </a:r>
            <a:r>
              <a:rPr lang="en-US" dirty="0" err="1" smtClean="0"/>
              <a:t>sayılırlar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0023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Hukuku-Vergi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r>
              <a:rPr lang="en-US" dirty="0" smtClean="0"/>
              <a:t> </a:t>
            </a:r>
            <a:r>
              <a:rPr lang="en-US" dirty="0" err="1" smtClean="0"/>
              <a:t>İlişkisi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Kural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egemenlik</a:t>
            </a:r>
            <a:r>
              <a:rPr lang="en-US" dirty="0" smtClean="0"/>
              <a:t> </a:t>
            </a:r>
            <a:r>
              <a:rPr lang="en-US" dirty="0" err="1" smtClean="0"/>
              <a:t>yetkisinin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belirlendirği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istedikleri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sınırlar</a:t>
            </a:r>
            <a:r>
              <a:rPr lang="en-US" dirty="0" smtClean="0"/>
              <a:t> </a:t>
            </a:r>
            <a:r>
              <a:rPr lang="en-US" dirty="0" err="1" smtClean="0"/>
              <a:t>belirlemek</a:t>
            </a:r>
            <a:r>
              <a:rPr lang="en-US" dirty="0" smtClean="0"/>
              <a:t> </a:t>
            </a:r>
            <a:r>
              <a:rPr lang="en-US" dirty="0" err="1" smtClean="0"/>
              <a:t>mümkündür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ülkenin</a:t>
            </a:r>
            <a:r>
              <a:rPr lang="en-US" dirty="0" smtClean="0"/>
              <a:t> </a:t>
            </a:r>
            <a:r>
              <a:rPr lang="en-US" dirty="0" err="1" smtClean="0"/>
              <a:t>yasaları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sınırlarında</a:t>
            </a:r>
            <a:r>
              <a:rPr lang="en-US" dirty="0" smtClean="0"/>
              <a:t> </a:t>
            </a:r>
            <a:r>
              <a:rPr lang="en-US" dirty="0" err="1" smtClean="0"/>
              <a:t>uygulanmayacağından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tutarken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sınırlarını</a:t>
            </a:r>
            <a:r>
              <a:rPr lang="en-US" dirty="0" smtClean="0"/>
              <a:t> </a:t>
            </a:r>
            <a:r>
              <a:rPr lang="en-US" dirty="0" err="1" smtClean="0"/>
              <a:t>göz</a:t>
            </a:r>
            <a:r>
              <a:rPr lang="en-US" dirty="0" smtClean="0"/>
              <a:t> </a:t>
            </a:r>
            <a:r>
              <a:rPr lang="en-US" dirty="0" err="1" smtClean="0"/>
              <a:t>önünde</a:t>
            </a:r>
            <a:r>
              <a:rPr lang="en-US" dirty="0" smtClean="0"/>
              <a:t> </a:t>
            </a:r>
            <a:r>
              <a:rPr lang="en-US" dirty="0" err="1" smtClean="0"/>
              <a:t>bulundurmak</a:t>
            </a:r>
            <a:r>
              <a:rPr lang="en-US" dirty="0" smtClean="0"/>
              <a:t> </a:t>
            </a:r>
            <a:r>
              <a:rPr lang="en-US" dirty="0" err="1" smtClean="0"/>
              <a:t>önem</a:t>
            </a:r>
            <a:r>
              <a:rPr lang="en-US" dirty="0" smtClean="0"/>
              <a:t> </a:t>
            </a:r>
            <a:r>
              <a:rPr lang="en-US" dirty="0" err="1" smtClean="0"/>
              <a:t>taşır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Bu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yetkinin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kapsamı</a:t>
            </a:r>
            <a:r>
              <a:rPr lang="en-US" dirty="0" smtClean="0"/>
              <a:t> </a:t>
            </a:r>
            <a:r>
              <a:rPr lang="en-US" dirty="0" err="1" smtClean="0"/>
              <a:t>belirlenirken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ilke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kurallara</a:t>
            </a:r>
            <a:r>
              <a:rPr lang="en-US" dirty="0" smtClean="0"/>
              <a:t> </a:t>
            </a:r>
            <a:r>
              <a:rPr lang="en-US" dirty="0" err="1" smtClean="0"/>
              <a:t>uyulması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353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err="1" smtClean="0"/>
              <a:t>Vergi</a:t>
            </a:r>
            <a:r>
              <a:rPr lang="en-US" sz="3200" dirty="0" smtClean="0"/>
              <a:t> </a:t>
            </a:r>
            <a:r>
              <a:rPr lang="en-US" sz="3200" dirty="0" err="1" smtClean="0"/>
              <a:t>Yasalarının</a:t>
            </a:r>
            <a:r>
              <a:rPr lang="en-US" sz="3200" dirty="0" smtClean="0"/>
              <a:t> </a:t>
            </a:r>
            <a:r>
              <a:rPr lang="en-US" sz="3200" dirty="0" err="1" smtClean="0"/>
              <a:t>Yer</a:t>
            </a:r>
            <a:r>
              <a:rPr lang="en-US" sz="3200" dirty="0" smtClean="0"/>
              <a:t> </a:t>
            </a:r>
            <a:r>
              <a:rPr lang="en-US" sz="3200" dirty="0" err="1" smtClean="0"/>
              <a:t>Bakımından</a:t>
            </a:r>
            <a:r>
              <a:rPr lang="en-US" sz="3200" dirty="0" smtClean="0"/>
              <a:t> </a:t>
            </a:r>
            <a:r>
              <a:rPr lang="en-US" sz="3200" dirty="0" err="1" smtClean="0"/>
              <a:t>Uygulanmasında</a:t>
            </a:r>
            <a:r>
              <a:rPr lang="en-US" sz="3200" dirty="0" smtClean="0"/>
              <a:t> </a:t>
            </a:r>
            <a:r>
              <a:rPr lang="en-US" sz="3200" dirty="0" err="1" smtClean="0"/>
              <a:t>İlkeler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3572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7141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 İLKESİ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ülkede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VDO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ülkede</a:t>
            </a:r>
            <a:r>
              <a:rPr lang="en-US" dirty="0" smtClean="0"/>
              <a:t> </a:t>
            </a:r>
            <a:r>
              <a:rPr lang="en-US" dirty="0" err="1" smtClean="0"/>
              <a:t>gerçekleşti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vergilendirmenin</a:t>
            </a:r>
            <a:r>
              <a:rPr lang="en-US" dirty="0" smtClean="0"/>
              <a:t> o </a:t>
            </a:r>
            <a:r>
              <a:rPr lang="en-US" dirty="0" err="1" smtClean="0"/>
              <a:t>ülkenin</a:t>
            </a:r>
            <a:r>
              <a:rPr lang="en-US" dirty="0" smtClean="0"/>
              <a:t> </a:t>
            </a:r>
            <a:r>
              <a:rPr lang="en-US" dirty="0" err="1" smtClean="0"/>
              <a:t>yetkisinde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anlamını</a:t>
            </a:r>
            <a:r>
              <a:rPr lang="en-US" dirty="0" smtClean="0"/>
              <a:t> </a:t>
            </a:r>
            <a:r>
              <a:rPr lang="en-US" dirty="0" err="1" smtClean="0"/>
              <a:t>taşır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Bu </a:t>
            </a:r>
            <a:r>
              <a:rPr lang="en-US" dirty="0" err="1" smtClean="0"/>
              <a:t>durumda</a:t>
            </a:r>
            <a:r>
              <a:rPr lang="en-US" dirty="0" smtClean="0"/>
              <a:t> </a:t>
            </a:r>
            <a:r>
              <a:rPr lang="en-US" dirty="0" err="1" smtClean="0"/>
              <a:t>vergilendirilecek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şeyin</a:t>
            </a:r>
            <a:r>
              <a:rPr lang="en-US" dirty="0" smtClean="0"/>
              <a:t> </a:t>
            </a:r>
            <a:r>
              <a:rPr lang="en-US" dirty="0" err="1" smtClean="0"/>
              <a:t>nerede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VDOnun</a:t>
            </a:r>
            <a:r>
              <a:rPr lang="en-US" dirty="0" smtClean="0"/>
              <a:t> </a:t>
            </a:r>
            <a:r>
              <a:rPr lang="en-US" dirty="0" err="1" smtClean="0"/>
              <a:t>nerede</a:t>
            </a:r>
            <a:r>
              <a:rPr lang="en-US" dirty="0" smtClean="0"/>
              <a:t> </a:t>
            </a:r>
            <a:r>
              <a:rPr lang="en-US" dirty="0" err="1" smtClean="0"/>
              <a:t>gerçekleştiğinin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Verginin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VDO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geldiği</a:t>
            </a:r>
            <a:r>
              <a:rPr lang="en-US" dirty="0" smtClean="0"/>
              <a:t> </a:t>
            </a:r>
            <a:r>
              <a:rPr lang="en-US" dirty="0" err="1" smtClean="0"/>
              <a:t>ülkeye</a:t>
            </a:r>
            <a:r>
              <a:rPr lang="en-US" dirty="0" smtClean="0"/>
              <a:t> “</a:t>
            </a:r>
            <a:r>
              <a:rPr lang="en-US" dirty="0" err="1" smtClean="0"/>
              <a:t>kaynak</a:t>
            </a:r>
            <a:r>
              <a:rPr lang="en-US" dirty="0" smtClean="0"/>
              <a:t> </a:t>
            </a:r>
            <a:r>
              <a:rPr lang="en-US" dirty="0" err="1" smtClean="0"/>
              <a:t>ülkesi</a:t>
            </a:r>
            <a:r>
              <a:rPr lang="en-US" dirty="0" smtClean="0"/>
              <a:t>” </a:t>
            </a:r>
            <a:r>
              <a:rPr lang="en-US" dirty="0" err="1" smtClean="0"/>
              <a:t>adı</a:t>
            </a:r>
            <a:r>
              <a:rPr lang="en-US" dirty="0" smtClean="0"/>
              <a:t> </a:t>
            </a:r>
            <a:r>
              <a:rPr lang="en-US" dirty="0" err="1" smtClean="0"/>
              <a:t>verilir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vergisi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VDO </a:t>
            </a:r>
            <a:r>
              <a:rPr lang="en-US" dirty="0" err="1" smtClean="0"/>
              <a:t>olan</a:t>
            </a:r>
            <a:r>
              <a:rPr lang="en-US" dirty="0" smtClean="0"/>
              <a:t> “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etmenin</a:t>
            </a:r>
            <a:r>
              <a:rPr lang="en-US" dirty="0" smtClean="0"/>
              <a:t>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geldiği</a:t>
            </a:r>
            <a:r>
              <a:rPr lang="en-US" dirty="0" smtClean="0"/>
              <a:t> </a:t>
            </a:r>
            <a:r>
              <a:rPr lang="en-US" dirty="0" err="1" smtClean="0"/>
              <a:t>ülkenin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ilkeye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537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ŞAHSİLİK İLKESİ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Vergilendirmede</a:t>
            </a:r>
            <a:r>
              <a:rPr lang="en-US" dirty="0" smtClean="0"/>
              <a:t> VDO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konu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vergilendirilecek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mükellefin</a:t>
            </a:r>
            <a:r>
              <a:rPr lang="en-US" dirty="0" smtClean="0"/>
              <a:t> </a:t>
            </a:r>
            <a:r>
              <a:rPr lang="en-US" dirty="0" err="1" smtClean="0"/>
              <a:t>şahsına</a:t>
            </a:r>
            <a:r>
              <a:rPr lang="en-US" dirty="0" smtClean="0"/>
              <a:t> </a:t>
            </a:r>
            <a:r>
              <a:rPr lang="en-US" dirty="0" err="1" smtClean="0"/>
              <a:t>yönelen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ilkedir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ilkenin</a:t>
            </a:r>
            <a:r>
              <a:rPr lang="en-US" dirty="0" smtClean="0"/>
              <a:t> 2 alt </a:t>
            </a:r>
            <a:r>
              <a:rPr lang="en-US" dirty="0" err="1" smtClean="0"/>
              <a:t>ilkesi</a:t>
            </a:r>
            <a:r>
              <a:rPr lang="en-US" dirty="0" smtClean="0"/>
              <a:t> </a:t>
            </a:r>
            <a:r>
              <a:rPr lang="en-US" dirty="0" err="1" smtClean="0"/>
              <a:t>mevcut</a:t>
            </a:r>
            <a:r>
              <a:rPr lang="en-US" dirty="0" smtClean="0"/>
              <a:t>: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İkametgah</a:t>
            </a:r>
            <a:r>
              <a:rPr lang="en-US" dirty="0" smtClean="0"/>
              <a:t> </a:t>
            </a:r>
            <a:r>
              <a:rPr lang="en-US" dirty="0" err="1" smtClean="0"/>
              <a:t>İlkesi</a:t>
            </a:r>
            <a:r>
              <a:rPr lang="en-US" dirty="0" smtClean="0"/>
              <a:t>: </a:t>
            </a:r>
            <a:r>
              <a:rPr lang="en-US" dirty="0" err="1" smtClean="0"/>
              <a:t>mükellefin</a:t>
            </a:r>
            <a:r>
              <a:rPr lang="en-US" dirty="0" smtClean="0"/>
              <a:t> </a:t>
            </a:r>
            <a:r>
              <a:rPr lang="en-US" dirty="0" err="1" smtClean="0"/>
              <a:t>ikametgahının</a:t>
            </a:r>
            <a:r>
              <a:rPr lang="en-US" dirty="0" smtClean="0"/>
              <a:t> </a:t>
            </a:r>
            <a:r>
              <a:rPr lang="en-US" dirty="0" err="1" smtClean="0"/>
              <a:t>bulunduğu</a:t>
            </a:r>
            <a:r>
              <a:rPr lang="en-US" dirty="0" smtClean="0"/>
              <a:t> </a:t>
            </a:r>
            <a:r>
              <a:rPr lang="en-US" dirty="0" err="1" smtClean="0"/>
              <a:t>ülkenin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yetkisini</a:t>
            </a:r>
            <a:r>
              <a:rPr lang="en-US" dirty="0" smtClean="0"/>
              <a:t> </a:t>
            </a:r>
            <a:r>
              <a:rPr lang="en-US" dirty="0" err="1" smtClean="0"/>
              <a:t>kullanmasıdır</a:t>
            </a:r>
            <a:r>
              <a:rPr lang="en-US" dirty="0" smtClean="0"/>
              <a:t>.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Vatandaşlık</a:t>
            </a:r>
            <a:r>
              <a:rPr lang="en-US" dirty="0" smtClean="0"/>
              <a:t> </a:t>
            </a:r>
            <a:r>
              <a:rPr lang="en-US" dirty="0" err="1" smtClean="0"/>
              <a:t>İlkesi</a:t>
            </a:r>
            <a:r>
              <a:rPr lang="en-US" dirty="0" smtClean="0"/>
              <a:t>: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devletin</a:t>
            </a:r>
            <a:r>
              <a:rPr lang="en-US" dirty="0"/>
              <a:t> </a:t>
            </a:r>
            <a:r>
              <a:rPr lang="en-US" dirty="0" err="1"/>
              <a:t>kendisi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vatandaşlık</a:t>
            </a:r>
            <a:r>
              <a:rPr lang="en-US" dirty="0"/>
              <a:t> </a:t>
            </a:r>
            <a:r>
              <a:rPr lang="en-US" dirty="0" err="1"/>
              <a:t>ilişkisi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kişileri</a:t>
            </a:r>
            <a:r>
              <a:rPr lang="en-US" dirty="0"/>
              <a:t>, </a:t>
            </a:r>
            <a:r>
              <a:rPr lang="en-US" dirty="0" err="1"/>
              <a:t>nerede</a:t>
            </a:r>
            <a:r>
              <a:rPr lang="en-US" dirty="0"/>
              <a:t> </a:t>
            </a:r>
            <a:r>
              <a:rPr lang="en-US" dirty="0" err="1"/>
              <a:t>olurlarsa</a:t>
            </a:r>
            <a:r>
              <a:rPr lang="en-US" dirty="0"/>
              <a:t> </a:t>
            </a:r>
            <a:r>
              <a:rPr lang="en-US" dirty="0" err="1"/>
              <a:t>olsunlar</a:t>
            </a:r>
            <a:r>
              <a:rPr lang="en-US" dirty="0"/>
              <a:t>, </a:t>
            </a:r>
            <a:r>
              <a:rPr lang="en-US" dirty="0" err="1"/>
              <a:t>ikametgahlarını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ülkelere</a:t>
            </a:r>
            <a:r>
              <a:rPr lang="en-US" dirty="0"/>
              <a:t> </a:t>
            </a:r>
            <a:r>
              <a:rPr lang="en-US" dirty="0" err="1"/>
              <a:t>taşısalar</a:t>
            </a:r>
            <a:r>
              <a:rPr lang="en-US" dirty="0"/>
              <a:t> da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servetlerini</a:t>
            </a:r>
            <a:r>
              <a:rPr lang="en-US" dirty="0"/>
              <a:t> </a:t>
            </a:r>
            <a:r>
              <a:rPr lang="en-US" dirty="0" err="1"/>
              <a:t>vergilendirmesini</a:t>
            </a:r>
            <a:r>
              <a:rPr lang="en-US" dirty="0"/>
              <a:t> </a:t>
            </a:r>
            <a:r>
              <a:rPr lang="en-US" dirty="0" err="1"/>
              <a:t>sağlar.Devletle</a:t>
            </a:r>
            <a:r>
              <a:rPr lang="en-US" dirty="0"/>
              <a:t> </a:t>
            </a:r>
            <a:r>
              <a:rPr lang="en-US" dirty="0" err="1"/>
              <a:t>şahıs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kurulmuş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vatandaşlık</a:t>
            </a:r>
            <a:r>
              <a:rPr lang="en-US" dirty="0"/>
              <a:t> </a:t>
            </a:r>
            <a:r>
              <a:rPr lang="en-US" dirty="0" err="1"/>
              <a:t>ilişkisi</a:t>
            </a:r>
            <a:r>
              <a:rPr lang="en-US" dirty="0"/>
              <a:t> </a:t>
            </a:r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bağ</a:t>
            </a:r>
            <a:r>
              <a:rPr lang="en-US" dirty="0"/>
              <a:t> </a:t>
            </a:r>
            <a:r>
              <a:rPr lang="en-US" dirty="0" err="1"/>
              <a:t>oluşturarak</a:t>
            </a:r>
            <a:r>
              <a:rPr lang="en-US" dirty="0"/>
              <a:t> </a:t>
            </a:r>
            <a:r>
              <a:rPr lang="en-US" dirty="0" err="1"/>
              <a:t>vergilendirmeye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oluşturur</a:t>
            </a:r>
            <a:r>
              <a:rPr lang="en-US" dirty="0"/>
              <a:t>.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/>
              <a:t>yetkisinin</a:t>
            </a:r>
            <a:r>
              <a:rPr lang="en-US" dirty="0"/>
              <a:t> </a:t>
            </a:r>
            <a:r>
              <a:rPr lang="en-US" dirty="0" err="1"/>
              <a:t>sınırlarını</a:t>
            </a:r>
            <a:r>
              <a:rPr lang="en-US" dirty="0"/>
              <a:t> </a:t>
            </a:r>
            <a:r>
              <a:rPr lang="en-US" dirty="0" err="1"/>
              <a:t>çokça</a:t>
            </a:r>
            <a:r>
              <a:rPr lang="en-US" dirty="0"/>
              <a:t> </a:t>
            </a:r>
            <a:r>
              <a:rPr lang="en-US" dirty="0" err="1"/>
              <a:t>genişletip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 smtClean="0"/>
              <a:t>sınırlarına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erişebildiği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sıklıkla</a:t>
            </a:r>
            <a:r>
              <a:rPr lang="en-US" dirty="0"/>
              <a:t>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ilke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 </a:t>
            </a:r>
          </a:p>
          <a:p>
            <a:pPr marL="457200" indent="-457200"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84161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err="1" smtClean="0"/>
              <a:t>Vergilendirme</a:t>
            </a:r>
            <a:r>
              <a:rPr lang="en-US" sz="3200" dirty="0" smtClean="0"/>
              <a:t> </a:t>
            </a:r>
            <a:r>
              <a:rPr lang="en-US" sz="3200" dirty="0" err="1" smtClean="0"/>
              <a:t>Yetkisinin</a:t>
            </a:r>
            <a:r>
              <a:rPr lang="en-US" sz="3200" dirty="0" smtClean="0"/>
              <a:t> </a:t>
            </a:r>
            <a:r>
              <a:rPr lang="en-US" sz="3200" dirty="0" err="1" smtClean="0"/>
              <a:t>Çakışması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Çifte</a:t>
            </a:r>
            <a:r>
              <a:rPr lang="en-US" sz="3200" dirty="0" smtClean="0"/>
              <a:t> </a:t>
            </a:r>
            <a:r>
              <a:rPr lang="en-US" sz="3200" dirty="0" err="1" smtClean="0"/>
              <a:t>Vergilendirme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Şahsilik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mülkilik</a:t>
            </a:r>
            <a:r>
              <a:rPr lang="en-US" dirty="0" smtClean="0"/>
              <a:t> </a:t>
            </a:r>
            <a:r>
              <a:rPr lang="en-US" dirty="0" err="1" smtClean="0"/>
              <a:t>ilkeleri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sisteminde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ağırlıklarda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vergiler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değişen</a:t>
            </a:r>
            <a:r>
              <a:rPr lang="en-US" dirty="0" smtClean="0"/>
              <a:t> </a:t>
            </a:r>
            <a:r>
              <a:rPr lang="en-US" dirty="0" err="1" smtClean="0"/>
              <a:t>ölçülerde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servet</a:t>
            </a:r>
            <a:r>
              <a:rPr lang="en-US" dirty="0" smtClean="0"/>
              <a:t> </a:t>
            </a:r>
            <a:r>
              <a:rPr lang="en-US" dirty="0" err="1" smtClean="0"/>
              <a:t>vergileri</a:t>
            </a:r>
            <a:r>
              <a:rPr lang="en-US" dirty="0" smtClean="0"/>
              <a:t> 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geçerlidir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ilkeler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iradeleri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belirlendiğinden</a:t>
            </a:r>
            <a:r>
              <a:rPr lang="en-US" dirty="0" smtClean="0"/>
              <a:t> </a:t>
            </a:r>
            <a:r>
              <a:rPr lang="en-US" dirty="0" err="1" smtClean="0"/>
              <a:t>bazen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kullanmış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ilkeler</a:t>
            </a:r>
            <a:r>
              <a:rPr lang="en-US" dirty="0" smtClean="0"/>
              <a:t> </a:t>
            </a:r>
            <a:r>
              <a:rPr lang="en-US" dirty="0" err="1" smtClean="0"/>
              <a:t>çakışmaya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yasalarının</a:t>
            </a:r>
            <a:r>
              <a:rPr lang="en-US" dirty="0" smtClean="0"/>
              <a:t> 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ülkeler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VDO-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mükellefi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birden</a:t>
            </a:r>
            <a:r>
              <a:rPr lang="en-US" dirty="0" smtClean="0"/>
              <a:t> </a:t>
            </a:r>
            <a:r>
              <a:rPr lang="en-US" dirty="0" err="1" smtClean="0"/>
              <a:t>kez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yapılmasına</a:t>
            </a:r>
            <a:r>
              <a:rPr lang="en-US" dirty="0" smtClean="0"/>
              <a:t> </a:t>
            </a:r>
            <a:r>
              <a:rPr lang="en-US" dirty="0" err="1" smtClean="0"/>
              <a:t>sebep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Buna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çifte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adı</a:t>
            </a:r>
            <a:r>
              <a:rPr lang="en-US" dirty="0" smtClean="0"/>
              <a:t> </a:t>
            </a:r>
            <a:r>
              <a:rPr lang="en-US" dirty="0" err="1" smtClean="0"/>
              <a:t>verilir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906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err="1"/>
              <a:t>Vergilendirme</a:t>
            </a:r>
            <a:r>
              <a:rPr lang="en-US" sz="3200" dirty="0"/>
              <a:t> </a:t>
            </a:r>
            <a:r>
              <a:rPr lang="en-US" sz="3200" dirty="0" err="1"/>
              <a:t>Yetkisinin</a:t>
            </a:r>
            <a:r>
              <a:rPr lang="en-US" sz="3200" dirty="0"/>
              <a:t> </a:t>
            </a:r>
            <a:r>
              <a:rPr lang="en-US" sz="3200" dirty="0" err="1"/>
              <a:t>Çakışması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Çifte</a:t>
            </a:r>
            <a:r>
              <a:rPr lang="en-US" sz="3200" dirty="0"/>
              <a:t> </a:t>
            </a:r>
            <a:r>
              <a:rPr lang="en-US" sz="3200" dirty="0" err="1"/>
              <a:t>Vergilendirme</a:t>
            </a:r>
            <a:r>
              <a:rPr lang="en-US" sz="32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çifte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1.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çifte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2.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çifte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err="1" smtClean="0"/>
              <a:t>Hukuki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Çifte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Vergilendirme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Birden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vergilendirmede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ilkeleri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etmesi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 smtClean="0"/>
              <a:t>birden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kez</a:t>
            </a:r>
            <a:r>
              <a:rPr lang="en-US" dirty="0" smtClean="0"/>
              <a:t> </a:t>
            </a:r>
            <a:r>
              <a:rPr lang="en-US" dirty="0" err="1" smtClean="0"/>
              <a:t>vergiye</a:t>
            </a:r>
            <a:r>
              <a:rPr lang="en-US" dirty="0" smtClean="0"/>
              <a:t> </a:t>
            </a:r>
            <a:r>
              <a:rPr lang="en-US" dirty="0" err="1" smtClean="0"/>
              <a:t>tabi</a:t>
            </a:r>
            <a:r>
              <a:rPr lang="en-US" dirty="0" smtClean="0"/>
              <a:t> </a:t>
            </a:r>
            <a:r>
              <a:rPr lang="en-US" dirty="0" err="1" smtClean="0"/>
              <a:t>tutulmasıdır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b="1" u="sng" dirty="0" err="1" smtClean="0"/>
              <a:t>Ekonomik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Çifte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Vergilendirme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 smtClean="0"/>
              <a:t>birden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birden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kanunlarının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matrahlarını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tanımlaması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hesaplamaları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birden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kez</a:t>
            </a:r>
            <a:r>
              <a:rPr lang="en-US" dirty="0" smtClean="0"/>
              <a:t> </a:t>
            </a:r>
            <a:r>
              <a:rPr lang="en-US" dirty="0" err="1" smtClean="0"/>
              <a:t>vergiye</a:t>
            </a:r>
            <a:r>
              <a:rPr lang="en-US" dirty="0" smtClean="0"/>
              <a:t> </a:t>
            </a:r>
            <a:r>
              <a:rPr lang="en-US" dirty="0" err="1" smtClean="0"/>
              <a:t>tabi</a:t>
            </a:r>
            <a:r>
              <a:rPr lang="en-US" dirty="0" smtClean="0"/>
              <a:t> </a:t>
            </a:r>
            <a:r>
              <a:rPr lang="en-US" dirty="0" err="1" smtClean="0"/>
              <a:t>tutulmasıdır</a:t>
            </a:r>
            <a:r>
              <a:rPr lang="en-US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1977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16</TotalTime>
  <Words>715</Words>
  <Application>Microsoft Macintosh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VERGİ HUKUKU I Vergilendirme yetkisinin uluslararası sınırları</vt:lpstr>
      <vt:lpstr>HATIRLATMA</vt:lpstr>
      <vt:lpstr>Vergi Yasalarının Yer Bakımından Uygulanması </vt:lpstr>
      <vt:lpstr>Devletler Hukuku-Vergi Hukuku İlişkisi</vt:lpstr>
      <vt:lpstr>Vergi Yasalarının Yer Bakımından Uygulanmasında İlkeler</vt:lpstr>
      <vt:lpstr>KAYNAK İLKESİ </vt:lpstr>
      <vt:lpstr>ŞAHSİLİK İLKESİ </vt:lpstr>
      <vt:lpstr>Vergilendirme Yetkisinin Çakışması ve Çifte Vergilendirme </vt:lpstr>
      <vt:lpstr>Vergilendirme Yetkisinin Çakışması ve Çifte Vergilendirme </vt:lpstr>
      <vt:lpstr>ULUSLARARASI ÇİFTE VERGİLENDİRME VE ÖNLENME YÖNTEMLERİ</vt:lpstr>
      <vt:lpstr>TEK TARAFLI ÖNLEME YÖNTEMLERİ</vt:lpstr>
      <vt:lpstr>TEK TARAFLI ÖNLEME YÖNTEMLERİ</vt:lpstr>
      <vt:lpstr>TEK TARAFLI ÖNLEME YÖNTEMLERİ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Dilek Özkök  Çubukçu</dc:creator>
  <cp:lastModifiedBy>Dilek Özkök  Çubukçu</cp:lastModifiedBy>
  <cp:revision>6</cp:revision>
  <dcterms:created xsi:type="dcterms:W3CDTF">2021-01-18T11:50:35Z</dcterms:created>
  <dcterms:modified xsi:type="dcterms:W3CDTF">2021-01-18T15:04:21Z</dcterms:modified>
</cp:coreProperties>
</file>