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145CA32-0C7F-496B-A7EA-C87770DE26AC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E21A9C5-1AAC-4209-86E0-1750BB8AE12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İrtifak Hakkı- 3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6272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387781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I. Kavram</a:t>
            </a:r>
            <a:endParaRPr lang="tr-TR" b="1" dirty="0"/>
          </a:p>
          <a:p>
            <a:pPr marL="0" indent="0" algn="just">
              <a:buNone/>
            </a:pPr>
            <a:r>
              <a:rPr lang="tr-TR" dirty="0" smtClean="0"/>
              <a:t>MK m. </a:t>
            </a:r>
            <a:r>
              <a:rPr lang="tr-TR" dirty="0"/>
              <a:t>839/1’e göre,</a:t>
            </a:r>
            <a:r>
              <a:rPr lang="tr-TR" i="1" dirty="0"/>
              <a:t> ‘Taşınmaz yükü, bir taşınmazın malikini yalnız o taşınmazla sorumlu olmak </a:t>
            </a:r>
            <a:r>
              <a:rPr lang="tr-TR" i="1" dirty="0" smtClean="0"/>
              <a:t>üzere diğer </a:t>
            </a:r>
            <a:r>
              <a:rPr lang="tr-TR" i="1" dirty="0"/>
              <a:t>bir kimseye bir şey vermek veya yapmakla yükümlü kılar</a:t>
            </a:r>
            <a:r>
              <a:rPr lang="tr-TR" i="1" dirty="0" smtClean="0"/>
              <a:t>.’</a:t>
            </a:r>
          </a:p>
          <a:p>
            <a:pPr marL="0" indent="0" algn="just">
              <a:buNone/>
            </a:pPr>
            <a:r>
              <a:rPr lang="tr-TR" b="1" dirty="0" smtClean="0"/>
              <a:t>2. Unsurları</a:t>
            </a:r>
          </a:p>
          <a:p>
            <a:pPr marL="0" indent="0" algn="just">
              <a:buNone/>
            </a:pPr>
            <a:r>
              <a:rPr lang="tr-TR" dirty="0" smtClean="0"/>
              <a:t>Taşınmaz yükünde iki önemli unsur vardır.</a:t>
            </a:r>
          </a:p>
          <a:p>
            <a:pPr algn="just"/>
            <a:r>
              <a:rPr lang="tr-TR" dirty="0" smtClean="0"/>
              <a:t>Edim yükümü</a:t>
            </a:r>
          </a:p>
          <a:p>
            <a:pPr algn="just"/>
            <a:r>
              <a:rPr lang="tr-TR" dirty="0" smtClean="0"/>
              <a:t>Taşınmazın edim yükümünün güvencesi olması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53273" cy="1054250"/>
          </a:xfrm>
        </p:spPr>
        <p:txBody>
          <a:bodyPr/>
          <a:lstStyle/>
          <a:p>
            <a:r>
              <a:rPr lang="tr-TR" dirty="0" smtClean="0"/>
              <a:t>1. Taşınmaz Yükü Kavramı ve Unsurları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1374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7" y="2248347"/>
            <a:ext cx="8049216" cy="3877815"/>
          </a:xfrm>
        </p:spPr>
        <p:txBody>
          <a:bodyPr>
            <a:normAutofit lnSpcReduction="10000"/>
          </a:bodyPr>
          <a:lstStyle/>
          <a:p>
            <a:pPr marL="457200" indent="-457200" algn="just">
              <a:buAutoNum type="alphaUcPeriod"/>
            </a:pPr>
            <a:r>
              <a:rPr lang="tr-TR" b="1" dirty="0" smtClean="0"/>
              <a:t>Edim Yükümü</a:t>
            </a:r>
          </a:p>
          <a:p>
            <a:pPr marL="0" indent="0" algn="just">
              <a:buNone/>
            </a:pPr>
            <a:r>
              <a:rPr lang="tr-TR" dirty="0" smtClean="0"/>
              <a:t>Yük altındaki taşınmaz maliki, bir verme veya yapma borcu altındadır.</a:t>
            </a:r>
          </a:p>
          <a:p>
            <a:pPr marL="0" indent="0" algn="just">
              <a:buNone/>
            </a:pPr>
            <a:r>
              <a:rPr lang="tr-TR" dirty="0"/>
              <a:t>Taşınmaz maliki değişirse yeni malik, başka bir işleme gerek </a:t>
            </a:r>
            <a:r>
              <a:rPr lang="tr-TR" dirty="0" smtClean="0"/>
              <a:t>bulunmaksızın taşınmaz yükünün </a:t>
            </a:r>
            <a:r>
              <a:rPr lang="tr-TR" dirty="0"/>
              <a:t>yükümlüsü olur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İrat </a:t>
            </a:r>
            <a:r>
              <a:rPr lang="tr-TR" dirty="0"/>
              <a:t>senedi ve kamu hukukuna ilişkin taşınmaz yükleri saklı kalmak kaydıyla, </a:t>
            </a:r>
            <a:r>
              <a:rPr lang="tr-TR" dirty="0" smtClean="0"/>
              <a:t>taşınmaz yükünün </a:t>
            </a:r>
            <a:r>
              <a:rPr lang="tr-TR" dirty="0"/>
              <a:t>konusu ancak yüklü taşınmazın ekonomik niteliğinden doğan veya yararlanan </a:t>
            </a:r>
            <a:r>
              <a:rPr lang="tr-TR" dirty="0" smtClean="0"/>
              <a:t>taşınmazın ekonomik </a:t>
            </a:r>
            <a:r>
              <a:rPr lang="tr-TR" dirty="0"/>
              <a:t>ihtiyaçlarını karşılayan bir edim olabilir.</a:t>
            </a:r>
          </a:p>
        </p:txBody>
      </p:sp>
    </p:spTree>
    <p:extLst>
      <p:ext uri="{BB962C8B-B14F-4D97-AF65-F5344CB8AC3E}">
        <p14:creationId xmlns:p14="http://schemas.microsoft.com/office/powerpoint/2010/main" val="1592908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424935" cy="4204989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B. Taşınmaz Edim Yükümünün Güvencesi Olması</a:t>
            </a:r>
          </a:p>
          <a:p>
            <a:pPr marL="0" indent="0" algn="just">
              <a:buNone/>
            </a:pPr>
            <a:r>
              <a:rPr lang="tr-TR" dirty="0"/>
              <a:t>Taşınmaz yükü, alacaklıya yükümlüye karşı hiçbir kişisel alacak hakkı </a:t>
            </a:r>
            <a:r>
              <a:rPr lang="tr-TR" dirty="0" smtClean="0"/>
              <a:t>sağlamaz; sadece </a:t>
            </a:r>
            <a:r>
              <a:rPr lang="tr-TR" dirty="0"/>
              <a:t>alacağını yüklü taşınmazın değerinden elde etme yetkisi verir.</a:t>
            </a:r>
          </a:p>
          <a:p>
            <a:pPr marL="0" indent="0" algn="just">
              <a:buNone/>
            </a:pPr>
            <a:r>
              <a:rPr lang="tr-TR" dirty="0"/>
              <a:t>Her edim, muaccel olmasından başlayarak üç yıl sonra kişisel borç hâline gelir ve taşınmaz </a:t>
            </a:r>
            <a:r>
              <a:rPr lang="tr-TR" dirty="0" smtClean="0"/>
              <a:t>bu borcun </a:t>
            </a:r>
            <a:r>
              <a:rPr lang="tr-TR" dirty="0"/>
              <a:t>güvencesi olmaktan </a:t>
            </a:r>
            <a:r>
              <a:rPr lang="tr-TR" dirty="0" smtClean="0"/>
              <a:t>çıkar. (MK m. 848)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6237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Kişiye bağlı taşınmaz yükü- Eşyaya bağlı taşınmaz yükü</a:t>
            </a:r>
          </a:p>
          <a:p>
            <a:r>
              <a:rPr lang="tr-TR" dirty="0" smtClean="0"/>
              <a:t>Özel hukuka ilişkin taşınmaz yükü- Kamu hukukuna ilişkin taşınmaz yükü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260648"/>
            <a:ext cx="7756263" cy="1363758"/>
          </a:xfrm>
        </p:spPr>
        <p:txBody>
          <a:bodyPr/>
          <a:lstStyle/>
          <a:p>
            <a:r>
              <a:rPr lang="tr-TR" dirty="0" smtClean="0"/>
              <a:t>2. Taşınmaz Yükünün </a:t>
            </a:r>
            <a:br>
              <a:rPr lang="tr-TR" dirty="0" smtClean="0"/>
            </a:br>
            <a:r>
              <a:rPr lang="tr-TR" dirty="0" smtClean="0"/>
              <a:t>Çeşitleri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9936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41329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/>
              <a:t>I. Taşınmaz Yükünün Kazanılması</a:t>
            </a:r>
          </a:p>
          <a:p>
            <a:pPr marL="0" indent="0" algn="just">
              <a:buNone/>
            </a:pPr>
            <a:r>
              <a:rPr lang="tr-TR" dirty="0"/>
              <a:t>Taşınmaz yükünün kurulması için tapu kütüğüne tescil şarttır.</a:t>
            </a:r>
          </a:p>
          <a:p>
            <a:pPr marL="0" indent="0" algn="just">
              <a:buNone/>
            </a:pPr>
            <a:r>
              <a:rPr lang="tr-TR" dirty="0"/>
              <a:t>Tescilde, taşınmaz yükünün değeri olarak Türk parası veya yabancı para ile belirlenmiş </a:t>
            </a:r>
            <a:r>
              <a:rPr lang="tr-TR" dirty="0" smtClean="0"/>
              <a:t>bir miktar </a:t>
            </a:r>
            <a:r>
              <a:rPr lang="tr-TR" dirty="0"/>
              <a:t>gösterilir. Dönemsel edimlerde sicilde gösterilecek miktar, aksi kararlaştırılmış değilse, </a:t>
            </a:r>
            <a:r>
              <a:rPr lang="tr-TR" dirty="0" smtClean="0"/>
              <a:t>yıllık edimlerin </a:t>
            </a:r>
            <a:r>
              <a:rPr lang="tr-TR" dirty="0"/>
              <a:t>yirmi katıdır.</a:t>
            </a:r>
          </a:p>
          <a:p>
            <a:pPr marL="0" indent="0" algn="just">
              <a:buNone/>
            </a:pPr>
            <a:r>
              <a:rPr lang="tr-TR" dirty="0"/>
              <a:t>Aksine bir hüküm yoksa, taşınmaz yükünün </a:t>
            </a:r>
            <a:r>
              <a:rPr lang="tr-TR" dirty="0" smtClean="0"/>
              <a:t>kazanılmasında </a:t>
            </a:r>
            <a:r>
              <a:rPr lang="tr-TR" dirty="0"/>
              <a:t>ve tescilinde taşınmaz mülkiyetine</a:t>
            </a:r>
          </a:p>
          <a:p>
            <a:pPr marL="0" indent="0" algn="just">
              <a:buNone/>
            </a:pPr>
            <a:r>
              <a:rPr lang="tr-TR" dirty="0"/>
              <a:t>ilişkin hükümler </a:t>
            </a:r>
            <a:r>
              <a:rPr lang="tr-TR" dirty="0" smtClean="0"/>
              <a:t>uygulanır. (MK m. 840)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260648"/>
            <a:ext cx="7756263" cy="1363758"/>
          </a:xfrm>
        </p:spPr>
        <p:txBody>
          <a:bodyPr/>
          <a:lstStyle/>
          <a:p>
            <a:r>
              <a:rPr lang="tr-TR" sz="4800" dirty="0" smtClean="0"/>
              <a:t>3. Taşınmaz Yükünün Kazanılması ve Sonuçları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248076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5" y="2248347"/>
            <a:ext cx="7977208" cy="387781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II. Taşınmaz Yükünün Sona Ermesi</a:t>
            </a:r>
          </a:p>
          <a:p>
            <a:pPr marL="0" indent="0" algn="just">
              <a:buNone/>
            </a:pPr>
            <a:r>
              <a:rPr lang="tr-TR" b="1" dirty="0" smtClean="0"/>
              <a:t>A. Genel Olarak</a:t>
            </a:r>
          </a:p>
          <a:p>
            <a:pPr marL="0" indent="0" algn="just">
              <a:buNone/>
            </a:pPr>
            <a:r>
              <a:rPr lang="tr-TR" dirty="0"/>
              <a:t>Taşınmaz yükü tescilin terkini veya yüklü taşınmazın tamamen yok </a:t>
            </a:r>
            <a:r>
              <a:rPr lang="tr-TR" dirty="0" smtClean="0"/>
              <a:t>olmasıyla sona </a:t>
            </a:r>
            <a:r>
              <a:rPr lang="tr-TR" dirty="0"/>
              <a:t>erer.</a:t>
            </a:r>
          </a:p>
          <a:p>
            <a:pPr marL="0" indent="0" algn="just">
              <a:buNone/>
            </a:pPr>
            <a:r>
              <a:rPr lang="tr-TR" dirty="0"/>
              <a:t>Feragat, yükten kurtarma ve diğer sona erme sebepleri, yüklü taşınmaz malikine, </a:t>
            </a:r>
            <a:r>
              <a:rPr lang="tr-TR" dirty="0" smtClean="0"/>
              <a:t>hak sahibinden </a:t>
            </a:r>
            <a:r>
              <a:rPr lang="tr-TR" dirty="0"/>
              <a:t>terkini isteme yetkisi verir. </a:t>
            </a:r>
          </a:p>
        </p:txBody>
      </p:sp>
    </p:spTree>
    <p:extLst>
      <p:ext uri="{BB962C8B-B14F-4D97-AF65-F5344CB8AC3E}">
        <p14:creationId xmlns:p14="http://schemas.microsoft.com/office/powerpoint/2010/main" val="4062377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/>
              <a:t>B. Yükten Kurtulma Yoluyla Sona Erdirme</a:t>
            </a:r>
          </a:p>
          <a:p>
            <a:pPr marL="457200" indent="-457200" algn="just">
              <a:buAutoNum type="arabicPeriod"/>
            </a:pPr>
            <a:r>
              <a:rPr lang="tr-TR" sz="2000" b="1" dirty="0" smtClean="0"/>
              <a:t>Hak Sahibinin Taşınmazı Yükten Kurtarmayı İsteyebileceği Haller</a:t>
            </a:r>
          </a:p>
          <a:p>
            <a:pPr marL="0" indent="0" algn="just">
              <a:buNone/>
            </a:pPr>
            <a:r>
              <a:rPr lang="tr-TR" sz="2000" dirty="0" smtClean="0"/>
              <a:t>MK m. 844’e göre</a:t>
            </a:r>
            <a:r>
              <a:rPr lang="tr-TR" sz="2000" dirty="0"/>
              <a:t>, ‘Alacaklı, sözleşmeyle yetkili kılınmış olduğu takdirde veya </a:t>
            </a:r>
            <a:r>
              <a:rPr lang="tr-TR" sz="2000" dirty="0" smtClean="0"/>
              <a:t>aşağıdaki durumlarda</a:t>
            </a:r>
            <a:r>
              <a:rPr lang="tr-TR" sz="2000" dirty="0"/>
              <a:t>, malikten taşınmazın yükten kurtarılmasını isteyebilir:</a:t>
            </a:r>
          </a:p>
          <a:p>
            <a:pPr marL="0" indent="0" algn="just">
              <a:buNone/>
            </a:pPr>
            <a:r>
              <a:rPr lang="tr-TR" sz="2000" dirty="0" smtClean="0"/>
              <a:t>1</a:t>
            </a:r>
            <a:r>
              <a:rPr lang="tr-TR" sz="2000" dirty="0"/>
              <a:t>. Yüklü taşınmaz, alacaklının haklarını önemli ölçüde tehlikeye düşürecek </a:t>
            </a:r>
            <a:r>
              <a:rPr lang="tr-TR" sz="2000" dirty="0" smtClean="0"/>
              <a:t>şekilde bölünmüşse</a:t>
            </a:r>
            <a:r>
              <a:rPr lang="tr-TR" sz="2000" dirty="0"/>
              <a:t>;</a:t>
            </a:r>
          </a:p>
          <a:p>
            <a:pPr marL="0" indent="0" algn="just">
              <a:buNone/>
            </a:pPr>
            <a:r>
              <a:rPr lang="tr-TR" sz="2000" dirty="0"/>
              <a:t>2. Malik, yüklü taşınmazın değerini düşürür ve yerine başka bir güvence göstermezse;</a:t>
            </a:r>
          </a:p>
          <a:p>
            <a:pPr marL="0" indent="0" algn="just">
              <a:buNone/>
            </a:pPr>
            <a:r>
              <a:rPr lang="tr-TR" sz="2000" dirty="0"/>
              <a:t>3. Malik, birbiri ardına üç yılın edimlerini yerine getirmemişse. ’</a:t>
            </a:r>
          </a:p>
        </p:txBody>
      </p:sp>
    </p:spTree>
    <p:extLst>
      <p:ext uri="{BB962C8B-B14F-4D97-AF65-F5344CB8AC3E}">
        <p14:creationId xmlns:p14="http://schemas.microsoft.com/office/powerpoint/2010/main" val="115723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42049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2. Yüklü Taşınmaz Malikinin Yükten Kurtarmayı İsteyebileceği Haller</a:t>
            </a:r>
          </a:p>
          <a:p>
            <a:pPr marL="0" indent="0" algn="just">
              <a:buNone/>
            </a:pPr>
            <a:r>
              <a:rPr lang="tr-TR" dirty="0" smtClean="0"/>
              <a:t>MK m. </a:t>
            </a:r>
            <a:r>
              <a:rPr lang="tr-TR" dirty="0"/>
              <a:t>845’e göre, </a:t>
            </a:r>
            <a:r>
              <a:rPr lang="tr-TR" i="1" dirty="0"/>
              <a:t>‘Yükümlü, sözleşmeyle yetkili kılınmış olduğu takdirde veya </a:t>
            </a:r>
            <a:r>
              <a:rPr lang="tr-TR" i="1" dirty="0" smtClean="0"/>
              <a:t>aşağıdaki durumlarda</a:t>
            </a:r>
            <a:r>
              <a:rPr lang="tr-TR" i="1" dirty="0"/>
              <a:t>, taşınmazın yükten kurtarılmasını isteyebilir:</a:t>
            </a:r>
          </a:p>
          <a:p>
            <a:pPr marL="0" indent="0" algn="just">
              <a:buNone/>
            </a:pPr>
            <a:r>
              <a:rPr lang="tr-TR" i="1" dirty="0"/>
              <a:t>1. Alacaklı, taşınmaz yükünü kuran sözleşmeye uymuyorsa;</a:t>
            </a:r>
          </a:p>
          <a:p>
            <a:pPr marL="0" indent="0" algn="just">
              <a:buNone/>
            </a:pPr>
            <a:r>
              <a:rPr lang="tr-TR" i="1" dirty="0"/>
              <a:t>2. Satın alınmamak kaydıyla veya otuz yıldan fazla bir süre için kurulmuş olsa bile </a:t>
            </a:r>
            <a:r>
              <a:rPr lang="tr-TR" i="1" dirty="0" smtClean="0"/>
              <a:t>yükün kurulmasının </a:t>
            </a:r>
            <a:r>
              <a:rPr lang="tr-TR" i="1" dirty="0"/>
              <a:t>üzerinden otuz yıl geçmiş ise.</a:t>
            </a:r>
          </a:p>
          <a:p>
            <a:pPr marL="0" indent="0" algn="just">
              <a:buNone/>
            </a:pPr>
            <a:r>
              <a:rPr lang="tr-TR" i="1" dirty="0"/>
              <a:t>Otuz yıl geçtikten sonra yükümlünün satın alma yetkisini kullanabilmesi, alacaklıya bunu </a:t>
            </a:r>
            <a:r>
              <a:rPr lang="tr-TR" i="1" dirty="0" smtClean="0"/>
              <a:t>bir yıl </a:t>
            </a:r>
            <a:r>
              <a:rPr lang="tr-TR" i="1" dirty="0"/>
              <a:t>önceden bildirmesine bağlıdır.</a:t>
            </a:r>
          </a:p>
          <a:p>
            <a:pPr marL="0" indent="0" algn="just">
              <a:buNone/>
            </a:pPr>
            <a:r>
              <a:rPr lang="tr-TR" i="1" dirty="0"/>
              <a:t>İrtifak taşınmaz lehine sona erdirilmeyen biçimde kurulmuşsa, yüklü taşınmazın bu </a:t>
            </a:r>
            <a:r>
              <a:rPr lang="tr-TR" i="1" dirty="0" smtClean="0"/>
              <a:t>yükten kurtarılması </a:t>
            </a:r>
            <a:r>
              <a:rPr lang="tr-TR" i="1" dirty="0"/>
              <a:t>istenemez</a:t>
            </a:r>
            <a:r>
              <a:rPr lang="tr-TR" i="1" dirty="0" smtClean="0"/>
              <a:t>.’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762375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060849"/>
            <a:ext cx="8568951" cy="43924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2800" b="1" dirty="0" smtClean="0"/>
              <a:t>II. El Değiştirebilen (Düzensiz) Kişiye Bağlı İrtifaklar</a:t>
            </a:r>
          </a:p>
          <a:p>
            <a:pPr marL="457200" indent="-457200" algn="just">
              <a:buAutoNum type="alphaUcPeriod"/>
            </a:pPr>
            <a:r>
              <a:rPr lang="tr-TR" b="1" dirty="0" smtClean="0"/>
              <a:t>Üst Hakkı</a:t>
            </a:r>
          </a:p>
          <a:p>
            <a:pPr marL="457200" indent="-457200" algn="just">
              <a:buAutoNum type="arabicPeriod"/>
            </a:pPr>
            <a:r>
              <a:rPr lang="tr-TR" sz="2000" b="1" dirty="0" smtClean="0"/>
              <a:t>Kavram</a:t>
            </a:r>
          </a:p>
          <a:p>
            <a:pPr marL="0" indent="0" algn="just">
              <a:buNone/>
            </a:pPr>
            <a:r>
              <a:rPr lang="tr-TR" sz="2000" dirty="0" smtClean="0"/>
              <a:t>Üst hakkı bir kişiye başkasına ait arazinin altında veya üstünde bir yapı yaparak veya mevcut bir yapıyı muhafaza ederek ona malik olma yetkisi veren bir irtifak hakkıdır.</a:t>
            </a:r>
          </a:p>
          <a:p>
            <a:pPr marL="0" indent="0" algn="just">
              <a:buNone/>
            </a:pPr>
            <a:r>
              <a:rPr lang="tr-TR" sz="2000" b="1" dirty="0" smtClean="0"/>
              <a:t>2.Çeşitleri</a:t>
            </a:r>
          </a:p>
          <a:p>
            <a:pPr marL="0" indent="0" algn="just">
              <a:buNone/>
            </a:pPr>
            <a:r>
              <a:rPr lang="tr-TR" sz="2000" dirty="0" smtClean="0"/>
              <a:t>Üst hakkı belirli bir gerçek veya tüzel kişi lehine kurulabileceği gibi, eşyaya bağlı irtifak olarak da kurulabilir.</a:t>
            </a:r>
          </a:p>
          <a:p>
            <a:pPr marL="0" indent="0" algn="just">
              <a:buNone/>
            </a:pPr>
            <a:r>
              <a:rPr lang="tr-TR" sz="2000" dirty="0"/>
              <a:t>Aksi kararlaştırılmış olmadıkça bu hak, devredilebilir ve mirasçılara geçer.</a:t>
            </a:r>
          </a:p>
          <a:p>
            <a:pPr marL="0" indent="0" algn="just">
              <a:buNone/>
            </a:pPr>
            <a:r>
              <a:rPr lang="tr-TR" sz="2000" dirty="0"/>
              <a:t>Üst hakkı, bağımsız ve sürekli nitelikte ise üst hakkı sahibinin istemi üzerine tapu </a:t>
            </a:r>
            <a:r>
              <a:rPr lang="tr-TR" sz="2000" dirty="0" smtClean="0"/>
              <a:t>kütüğüne taşınmaz </a:t>
            </a:r>
            <a:r>
              <a:rPr lang="tr-TR" sz="2000" dirty="0"/>
              <a:t>olarak kaydedilebilir. En az otuz yıl için kurulan üst hakkı, sürekli </a:t>
            </a:r>
            <a:r>
              <a:rPr lang="tr-TR" sz="2000" dirty="0" smtClean="0"/>
              <a:t>niteliktedir.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33107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060849"/>
            <a:ext cx="8568951" cy="45365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2600" b="1" dirty="0" smtClean="0"/>
              <a:t>3. Üst Hakkının Kazanılması</a:t>
            </a:r>
          </a:p>
          <a:p>
            <a:pPr marL="0" indent="0" algn="just">
              <a:buNone/>
            </a:pPr>
            <a:r>
              <a:rPr lang="tr-TR" dirty="0" smtClean="0"/>
              <a:t>Üst hakkının kazanılması kanunda özel olarak düzenlenmiş değildir. Bu konuda taşınmaz lehine irtifakların kurulmasına ilişkin hükümler uyarınca üst hakkının kazanılmasına taşınmaz mülkiyetinin kazanılmasına ilişkin hükümlerin uygulanacağı kabul edilmektedir.</a:t>
            </a:r>
          </a:p>
          <a:p>
            <a:pPr marL="0" indent="0" algn="just">
              <a:buNone/>
            </a:pPr>
            <a:r>
              <a:rPr lang="tr-TR" sz="2600" b="1" dirty="0" smtClean="0"/>
              <a:t>4. Üst Hakkının Sona Ermesi ve Sona Ermenin Sonuçları</a:t>
            </a:r>
          </a:p>
          <a:p>
            <a:pPr marL="0" indent="0" algn="just">
              <a:buNone/>
            </a:pPr>
            <a:r>
              <a:rPr lang="tr-TR" dirty="0" smtClean="0"/>
              <a:t>Taşınmaz lehine irtifak haklarının sona erme sebepleri, kıyasen üst hakkının sona ermesine de uygulanır.</a:t>
            </a:r>
          </a:p>
          <a:p>
            <a:pPr marL="0" indent="0" algn="just">
              <a:buNone/>
            </a:pPr>
            <a:r>
              <a:rPr lang="tr-TR" dirty="0" smtClean="0"/>
              <a:t>Sona ermenin sonuçları şöyledir:</a:t>
            </a:r>
          </a:p>
          <a:p>
            <a:pPr algn="just"/>
            <a:r>
              <a:rPr lang="tr-TR" dirty="0"/>
              <a:t> </a:t>
            </a:r>
            <a:r>
              <a:rPr lang="tr-TR" dirty="0" smtClean="0"/>
              <a:t>Yapı üzerindeki mülkiyet hakkının yüklü taşınmaz malikine geçmesi</a:t>
            </a:r>
          </a:p>
          <a:p>
            <a:pPr algn="just"/>
            <a:r>
              <a:rPr lang="tr-TR" dirty="0" smtClean="0"/>
              <a:t>Tapu kütüğü sayfasının kapatılması</a:t>
            </a:r>
          </a:p>
          <a:p>
            <a:pPr algn="just"/>
            <a:r>
              <a:rPr lang="tr-TR" dirty="0" smtClean="0"/>
              <a:t>Yapı karşılığında ödenecek bedel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1945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496943" cy="427699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5. Üst Hakkının Süresinden Önce Arazi Malikine </a:t>
            </a:r>
            <a:r>
              <a:rPr lang="tr-TR" b="1" dirty="0" smtClean="0"/>
              <a:t>Devri</a:t>
            </a:r>
          </a:p>
          <a:p>
            <a:pPr marL="0" indent="0" algn="just">
              <a:buNone/>
            </a:pPr>
            <a:r>
              <a:rPr lang="tr-TR" dirty="0"/>
              <a:t>Üst hakkı sahibi, bu haktan doğan yetkilerinin sınırını ağır şekilde aşar </a:t>
            </a:r>
            <a:r>
              <a:rPr lang="tr-TR" dirty="0" smtClean="0"/>
              <a:t>veya sözleşmeden </a:t>
            </a:r>
            <a:r>
              <a:rPr lang="tr-TR" dirty="0"/>
              <a:t>doğan yükümlülüklerine önemli ölçüde aykırı davranırsa; malik, üst hakkının ona </a:t>
            </a:r>
            <a:r>
              <a:rPr lang="tr-TR" dirty="0" smtClean="0"/>
              <a:t>bağlı bütün </a:t>
            </a:r>
            <a:r>
              <a:rPr lang="tr-TR" dirty="0"/>
              <a:t>hak ve yükümlülükleri ile birlikte süresinden önce kendisine devrini isteyebilir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Malik, üst hakkının devrini, kendisine geçecek yapılar için uygun bir </a:t>
            </a:r>
            <a:r>
              <a:rPr lang="tr-TR" dirty="0" smtClean="0"/>
              <a:t>bedel ödemek </a:t>
            </a:r>
            <a:r>
              <a:rPr lang="tr-TR" dirty="0"/>
              <a:t>kaydıyla isteyebilir. Üst hakkı sahibinin kusuru, bedelin belirlenmesinde indirim sebebi </a:t>
            </a:r>
            <a:r>
              <a:rPr lang="tr-TR" dirty="0" smtClean="0"/>
              <a:t>olarak göz </a:t>
            </a:r>
            <a:r>
              <a:rPr lang="tr-TR" dirty="0"/>
              <a:t>önüne alınabilir.</a:t>
            </a:r>
          </a:p>
          <a:p>
            <a:pPr marL="0" indent="0" algn="just">
              <a:buNone/>
            </a:pPr>
            <a:r>
              <a:rPr lang="tr-TR" dirty="0"/>
              <a:t>Üst hakkının malike devri, bedelin ödenmesine veya güvence altına alınmış olmasına bağlıdır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/>
              <a:t>Üst hakkı sahibinin yükümlülüklerine aykırı davranması hâlinde </a:t>
            </a:r>
            <a:r>
              <a:rPr lang="tr-TR" dirty="0" smtClean="0"/>
              <a:t>sözleşmede malik </a:t>
            </a:r>
            <a:r>
              <a:rPr lang="tr-TR" dirty="0"/>
              <a:t>lehine saklı tutulan, üst hakkını süresinden önce sona erdirme veya devrini isteme </a:t>
            </a:r>
            <a:r>
              <a:rPr lang="tr-TR" dirty="0" smtClean="0"/>
              <a:t>yetkisi, süresinden </a:t>
            </a:r>
            <a:r>
              <a:rPr lang="tr-TR" dirty="0"/>
              <a:t>önce devir istemine ilişkin hükümlere tâbidir.</a:t>
            </a:r>
          </a:p>
          <a:p>
            <a:pPr marL="0" indent="0" algn="just">
              <a:buNone/>
            </a:pPr>
            <a:endParaRPr lang="tr-TR" b="1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2665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2248347"/>
            <a:ext cx="8640960" cy="434900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6. Üst Hakkının Hükümleri</a:t>
            </a:r>
          </a:p>
          <a:p>
            <a:pPr marL="0" indent="0" algn="just">
              <a:buNone/>
            </a:pPr>
            <a:r>
              <a:rPr lang="tr-TR" dirty="0" smtClean="0"/>
              <a:t>Üst </a:t>
            </a:r>
            <a:r>
              <a:rPr lang="tr-TR" dirty="0"/>
              <a:t>hakkının içerik ve kapsamıyla ilgili olarak resmî senette yer alan, </a:t>
            </a:r>
            <a:r>
              <a:rPr lang="tr-TR" dirty="0" smtClean="0"/>
              <a:t>özellikle yapının </a:t>
            </a:r>
            <a:r>
              <a:rPr lang="tr-TR" dirty="0"/>
              <a:t>konumuna, şekline, niteliğine, boyutlarına, özgülenme amacına ve üzerinde yapı </a:t>
            </a:r>
            <a:r>
              <a:rPr lang="tr-TR" dirty="0" smtClean="0"/>
              <a:t>bulunmayan alandan </a:t>
            </a:r>
            <a:r>
              <a:rPr lang="tr-TR" dirty="0"/>
              <a:t>faydalanmaya ilişkin sözleşme kayıtları herkes için </a:t>
            </a:r>
            <a:r>
              <a:rPr lang="tr-TR" dirty="0" smtClean="0"/>
              <a:t>bağlayıcıdır.</a:t>
            </a:r>
          </a:p>
          <a:p>
            <a:pPr marL="0" indent="0" algn="just">
              <a:buNone/>
            </a:pPr>
            <a:r>
              <a:rPr lang="tr-TR" dirty="0" smtClean="0"/>
              <a:t>Üst hakkı sahibi hakkın konusu olan yapı üzerinde mülkiyet hakkına sahip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313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38778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B. Kaynak Hakkı</a:t>
            </a:r>
          </a:p>
          <a:p>
            <a:pPr marL="457200" indent="-457200" algn="just">
              <a:buAutoNum type="arabicPeriod"/>
            </a:pPr>
            <a:r>
              <a:rPr lang="tr-TR" sz="2000" b="1" dirty="0" smtClean="0"/>
              <a:t>Kavram</a:t>
            </a:r>
          </a:p>
          <a:p>
            <a:pPr marL="0" indent="0" algn="just">
              <a:buNone/>
            </a:pPr>
            <a:r>
              <a:rPr lang="tr-TR" sz="2000" dirty="0" smtClean="0"/>
              <a:t>Kaynak hakkı, bir kişiye başkasının arazisindeki kaynağın sularını alma ve kendi arazisine akıtma yetkisi sağlayan bir irtifak hakkıdır</a:t>
            </a:r>
            <a:r>
              <a:rPr lang="tr-TR" sz="2000" b="1" dirty="0" smtClean="0"/>
              <a:t>.</a:t>
            </a:r>
          </a:p>
          <a:p>
            <a:pPr marL="0" indent="0" algn="just">
              <a:buNone/>
            </a:pPr>
            <a:r>
              <a:rPr lang="tr-TR" sz="2000" dirty="0"/>
              <a:t>Bu hak, aksi kararlaştırılmış olmadıkça, başkasına devredilebilir ve mirasçıya geçer.</a:t>
            </a:r>
          </a:p>
          <a:p>
            <a:pPr marL="0" indent="0" algn="just">
              <a:buNone/>
            </a:pPr>
            <a:r>
              <a:rPr lang="tr-TR" sz="2000" dirty="0"/>
              <a:t>Kaynak hakkı, bağımsız nitelikte ve en az otuz yıl için kurulmuş ise tapu kütüğüne </a:t>
            </a:r>
            <a:r>
              <a:rPr lang="tr-TR" sz="2000" dirty="0" smtClean="0"/>
              <a:t>taşınmaz olarak </a:t>
            </a:r>
            <a:r>
              <a:rPr lang="tr-TR" sz="2000" dirty="0"/>
              <a:t>kaydedilebilir</a:t>
            </a:r>
            <a:r>
              <a:rPr lang="tr-TR" sz="2000" dirty="0" smtClean="0"/>
              <a:t>.</a:t>
            </a:r>
          </a:p>
          <a:p>
            <a:pPr marL="0" indent="0" algn="just">
              <a:buNone/>
            </a:pPr>
            <a:r>
              <a:rPr lang="tr-TR" sz="2000" b="1" dirty="0" smtClean="0"/>
              <a:t>2. Kaynak Hakkının Kazanılması ve Sona Ermesi</a:t>
            </a:r>
          </a:p>
          <a:p>
            <a:pPr marL="0" indent="0" algn="just">
              <a:buNone/>
            </a:pPr>
            <a:r>
              <a:rPr lang="tr-TR" sz="2000" dirty="0" smtClean="0"/>
              <a:t>Taşınmaz mülkiyetinin kazanılmasını düzenleyen hükümler kıyasen burada da uygulanır. </a:t>
            </a:r>
          </a:p>
          <a:p>
            <a:pPr marL="0" indent="0" algn="just">
              <a:buNone/>
            </a:pPr>
            <a:r>
              <a:rPr lang="tr-TR" sz="2000" dirty="0" smtClean="0"/>
              <a:t>Eşyaya bağlı irtifakları sona erdiren sebepler kaynak hakkının da sona ermesine sebep olur.</a:t>
            </a:r>
          </a:p>
        </p:txBody>
      </p:sp>
    </p:spTree>
    <p:extLst>
      <p:ext uri="{BB962C8B-B14F-4D97-AF65-F5344CB8AC3E}">
        <p14:creationId xmlns:p14="http://schemas.microsoft.com/office/powerpoint/2010/main" val="1672459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7" y="2248347"/>
            <a:ext cx="8049216" cy="387781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3. Kaynak Hakkının Hükümleri</a:t>
            </a:r>
          </a:p>
          <a:p>
            <a:pPr marL="0" indent="0" algn="just">
              <a:buNone/>
            </a:pPr>
            <a:r>
              <a:rPr lang="tr-TR" dirty="0" smtClean="0"/>
              <a:t>Kaynak </a:t>
            </a:r>
            <a:r>
              <a:rPr lang="tr-TR" dirty="0"/>
              <a:t>hakkı, hak sahibine başkasının arazisindeki kaynağı alma ve kendi arazisine akıtma yetkisi sağlarken, arazi maliki de  buna katlanmakla yükümlü olur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Taraflar, kaynak hakkını kurma borcunu doğuran sözleşmede bu çerçevede kalmak şartıyla karşılıklı hak ve yükümlülüklerini daha ayrıntılı olarak düzenleyebilirler.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194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48347"/>
            <a:ext cx="8496943" cy="41329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/>
              <a:t>III. Diğer (Düzensiz Kişiye Bağlı) İrtifaklar</a:t>
            </a:r>
          </a:p>
          <a:p>
            <a:pPr marL="0" indent="0" algn="just">
              <a:buNone/>
            </a:pPr>
            <a:r>
              <a:rPr lang="tr-TR" dirty="0"/>
              <a:t>Malik, taşınmazı üzerinde herhangi bir kişi veya topluluk lehine atış eğitimi </a:t>
            </a:r>
            <a:r>
              <a:rPr lang="tr-TR" dirty="0" smtClean="0"/>
              <a:t>veya spor </a:t>
            </a:r>
            <a:r>
              <a:rPr lang="tr-TR" dirty="0"/>
              <a:t>alanı ya da geçit olarak kullanılmak gibi belirli bir yararlanmaya hizmet etmek üzere başka </a:t>
            </a:r>
            <a:r>
              <a:rPr lang="tr-TR" dirty="0" smtClean="0"/>
              <a:t>irtifak hakları </a:t>
            </a:r>
            <a:r>
              <a:rPr lang="tr-TR" dirty="0"/>
              <a:t>da </a:t>
            </a:r>
            <a:r>
              <a:rPr lang="tr-TR" dirty="0" smtClean="0"/>
              <a:t>kurabilir.</a:t>
            </a:r>
          </a:p>
          <a:p>
            <a:pPr marL="0" indent="0" algn="just">
              <a:buNone/>
            </a:pPr>
            <a:r>
              <a:rPr lang="tr-TR" dirty="0"/>
              <a:t>Bu haklar, aksi kararlaştırılmış olmadıkça, başkasına devredilemez ve mirasçılara geçmez. </a:t>
            </a:r>
            <a:r>
              <a:rPr lang="tr-TR" dirty="0" smtClean="0"/>
              <a:t>Bu hakların </a:t>
            </a:r>
            <a:r>
              <a:rPr lang="tr-TR" dirty="0"/>
              <a:t>kapsamı, hak sahibinin olağan ihtiyaçlarına göre belirlenir.</a:t>
            </a:r>
          </a:p>
          <a:p>
            <a:pPr marL="0" indent="0" algn="just">
              <a:buNone/>
            </a:pPr>
            <a:r>
              <a:rPr lang="tr-TR" dirty="0"/>
              <a:t>Taşınmaz lehine irtifaklara ilişkin hükümler, bu tür irtifak haklarına da uygulanır</a:t>
            </a:r>
            <a:r>
              <a:rPr lang="tr-TR" dirty="0" smtClean="0"/>
              <a:t>. (MK m. 838)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8008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Taşınmaz Yükü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8459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94</TotalTime>
  <Words>1089</Words>
  <Application>Microsoft Office PowerPoint</Application>
  <PresentationFormat>Ekran Gösterisi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Cilt</vt:lpstr>
      <vt:lpstr>İrtifak Hakkı- 3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Taşınmaz Yükü</vt:lpstr>
      <vt:lpstr>1. Taşınmaz Yükü Kavramı ve Unsurları</vt:lpstr>
      <vt:lpstr>PowerPoint Sunusu</vt:lpstr>
      <vt:lpstr>PowerPoint Sunusu</vt:lpstr>
      <vt:lpstr>2. Taşınmaz Yükünün  Çeşitleri</vt:lpstr>
      <vt:lpstr>3. Taşınmaz Yükünün Kazanılması ve Sonuçları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İrtifak Hakkı- 3</dc:title>
  <dc:creator>Acer</dc:creator>
  <cp:lastModifiedBy>Acer</cp:lastModifiedBy>
  <cp:revision>12</cp:revision>
  <dcterms:created xsi:type="dcterms:W3CDTF">2019-11-26T11:29:27Z</dcterms:created>
  <dcterms:modified xsi:type="dcterms:W3CDTF">2019-12-01T17:10:16Z</dcterms:modified>
</cp:coreProperties>
</file>