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95" r:id="rId2"/>
    <p:sldId id="300" r:id="rId3"/>
    <p:sldId id="341" r:id="rId4"/>
    <p:sldId id="393" r:id="rId5"/>
    <p:sldId id="362" r:id="rId6"/>
    <p:sldId id="299" r:id="rId7"/>
    <p:sldId id="410" r:id="rId8"/>
    <p:sldId id="411" r:id="rId9"/>
    <p:sldId id="412" r:id="rId10"/>
    <p:sldId id="416" r:id="rId11"/>
    <p:sldId id="417" r:id="rId12"/>
    <p:sldId id="418" r:id="rId13"/>
    <p:sldId id="419" r:id="rId14"/>
    <p:sldId id="298" r:id="rId15"/>
    <p:sldId id="274" r:id="rId16"/>
    <p:sldId id="421" r:id="rId17"/>
    <p:sldId id="413" r:id="rId18"/>
    <p:sldId id="420" r:id="rId19"/>
    <p:sldId id="303" r:id="rId20"/>
    <p:sldId id="366" r:id="rId21"/>
    <p:sldId id="367" r:id="rId22"/>
    <p:sldId id="369" r:id="rId23"/>
    <p:sldId id="373" r:id="rId24"/>
    <p:sldId id="414" r:id="rId25"/>
    <p:sldId id="306" r:id="rId26"/>
    <p:sldId id="307" r:id="rId27"/>
    <p:sldId id="278" r:id="rId28"/>
    <p:sldId id="287" r:id="rId29"/>
    <p:sldId id="290" r:id="rId30"/>
    <p:sldId id="318" r:id="rId31"/>
    <p:sldId id="402" r:id="rId3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07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33" autoAdjust="0"/>
  </p:normalViewPr>
  <p:slideViewPr>
    <p:cSldViewPr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3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9A2C-5963-4E0A-B10F-9DEBDD898ECB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CE9C9-7C01-4EB6-ABDC-B2A9594203A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CE9C9-7C01-4EB6-ABDC-B2A9594203A5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33A66-9447-4E85-BF00-2041EE97A1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0252F-B087-4644-A0FF-7BCB0D60F4F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7A236-2587-4DAD-8301-A99DC5122E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EE9BE-A5F2-4C2C-81A1-986F00E9842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6486-1012-4368-AEE9-27A127276A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A375D-DE44-4DE5-BFEB-1952F5E22C8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27F40-00D5-445B-BCAC-980B9938E1F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BABD3-5697-4FD0-89CF-94F42630D7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45CD-726A-4FB0-9428-D58DF2DD9E6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666F9-90C1-4567-9D15-FDC93383426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A8E4-E956-4E76-9512-816B6A77CBA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121F1-F944-42AD-9904-124C8ADF1CA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5440B-2F52-4497-A1CA-E030685E0B9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DBE74E-AF6C-4AD7-BB23-5246CA6359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73630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err="1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Multisistem</a:t>
            </a:r>
            <a:r>
              <a:rPr lang="tr-TR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Travmalı</a:t>
            </a:r>
            <a:br>
              <a:rPr lang="tr-TR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Erişkin Hastaya</a:t>
            </a:r>
            <a:br>
              <a:rPr lang="tr-TR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Yaklaşım</a:t>
            </a:r>
            <a:endParaRPr lang="tr-TR" b="1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4819600"/>
            <a:ext cx="6400800" cy="14669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1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Doç.Dr.Onur</a:t>
            </a:r>
            <a:r>
              <a:rPr lang="tr-TR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Polat</a:t>
            </a:r>
          </a:p>
          <a:p>
            <a:r>
              <a:rPr lang="tr-TR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Ankara Üniversitesi Tıp Fakültesi</a:t>
            </a:r>
          </a:p>
          <a:p>
            <a:r>
              <a:rPr lang="tr-TR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Acil Tıp Anabilim Dalı</a:t>
            </a:r>
            <a:endParaRPr lang="tr-TR" sz="1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Antifibrinolitik</a:t>
            </a:r>
            <a:r>
              <a:rPr lang="tr-TR" b="1" dirty="0" smtClean="0">
                <a:solidFill>
                  <a:srgbClr val="C00000"/>
                </a:solidFill>
              </a:rPr>
              <a:t> Ajanlar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tr-TR" sz="4000" b="1" dirty="0" err="1" smtClean="0"/>
              <a:t>Traneksamik</a:t>
            </a:r>
            <a:r>
              <a:rPr lang="tr-TR" sz="4000" b="1" dirty="0" smtClean="0"/>
              <a:t> asit</a:t>
            </a:r>
            <a:r>
              <a:rPr lang="tr-TR" sz="4000" dirty="0" smtClean="0"/>
              <a:t>, kanayan veya belirgin </a:t>
            </a:r>
            <a:r>
              <a:rPr lang="tr-TR" sz="4000" dirty="0" err="1" smtClean="0"/>
              <a:t>hemoraji</a:t>
            </a:r>
            <a:r>
              <a:rPr lang="tr-TR" sz="4000" dirty="0" smtClean="0"/>
              <a:t> riski olan hastalara mümkün olduğunca erken 10 dakikada 1 gr yüklenmeli ve 8 saatte 1 gr </a:t>
            </a:r>
            <a:r>
              <a:rPr lang="tr-TR" sz="4000" dirty="0" err="1" smtClean="0"/>
              <a:t>infuzyon</a:t>
            </a:r>
            <a:r>
              <a:rPr lang="tr-TR" sz="4000" dirty="0" smtClean="0"/>
              <a:t> dozu takip etmelidir. </a:t>
            </a:r>
          </a:p>
          <a:p>
            <a:pPr>
              <a:lnSpc>
                <a:spcPct val="170000"/>
              </a:lnSpc>
            </a:pPr>
            <a:r>
              <a:rPr lang="tr-TR" sz="4000" dirty="0" err="1" smtClean="0"/>
              <a:t>Traneksamik</a:t>
            </a:r>
            <a:r>
              <a:rPr lang="tr-TR" sz="4000" dirty="0" smtClean="0"/>
              <a:t> asidin kanayan travma hastasına yaralanmayı takip eden 3 saat içinde verilmelidir. </a:t>
            </a:r>
          </a:p>
          <a:p>
            <a:pPr>
              <a:lnSpc>
                <a:spcPct val="170000"/>
              </a:lnSpc>
            </a:pPr>
            <a:r>
              <a:rPr lang="tr-TR" sz="4000" dirty="0" smtClean="0"/>
              <a:t>Kanayan hastaların yönetiminde </a:t>
            </a:r>
            <a:r>
              <a:rPr lang="tr-TR" sz="4000" dirty="0" err="1" smtClean="0"/>
              <a:t>traneksamik</a:t>
            </a:r>
            <a:r>
              <a:rPr lang="tr-TR" sz="4000" dirty="0" smtClean="0"/>
              <a:t> asidin ilk dozunun hastane yolunda iken verilmesi düşünülebilir. </a:t>
            </a:r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Taze Donmuş Plazma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Plazma tabanlı </a:t>
            </a:r>
            <a:r>
              <a:rPr lang="tr-TR" sz="2400" dirty="0" err="1" smtClean="0"/>
              <a:t>koagulasyon</a:t>
            </a:r>
            <a:r>
              <a:rPr lang="tr-TR" sz="2400" dirty="0" smtClean="0"/>
              <a:t> </a:t>
            </a:r>
            <a:r>
              <a:rPr lang="tr-TR" sz="2400" dirty="0" err="1" smtClean="0"/>
              <a:t>resüsitasyon</a:t>
            </a:r>
            <a:r>
              <a:rPr lang="tr-TR" sz="2400" dirty="0" smtClean="0"/>
              <a:t> stratejisi kullanılıyorsa plazma (TDP veya patojen </a:t>
            </a:r>
            <a:r>
              <a:rPr lang="tr-TR" sz="2400" dirty="0" err="1" smtClean="0"/>
              <a:t>inaktive</a:t>
            </a:r>
            <a:r>
              <a:rPr lang="tr-TR" sz="2400" dirty="0" smtClean="0"/>
              <a:t> plazma) PT ve APTT normal düzeyin &lt;1.5 kat altında tutulması gerekmektedir.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Önemli kanaması olmayan hastalarda plazma transfüzyonundan kaçınılmalıdır.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Hedefe yönelik stratejinin bir parçası olarak PT ve APTT düzeyleri normalin 1.5 kat üstünde ise TDP öneriliyor.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Plateletler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tr-TR" sz="2000" dirty="0" err="1" smtClean="0"/>
              <a:t>Platelet</a:t>
            </a:r>
            <a:r>
              <a:rPr lang="tr-TR" sz="2000" dirty="0" smtClean="0"/>
              <a:t> sayımını 50.000/L üzerinde tutmak için </a:t>
            </a:r>
            <a:r>
              <a:rPr lang="tr-TR" sz="2000" dirty="0" err="1" smtClean="0"/>
              <a:t>platelet</a:t>
            </a:r>
            <a:r>
              <a:rPr lang="tr-TR" sz="2000" dirty="0" smtClean="0"/>
              <a:t> verilmesi öneriliyor. </a:t>
            </a:r>
          </a:p>
          <a:p>
            <a:r>
              <a:rPr lang="tr-TR" sz="2000" dirty="0" smtClean="0"/>
              <a:t>Devam eden kanaması olan ve/veya TBH olan hastalarda </a:t>
            </a:r>
            <a:r>
              <a:rPr lang="tr-TR" sz="2000" dirty="0" err="1" smtClean="0"/>
              <a:t>platelet</a:t>
            </a:r>
            <a:r>
              <a:rPr lang="tr-TR" sz="2000" dirty="0" smtClean="0"/>
              <a:t> sayımını 100.000 /L üzerinde tutulması öneriliyor. </a:t>
            </a:r>
          </a:p>
          <a:p>
            <a:r>
              <a:rPr lang="tr-TR" sz="2000" dirty="0" smtClean="0"/>
              <a:t>Eğer verilirse, başlangıç dozu olarak dört ila sekiz ünite </a:t>
            </a:r>
            <a:r>
              <a:rPr lang="tr-TR" sz="2000" dirty="0" err="1" smtClean="0"/>
              <a:t>platelet</a:t>
            </a:r>
            <a:r>
              <a:rPr lang="tr-TR" sz="2000" dirty="0" smtClean="0"/>
              <a:t> veya tek </a:t>
            </a:r>
            <a:r>
              <a:rPr lang="tr-TR" sz="2000" dirty="0" err="1" smtClean="0"/>
              <a:t>aferez</a:t>
            </a:r>
            <a:r>
              <a:rPr lang="tr-TR" sz="2000" dirty="0" smtClean="0"/>
              <a:t> paketinin kullanılması öneriliyor.</a:t>
            </a:r>
          </a:p>
          <a:p>
            <a:endParaRPr lang="tr-TR" sz="2000" dirty="0" smtClean="0"/>
          </a:p>
          <a:p>
            <a:r>
              <a:rPr lang="tr-TR" sz="2000" dirty="0" smtClean="0"/>
              <a:t>Azımsanamayacak kanaması olan veya </a:t>
            </a:r>
            <a:r>
              <a:rPr lang="tr-TR" sz="2000" dirty="0" err="1" smtClean="0"/>
              <a:t>intrakraniyal</a:t>
            </a:r>
            <a:r>
              <a:rPr lang="tr-TR" sz="2000" dirty="0" smtClean="0"/>
              <a:t> kanaması olup </a:t>
            </a:r>
            <a:r>
              <a:rPr lang="tr-TR" sz="2000" dirty="0" err="1" smtClean="0"/>
              <a:t>antiplatelet</a:t>
            </a:r>
            <a:r>
              <a:rPr lang="tr-TR" sz="2000" dirty="0" smtClean="0"/>
              <a:t> ajan kullanan hastalara </a:t>
            </a:r>
            <a:r>
              <a:rPr lang="tr-TR" sz="2000" dirty="0" err="1" smtClean="0"/>
              <a:t>platelet</a:t>
            </a:r>
            <a:r>
              <a:rPr lang="tr-TR" sz="2000" dirty="0" smtClean="0"/>
              <a:t> verilmesi öneriliyor. (</a:t>
            </a:r>
            <a:r>
              <a:rPr lang="tr-TR" sz="2000" dirty="0" err="1" smtClean="0"/>
              <a:t>Grade</a:t>
            </a:r>
            <a:r>
              <a:rPr lang="tr-TR" sz="2000" dirty="0" smtClean="0"/>
              <a:t> 2C)</a:t>
            </a:r>
          </a:p>
          <a:p>
            <a:pPr>
              <a:buNone/>
            </a:pPr>
            <a:endParaRPr lang="tr-TR" sz="2000" dirty="0" smtClean="0"/>
          </a:p>
          <a:p>
            <a:r>
              <a:rPr lang="tr-TR" sz="2000" dirty="0" smtClean="0"/>
              <a:t>Masif transfüzyon sırasında iyonize</a:t>
            </a:r>
            <a:r>
              <a:rPr lang="tr-TR" sz="2000" b="1" dirty="0" smtClean="0"/>
              <a:t> kalsiyum </a:t>
            </a:r>
            <a:r>
              <a:rPr lang="tr-TR" sz="2000" dirty="0" smtClean="0"/>
              <a:t>seviyelerini izleme ve normal sınırlarda tutulması öneriliyor.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C00000"/>
                </a:solidFill>
              </a:rPr>
              <a:t>Protrombin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komplex</a:t>
            </a:r>
            <a:r>
              <a:rPr lang="tr-TR" b="1" dirty="0" smtClean="0">
                <a:solidFill>
                  <a:srgbClr val="C00000"/>
                </a:solidFill>
              </a:rPr>
              <a:t> konsantresi</a:t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b="1" dirty="0" smtClean="0">
                <a:solidFill>
                  <a:srgbClr val="C00000"/>
                </a:solidFill>
              </a:rPr>
              <a:t>(PCC)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16225"/>
            <a:ext cx="8229600" cy="485313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2000" dirty="0" smtClean="0"/>
              <a:t>Vitamin K bağımlı oral </a:t>
            </a:r>
            <a:r>
              <a:rPr lang="tr-TR" sz="2000" dirty="0" err="1" smtClean="0"/>
              <a:t>antikoagulanların</a:t>
            </a:r>
            <a:r>
              <a:rPr lang="tr-TR" sz="2000" dirty="0" smtClean="0"/>
              <a:t> etkisinin acil geri döndürülmesinde </a:t>
            </a:r>
            <a:r>
              <a:rPr lang="tr-TR" sz="2000" dirty="0" err="1" smtClean="0"/>
              <a:t>protrombin</a:t>
            </a:r>
            <a:r>
              <a:rPr lang="tr-TR" sz="2000" dirty="0" smtClean="0"/>
              <a:t> kompleks konsantresinin erken kullanımı öneriliyor. </a:t>
            </a:r>
          </a:p>
          <a:p>
            <a:pPr>
              <a:lnSpc>
                <a:spcPct val="110000"/>
              </a:lnSpc>
            </a:pPr>
            <a:r>
              <a:rPr lang="tr-TR" sz="2000" dirty="0" smtClean="0"/>
              <a:t>Yeni oral </a:t>
            </a:r>
            <a:r>
              <a:rPr lang="tr-TR" sz="2000" dirty="0" err="1" smtClean="0"/>
              <a:t>antikoagulanlar</a:t>
            </a:r>
            <a:r>
              <a:rPr lang="tr-TR" sz="2000" dirty="0" smtClean="0"/>
              <a:t> ile tedavi edilen hastalarda hayatı tehdit eden post </a:t>
            </a:r>
            <a:r>
              <a:rPr lang="tr-TR" sz="2000" dirty="0" err="1" smtClean="0"/>
              <a:t>travmatik</a:t>
            </a:r>
            <a:r>
              <a:rPr lang="tr-TR" sz="2000" dirty="0" smtClean="0"/>
              <a:t> kanamayı azaltmak için </a:t>
            </a:r>
            <a:r>
              <a:rPr lang="tr-TR" sz="2000" dirty="0" err="1" smtClean="0"/>
              <a:t>protrombin</a:t>
            </a:r>
            <a:r>
              <a:rPr lang="tr-TR" sz="2000" dirty="0" smtClean="0"/>
              <a:t> kompleks konsantresi verilmesi öneriliyor </a:t>
            </a:r>
          </a:p>
          <a:p>
            <a:pPr>
              <a:lnSpc>
                <a:spcPct val="110000"/>
              </a:lnSpc>
            </a:pPr>
            <a:r>
              <a:rPr lang="tr-TR" sz="2000" dirty="0" smtClean="0"/>
              <a:t>Fibrinojen seviyelerinin normal olması şartı ile, </a:t>
            </a:r>
            <a:r>
              <a:rPr lang="tr-TR" sz="2000" dirty="0" err="1" smtClean="0"/>
              <a:t>viskoelastik</a:t>
            </a:r>
            <a:r>
              <a:rPr lang="tr-TR" sz="2000" dirty="0" smtClean="0"/>
              <a:t> izlem kullanarak gecikmiş </a:t>
            </a:r>
            <a:r>
              <a:rPr lang="tr-TR" sz="2000" dirty="0" err="1" smtClean="0"/>
              <a:t>koagulasyon</a:t>
            </a:r>
            <a:r>
              <a:rPr lang="tr-TR" sz="2000" dirty="0" smtClean="0"/>
              <a:t> kanıtlanırsa kanayan hastaya </a:t>
            </a:r>
            <a:r>
              <a:rPr lang="tr-TR" sz="2000" dirty="0" err="1" smtClean="0"/>
              <a:t>protrombin</a:t>
            </a:r>
            <a:r>
              <a:rPr lang="tr-TR" sz="2000" dirty="0" smtClean="0"/>
              <a:t> kompleks konsantresi veya plazma verilebilir. </a:t>
            </a:r>
          </a:p>
          <a:p>
            <a:pPr>
              <a:lnSpc>
                <a:spcPct val="110000"/>
              </a:lnSpc>
            </a:pPr>
            <a:r>
              <a:rPr lang="tr-TR" sz="2000" dirty="0" smtClean="0"/>
              <a:t>Vitamin K antagonistlerinin etkisinin hızlı geri döndürülmesinde </a:t>
            </a:r>
            <a:r>
              <a:rPr lang="tr-TR" sz="2000" dirty="0" err="1" smtClean="0"/>
              <a:t>TDP’ye</a:t>
            </a:r>
            <a:r>
              <a:rPr lang="tr-TR" sz="2000" dirty="0" smtClean="0"/>
              <a:t> göre daha üstün olduğu için öneri düzeyi 1A’dan 1B’ye yükseltilmiş. Yeni oral </a:t>
            </a:r>
            <a:r>
              <a:rPr lang="tr-TR" sz="2000" dirty="0" err="1" smtClean="0"/>
              <a:t>antikoagulanlardaki</a:t>
            </a:r>
            <a:r>
              <a:rPr lang="tr-TR" sz="2000" dirty="0" smtClean="0"/>
              <a:t> öneri ise hayvan çalışmalarına dayandırılmış.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701824"/>
            <a:ext cx="8877300" cy="114300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sz="3200" b="1" dirty="0" smtClean="0">
                <a:solidFill>
                  <a:srgbClr val="C00000"/>
                </a:solidFill>
              </a:rPr>
              <a:t>İ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lk Bak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ı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İ</a:t>
            </a:r>
            <a:r>
              <a:rPr lang="tr-TR" sz="3200" b="1" dirty="0" err="1" smtClean="0">
                <a:solidFill>
                  <a:srgbClr val="C00000"/>
                </a:solidFill>
                <a:cs typeface="Times New Roman" pitchFamily="18" charset="0"/>
              </a:rPr>
              <a:t>le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 Birlikte Yap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ı</a:t>
            </a:r>
            <a:r>
              <a:rPr lang="tr-TR" sz="3200" b="1" dirty="0" err="1" smtClean="0">
                <a:solidFill>
                  <a:srgbClr val="C00000"/>
                </a:solidFill>
                <a:cs typeface="Times New Roman" pitchFamily="18" charset="0"/>
              </a:rPr>
              <a:t>lmas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ı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 Uygun Olan Acil </a:t>
            </a:r>
            <a:r>
              <a:rPr lang="tr-TR" sz="3200" b="1" dirty="0" err="1" smtClean="0">
                <a:solidFill>
                  <a:srgbClr val="C00000"/>
                </a:solidFill>
                <a:cs typeface="Times New Roman" pitchFamily="18" charset="0"/>
              </a:rPr>
              <a:t>Resüstatif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  <a:cs typeface="Times New Roman" pitchFamily="18" charset="0"/>
              </a:rPr>
              <a:t>Giri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ş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imler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64296"/>
            <a:ext cx="8075613" cy="3773016"/>
          </a:xfrm>
        </p:spPr>
        <p:txBody>
          <a:bodyPr/>
          <a:lstStyle/>
          <a:p>
            <a:pPr eaLnBrk="1" hangingPunct="1"/>
            <a:r>
              <a:rPr lang="tr-TR" dirty="0" smtClean="0">
                <a:cs typeface="Times New Roman" pitchFamily="18" charset="0"/>
              </a:rPr>
              <a:t>E</a:t>
            </a:r>
            <a:r>
              <a:rPr lang="en-US" dirty="0" smtClean="0">
                <a:cs typeface="Arial" charset="0"/>
              </a:rPr>
              <a:t>ğ</a:t>
            </a:r>
            <a:r>
              <a:rPr lang="tr-TR" dirty="0" smtClean="0">
                <a:cs typeface="Times New Roman" pitchFamily="18" charset="0"/>
              </a:rPr>
              <a:t>er </a:t>
            </a:r>
            <a:r>
              <a:rPr lang="tr-TR" dirty="0" err="1" smtClean="0">
                <a:cs typeface="Times New Roman" pitchFamily="18" charset="0"/>
              </a:rPr>
              <a:t>major</a:t>
            </a:r>
            <a:r>
              <a:rPr lang="tr-TR" dirty="0" smtClean="0">
                <a:cs typeface="Times New Roman" pitchFamily="18" charset="0"/>
              </a:rPr>
              <a:t> kan </a:t>
            </a:r>
            <a:r>
              <a:rPr lang="tr-TR" dirty="0" err="1" smtClean="0">
                <a:cs typeface="Times New Roman" pitchFamily="18" charset="0"/>
              </a:rPr>
              <a:t>kayb</a:t>
            </a:r>
            <a:r>
              <a:rPr lang="en-US" dirty="0" smtClean="0">
                <a:cs typeface="Arial" charset="0"/>
              </a:rPr>
              <a:t>ı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Arial" charset="0"/>
              </a:rPr>
              <a:t>ş</a:t>
            </a:r>
            <a:r>
              <a:rPr lang="tr-TR" dirty="0" err="1" smtClean="0">
                <a:cs typeface="Times New Roman" pitchFamily="18" charset="0"/>
              </a:rPr>
              <a:t>üphesi</a:t>
            </a:r>
            <a:r>
              <a:rPr lang="tr-TR" dirty="0" smtClean="0">
                <a:cs typeface="Times New Roman" pitchFamily="18" charset="0"/>
              </a:rPr>
              <a:t> varsa; </a:t>
            </a:r>
          </a:p>
          <a:p>
            <a:pPr lvl="1" eaLnBrk="1" hangingPunct="1">
              <a:lnSpc>
                <a:spcPct val="130000"/>
              </a:lnSpc>
              <a:buFont typeface="Wingdings 2" pitchFamily="18" charset="2"/>
              <a:buChar char="P"/>
            </a:pPr>
            <a:r>
              <a:rPr lang="tr-TR" dirty="0" smtClean="0">
                <a:cs typeface="Times New Roman" pitchFamily="18" charset="0"/>
              </a:rPr>
              <a:t>E</a:t>
            </a:r>
            <a:r>
              <a:rPr lang="en-US" dirty="0" smtClean="0">
                <a:cs typeface="Arial" charset="0"/>
              </a:rPr>
              <a:t>ğ</a:t>
            </a:r>
            <a:r>
              <a:rPr lang="tr-TR" dirty="0" smtClean="0">
                <a:cs typeface="Times New Roman" pitchFamily="18" charset="0"/>
              </a:rPr>
              <a:t>er hasta çok </a:t>
            </a:r>
            <a:r>
              <a:rPr lang="tr-TR" dirty="0" err="1" smtClean="0">
                <a:cs typeface="Times New Roman" pitchFamily="18" charset="0"/>
              </a:rPr>
              <a:t>hipotansif</a:t>
            </a:r>
            <a:r>
              <a:rPr lang="tr-TR" dirty="0" smtClean="0">
                <a:cs typeface="Times New Roman" pitchFamily="18" charset="0"/>
              </a:rPr>
              <a:t> ve kan </a:t>
            </a:r>
            <a:r>
              <a:rPr lang="tr-TR" dirty="0" err="1" smtClean="0">
                <a:cs typeface="Times New Roman" pitchFamily="18" charset="0"/>
              </a:rPr>
              <a:t>kayb</a:t>
            </a:r>
            <a:r>
              <a:rPr lang="en-US" dirty="0" smtClean="0">
                <a:cs typeface="Arial" charset="0"/>
              </a:rPr>
              <a:t>ı</a:t>
            </a:r>
            <a:r>
              <a:rPr lang="tr-TR" dirty="0" smtClean="0">
                <a:cs typeface="Times New Roman" pitchFamily="18" charset="0"/>
              </a:rPr>
              <a:t> devam ediyorsa hastaya kendi kan grubu veya 0 negatif kan h</a:t>
            </a:r>
            <a:r>
              <a:rPr lang="en-US" dirty="0" smtClean="0">
                <a:cs typeface="Arial" charset="0"/>
              </a:rPr>
              <a:t>ı</a:t>
            </a:r>
            <a:r>
              <a:rPr lang="tr-TR" dirty="0" err="1" smtClean="0">
                <a:cs typeface="Times New Roman" pitchFamily="18" charset="0"/>
              </a:rPr>
              <a:t>zl</a:t>
            </a:r>
            <a:r>
              <a:rPr lang="en-US" dirty="0" smtClean="0">
                <a:cs typeface="Arial" charset="0"/>
              </a:rPr>
              <a:t>ı</a:t>
            </a:r>
            <a:r>
              <a:rPr lang="tr-TR" dirty="0" smtClean="0">
                <a:cs typeface="Arial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infüzyon</a:t>
            </a:r>
            <a:r>
              <a:rPr lang="tr-TR" dirty="0" smtClean="0">
                <a:cs typeface="Times New Roman" pitchFamily="18" charset="0"/>
              </a:rPr>
              <a:t> yapılır ve mutlaka </a:t>
            </a:r>
            <a:r>
              <a:rPr lang="tr-TR" dirty="0" err="1" smtClean="0">
                <a:cs typeface="Times New Roman" pitchFamily="18" charset="0"/>
              </a:rPr>
              <a:t>cross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match</a:t>
            </a:r>
            <a:r>
              <a:rPr lang="tr-TR" dirty="0" smtClean="0">
                <a:cs typeface="Times New Roman" pitchFamily="18" charset="0"/>
              </a:rPr>
              <a:t> yapılmalıdır.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9138"/>
            <a:ext cx="8659813" cy="468022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r-TR" sz="2400" dirty="0" smtClean="0"/>
              <a:t>E</a:t>
            </a:r>
            <a:r>
              <a:rPr lang="en-US" sz="2400" dirty="0" smtClean="0">
                <a:cs typeface="Arial" charset="0"/>
              </a:rPr>
              <a:t>ğ</a:t>
            </a:r>
            <a:r>
              <a:rPr lang="tr-TR" sz="2400" dirty="0" smtClean="0">
                <a:cs typeface="Times New Roman" pitchFamily="18" charset="0"/>
              </a:rPr>
              <a:t>er </a:t>
            </a:r>
            <a:r>
              <a:rPr lang="tr-TR" sz="2400" dirty="0" err="1" smtClean="0">
                <a:cs typeface="Times New Roman" pitchFamily="18" charset="0"/>
              </a:rPr>
              <a:t>major</a:t>
            </a:r>
            <a:r>
              <a:rPr lang="tr-TR" sz="2400" dirty="0" smtClean="0">
                <a:cs typeface="Times New Roman" pitchFamily="18" charset="0"/>
              </a:rPr>
              <a:t> </a:t>
            </a:r>
            <a:r>
              <a:rPr lang="tr-TR" sz="2400" dirty="0" err="1" smtClean="0">
                <a:cs typeface="Times New Roman" pitchFamily="18" charset="0"/>
              </a:rPr>
              <a:t>eksternal</a:t>
            </a:r>
            <a:r>
              <a:rPr lang="tr-TR" sz="2400" dirty="0" smtClean="0">
                <a:cs typeface="Times New Roman" pitchFamily="18" charset="0"/>
              </a:rPr>
              <a:t> kanama varsa;</a:t>
            </a:r>
            <a:r>
              <a:rPr lang="tr-TR" sz="2400" b="1" dirty="0" smtClean="0"/>
              <a:t>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tr-TR" sz="2400" dirty="0" smtClean="0"/>
              <a:t>Gazlı bez ile direkt bası uygulanır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tr-TR" sz="2400" dirty="0" smtClean="0">
                <a:cs typeface="Times New Roman" pitchFamily="18" charset="0"/>
              </a:rPr>
              <a:t>Gerekirse görülebilen ve atan arterler nadiren </a:t>
            </a:r>
            <a:r>
              <a:rPr lang="tr-TR" sz="2400" dirty="0" err="1" smtClean="0">
                <a:cs typeface="Times New Roman" pitchFamily="18" charset="0"/>
              </a:rPr>
              <a:t>klemplenebilir</a:t>
            </a:r>
            <a:r>
              <a:rPr lang="tr-TR" sz="2400" dirty="0" smtClean="0">
                <a:cs typeface="Times New Roman" pitchFamily="18" charset="0"/>
              </a:rPr>
              <a:t> (ancak </a:t>
            </a:r>
            <a:r>
              <a:rPr lang="tr-TR" sz="2400" dirty="0" err="1" smtClean="0">
                <a:cs typeface="Times New Roman" pitchFamily="18" charset="0"/>
              </a:rPr>
              <a:t>klempleme</a:t>
            </a:r>
            <a:r>
              <a:rPr lang="tr-TR" sz="2400" dirty="0" smtClean="0">
                <a:cs typeface="Times New Roman" pitchFamily="18" charset="0"/>
              </a:rPr>
              <a:t> biti</a:t>
            </a:r>
            <a:r>
              <a:rPr lang="en-US" sz="2400" dirty="0" smtClean="0">
                <a:cs typeface="Arial" charset="0"/>
              </a:rPr>
              <a:t>ş</a:t>
            </a:r>
            <a:r>
              <a:rPr lang="tr-TR" sz="2400" dirty="0" err="1" smtClean="0">
                <a:cs typeface="Times New Roman" pitchFamily="18" charset="0"/>
              </a:rPr>
              <a:t>ik</a:t>
            </a:r>
            <a:r>
              <a:rPr lang="tr-TR" sz="2400" dirty="0" smtClean="0">
                <a:cs typeface="Times New Roman" pitchFamily="18" charset="0"/>
              </a:rPr>
              <a:t> sinirde hasara neden olabilir)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tr-TR" sz="2400" dirty="0" smtClean="0">
                <a:cs typeface="Times New Roman" pitchFamily="18" charset="0"/>
              </a:rPr>
              <a:t>Aç</a:t>
            </a:r>
            <a:r>
              <a:rPr lang="en-US" sz="2400" dirty="0" smtClean="0">
                <a:cs typeface="Arial" charset="0"/>
              </a:rPr>
              <a:t>ı</a:t>
            </a:r>
            <a:r>
              <a:rPr lang="tr-TR" sz="2400" dirty="0" smtClean="0">
                <a:cs typeface="Times New Roman" pitchFamily="18" charset="0"/>
              </a:rPr>
              <a:t>k k</a:t>
            </a:r>
            <a:r>
              <a:rPr lang="en-US" sz="2400" dirty="0" smtClean="0">
                <a:cs typeface="Arial" charset="0"/>
              </a:rPr>
              <a:t>ı</a:t>
            </a:r>
            <a:r>
              <a:rPr lang="tr-TR" sz="2400" dirty="0" smtClean="0">
                <a:cs typeface="Times New Roman" pitchFamily="18" charset="0"/>
              </a:rPr>
              <a:t>r</a:t>
            </a:r>
            <a:r>
              <a:rPr lang="en-US" sz="2400" dirty="0" smtClean="0">
                <a:cs typeface="Arial" charset="0"/>
              </a:rPr>
              <a:t>ı</a:t>
            </a:r>
            <a:r>
              <a:rPr lang="tr-TR" sz="2400" dirty="0" err="1" smtClean="0">
                <a:cs typeface="Times New Roman" pitchFamily="18" charset="0"/>
              </a:rPr>
              <a:t>klar</a:t>
            </a:r>
            <a:r>
              <a:rPr lang="tr-TR" sz="2400" dirty="0" smtClean="0">
                <a:cs typeface="Times New Roman" pitchFamily="18" charset="0"/>
              </a:rPr>
              <a:t> ve aç</a:t>
            </a:r>
            <a:r>
              <a:rPr lang="en-US" sz="2400" dirty="0" smtClean="0">
                <a:cs typeface="Arial" charset="0"/>
              </a:rPr>
              <a:t>ı</a:t>
            </a:r>
            <a:r>
              <a:rPr lang="tr-TR" sz="2400" dirty="0" smtClean="0">
                <a:cs typeface="Times New Roman" pitchFamily="18" charset="0"/>
              </a:rPr>
              <a:t>k organ yaralanmalar</a:t>
            </a:r>
            <a:r>
              <a:rPr lang="en-US" sz="2400" dirty="0" smtClean="0">
                <a:cs typeface="Arial" charset="0"/>
              </a:rPr>
              <a:t>ı</a:t>
            </a:r>
            <a:r>
              <a:rPr lang="tr-TR" sz="2400" dirty="0" smtClean="0">
                <a:cs typeface="Times New Roman" pitchFamily="18" charset="0"/>
              </a:rPr>
              <a:t> steril gazlı bez ile kapat</a:t>
            </a:r>
            <a:r>
              <a:rPr lang="en-US" sz="2400" dirty="0" smtClean="0">
                <a:cs typeface="Arial" charset="0"/>
              </a:rPr>
              <a:t>ı</a:t>
            </a:r>
            <a:r>
              <a:rPr lang="tr-TR" sz="2400" dirty="0" smtClean="0">
                <a:cs typeface="Arial" charset="0"/>
              </a:rPr>
              <a:t>l</a:t>
            </a:r>
            <a:r>
              <a:rPr lang="en-US" sz="2400" dirty="0" smtClean="0">
                <a:cs typeface="Arial" charset="0"/>
              </a:rPr>
              <a:t>ı</a:t>
            </a:r>
            <a:r>
              <a:rPr lang="tr-TR" sz="2400" dirty="0" smtClean="0">
                <a:cs typeface="Arial" charset="0"/>
              </a:rPr>
              <a:t>r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tr-TR" sz="2400" dirty="0" smtClean="0"/>
              <a:t>Hastane öncesi durumda hayatı tehdit eden açık </a:t>
            </a:r>
            <a:r>
              <a:rPr lang="tr-TR" sz="2400" dirty="0" err="1" smtClean="0"/>
              <a:t>ekstremite</a:t>
            </a:r>
            <a:r>
              <a:rPr lang="tr-TR" sz="2400" dirty="0" smtClean="0"/>
              <a:t> yaralanmalarında turnike kullanımı hayat kurtarıcıdır.</a:t>
            </a:r>
            <a:endParaRPr lang="tr-TR" sz="2800" dirty="0" smtClean="0"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701824"/>
            <a:ext cx="8877300" cy="114300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sz="3200" b="1" dirty="0" smtClean="0">
                <a:solidFill>
                  <a:srgbClr val="C00000"/>
                </a:solidFill>
              </a:rPr>
              <a:t>İ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lk Bak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ı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İ</a:t>
            </a:r>
            <a:r>
              <a:rPr lang="tr-TR" sz="3200" b="1" dirty="0" err="1" smtClean="0">
                <a:solidFill>
                  <a:srgbClr val="C00000"/>
                </a:solidFill>
                <a:cs typeface="Times New Roman" pitchFamily="18" charset="0"/>
              </a:rPr>
              <a:t>le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 Birlikte Yap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ı</a:t>
            </a:r>
            <a:r>
              <a:rPr lang="tr-TR" sz="3200" b="1" dirty="0" err="1" smtClean="0">
                <a:solidFill>
                  <a:srgbClr val="C00000"/>
                </a:solidFill>
                <a:cs typeface="Times New Roman" pitchFamily="18" charset="0"/>
              </a:rPr>
              <a:t>lmas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ı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 Uygun Olan Acil </a:t>
            </a:r>
            <a:r>
              <a:rPr lang="tr-TR" sz="3200" b="1" dirty="0" err="1" smtClean="0">
                <a:solidFill>
                  <a:srgbClr val="C00000"/>
                </a:solidFill>
                <a:cs typeface="Times New Roman" pitchFamily="18" charset="0"/>
              </a:rPr>
              <a:t>Resüstatif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  <a:cs typeface="Times New Roman" pitchFamily="18" charset="0"/>
              </a:rPr>
              <a:t>Giri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ş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imler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MetinKG\Pictures\20150202_151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76672"/>
            <a:ext cx="3563889" cy="2667241"/>
          </a:xfrm>
          <a:prstGeom prst="rect">
            <a:avLst/>
          </a:prstGeom>
          <a:noFill/>
        </p:spPr>
      </p:pic>
      <p:pic>
        <p:nvPicPr>
          <p:cNvPr id="91139" name="Picture 3" descr="C:\Users\MetinKG\Pictures\20150205_104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9819" y="3573016"/>
            <a:ext cx="4100653" cy="3068960"/>
          </a:xfrm>
          <a:prstGeom prst="rect">
            <a:avLst/>
          </a:prstGeom>
          <a:noFill/>
        </p:spPr>
      </p:pic>
      <p:pic>
        <p:nvPicPr>
          <p:cNvPr id="91140" name="Picture 4" descr="C:\Users\MetinKG\Pictures\20150205_104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7477" y="548680"/>
            <a:ext cx="5426523" cy="2592288"/>
          </a:xfrm>
          <a:prstGeom prst="rect">
            <a:avLst/>
          </a:prstGeom>
          <a:noFill/>
        </p:spPr>
      </p:pic>
      <p:pic>
        <p:nvPicPr>
          <p:cNvPr id="91141" name="Picture 5" descr="C:\Users\MetinKG\Pictures\20150205_1043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331" y="3573016"/>
            <a:ext cx="4104455" cy="3071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Isı kaybının engellenmesi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 smtClean="0"/>
              <a:t>Normotermiyi</a:t>
            </a:r>
            <a:r>
              <a:rPr lang="tr-TR" dirty="0" smtClean="0"/>
              <a:t> sağlamak ve korumak için ısı kaybını azaltacak ve </a:t>
            </a:r>
            <a:r>
              <a:rPr lang="tr-TR" dirty="0" err="1" smtClean="0"/>
              <a:t>hipotermik</a:t>
            </a:r>
            <a:r>
              <a:rPr lang="tr-TR" dirty="0" smtClean="0"/>
              <a:t> hastayı ısıtacak önlemler uygulanmalıdır.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Tromboprofilaksi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z="2400" dirty="0" smtClean="0"/>
              <a:t>Kanama kontrol edildikten sonra 24 saat içinde farmakolojik </a:t>
            </a:r>
            <a:r>
              <a:rPr lang="tr-TR" sz="2400" dirty="0" err="1" smtClean="0"/>
              <a:t>tromboprofilaksi</a:t>
            </a:r>
            <a:r>
              <a:rPr lang="tr-TR" sz="2400" dirty="0" smtClean="0"/>
              <a:t> gereklidir.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Aralıklı </a:t>
            </a:r>
            <a:r>
              <a:rPr lang="tr-TR" sz="2400" dirty="0" err="1" smtClean="0"/>
              <a:t>pnömatik</a:t>
            </a:r>
            <a:r>
              <a:rPr lang="tr-TR" sz="2400" dirty="0" smtClean="0"/>
              <a:t> kompresyon (APK) ile erken mekanik </a:t>
            </a:r>
            <a:r>
              <a:rPr lang="tr-TR" sz="2400" dirty="0" err="1" smtClean="0"/>
              <a:t>tromboprofilaksi</a:t>
            </a:r>
            <a:r>
              <a:rPr lang="tr-TR" sz="2400" dirty="0" smtClean="0"/>
              <a:t> öneriliyor  ve anti </a:t>
            </a:r>
            <a:r>
              <a:rPr lang="tr-TR" sz="2400" dirty="0" err="1" smtClean="0"/>
              <a:t>embolik</a:t>
            </a:r>
            <a:r>
              <a:rPr lang="tr-TR" sz="2400" dirty="0" smtClean="0"/>
              <a:t> çoraplarla erken mekanik </a:t>
            </a:r>
            <a:r>
              <a:rPr lang="tr-TR" sz="2400" dirty="0" err="1" smtClean="0"/>
              <a:t>tromboprofilaksi</a:t>
            </a:r>
            <a:r>
              <a:rPr lang="tr-TR" sz="2400" dirty="0" smtClean="0"/>
              <a:t> tavsiye edilen. </a:t>
            </a:r>
          </a:p>
          <a:p>
            <a:pPr>
              <a:lnSpc>
                <a:spcPct val="150000"/>
              </a:lnSpc>
            </a:pPr>
            <a:r>
              <a:rPr lang="tr-TR" sz="2400" dirty="0" err="1" smtClean="0"/>
              <a:t>Tromboprofilaksi</a:t>
            </a:r>
            <a:r>
              <a:rPr lang="tr-TR" sz="2400" dirty="0" smtClean="0"/>
              <a:t> olarak </a:t>
            </a:r>
            <a:r>
              <a:rPr lang="tr-TR" sz="2400" dirty="0" err="1" smtClean="0"/>
              <a:t>inferior</a:t>
            </a:r>
            <a:r>
              <a:rPr lang="tr-TR" sz="2400" dirty="0" smtClean="0"/>
              <a:t> vena cava filtrelerinin rutin kullanımını önerilmiyor.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C00000"/>
                </a:solidFill>
              </a:rPr>
              <a:t>İ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lk Bak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ı</a:t>
            </a:r>
            <a:r>
              <a:rPr lang="tr-TR" sz="3200" b="1" dirty="0" smtClean="0">
                <a:solidFill>
                  <a:srgbClr val="C00000"/>
                </a:solidFill>
                <a:cs typeface="Arial" charset="0"/>
              </a:rPr>
              <a:t> ve </a:t>
            </a:r>
            <a:r>
              <a:rPr lang="tr-TR" sz="3200" b="1" dirty="0" err="1" smtClean="0">
                <a:solidFill>
                  <a:srgbClr val="C00000"/>
                </a:solidFill>
                <a:cs typeface="Arial" charset="0"/>
              </a:rPr>
              <a:t>Resüsitasyona</a:t>
            </a:r>
            <a:r>
              <a:rPr lang="tr-TR" sz="3200" b="1" dirty="0" smtClean="0">
                <a:solidFill>
                  <a:srgbClr val="C00000"/>
                </a:solidFill>
                <a:cs typeface="Arial" charset="0"/>
              </a:rPr>
              <a:t> Ek İşlemler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600473"/>
            <a:ext cx="6444208" cy="5068887"/>
          </a:xfrm>
        </p:spPr>
        <p:txBody>
          <a:bodyPr/>
          <a:lstStyle/>
          <a:p>
            <a:pPr eaLnBrk="1" hangingPunct="1"/>
            <a:r>
              <a:rPr lang="tr-TR" dirty="0" smtClean="0">
                <a:cs typeface="Times New Roman" pitchFamily="18" charset="0"/>
              </a:rPr>
              <a:t>Direkt </a:t>
            </a:r>
            <a:r>
              <a:rPr lang="tr-TR" dirty="0" err="1" smtClean="0">
                <a:cs typeface="Times New Roman" pitchFamily="18" charset="0"/>
              </a:rPr>
              <a:t>Grafiler</a:t>
            </a:r>
            <a:endParaRPr lang="tr-TR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tr-TR" sz="2800" dirty="0" smtClean="0">
                <a:cs typeface="Times New Roman" pitchFamily="18" charset="0"/>
              </a:rPr>
              <a:t>	   </a:t>
            </a:r>
            <a:r>
              <a:rPr lang="tr-TR" sz="2800" dirty="0" smtClean="0">
                <a:cs typeface="Times New Roman" pitchFamily="18" charset="0"/>
                <a:sym typeface="Wingdings 2" pitchFamily="18" charset="2"/>
              </a:rPr>
              <a:t></a:t>
            </a:r>
            <a:r>
              <a:rPr lang="tr-TR" sz="2800" dirty="0" smtClean="0">
                <a:cs typeface="Arial" charset="0"/>
                <a:sym typeface="Wingdings 2" pitchFamily="18" charset="2"/>
              </a:rPr>
              <a:t>PA Akciğer </a:t>
            </a:r>
            <a:r>
              <a:rPr lang="tr-TR" sz="2800" dirty="0" err="1" smtClean="0">
                <a:cs typeface="Arial" charset="0"/>
                <a:sym typeface="Wingdings 2" pitchFamily="18" charset="2"/>
              </a:rPr>
              <a:t>Grafisi</a:t>
            </a:r>
            <a:endParaRPr lang="tr-TR" dirty="0" smtClean="0"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tr-TR" dirty="0" smtClean="0">
                <a:cs typeface="Times New Roman" pitchFamily="18" charset="0"/>
                <a:sym typeface="Wingdings 2" pitchFamily="18" charset="2"/>
              </a:rPr>
              <a:t>  AP </a:t>
            </a:r>
            <a:r>
              <a:rPr lang="tr-TR" dirty="0" err="1" smtClean="0">
                <a:cs typeface="Times New Roman" pitchFamily="18" charset="0"/>
                <a:sym typeface="Wingdings 2" pitchFamily="18" charset="2"/>
              </a:rPr>
              <a:t>Pelvis</a:t>
            </a:r>
            <a:r>
              <a:rPr lang="tr-TR" dirty="0" smtClean="0">
                <a:cs typeface="Times New Roman" pitchFamily="18" charset="0"/>
                <a:sym typeface="Wingdings 2" pitchFamily="18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 2" pitchFamily="18" charset="2"/>
              </a:rPr>
              <a:t>Grafisi</a:t>
            </a:r>
            <a:r>
              <a:rPr lang="tr-TR" dirty="0" smtClean="0">
                <a:cs typeface="Times New Roman" pitchFamily="18" charset="0"/>
              </a:rPr>
              <a:t> </a:t>
            </a:r>
          </a:p>
          <a:p>
            <a:pPr lvl="1" eaLnBrk="1" hangingPunct="1">
              <a:buFontTx/>
              <a:buNone/>
            </a:pPr>
            <a:r>
              <a:rPr lang="tr-TR" dirty="0" smtClean="0">
                <a:cs typeface="Arial" charset="0"/>
              </a:rPr>
              <a:t>  </a:t>
            </a:r>
            <a:r>
              <a:rPr lang="tr-TR" dirty="0" smtClean="0">
                <a:cs typeface="Arial" charset="0"/>
                <a:sym typeface="Wingdings 2" pitchFamily="18" charset="2"/>
              </a:rPr>
              <a:t></a:t>
            </a:r>
            <a:r>
              <a:rPr lang="tr-TR" dirty="0" err="1" smtClean="0">
                <a:cs typeface="Arial" charset="0"/>
                <a:sym typeface="Wingdings 2" pitchFamily="18" charset="2"/>
              </a:rPr>
              <a:t>Lateral</a:t>
            </a:r>
            <a:r>
              <a:rPr lang="tr-TR" dirty="0" smtClean="0">
                <a:cs typeface="Arial" charset="0"/>
                <a:sym typeface="Wingdings 2" pitchFamily="18" charset="2"/>
              </a:rPr>
              <a:t> </a:t>
            </a:r>
            <a:r>
              <a:rPr lang="tr-TR" dirty="0" err="1" smtClean="0">
                <a:cs typeface="Arial" charset="0"/>
                <a:sym typeface="Wingdings 2" pitchFamily="18" charset="2"/>
              </a:rPr>
              <a:t>Servikal</a:t>
            </a:r>
            <a:r>
              <a:rPr lang="tr-TR" dirty="0" smtClean="0">
                <a:cs typeface="Arial" charset="0"/>
                <a:sym typeface="Wingdings 2" pitchFamily="18" charset="2"/>
              </a:rPr>
              <a:t> </a:t>
            </a:r>
            <a:r>
              <a:rPr lang="tr-TR" dirty="0" err="1" smtClean="0">
                <a:cs typeface="Arial" charset="0"/>
                <a:sym typeface="Wingdings 2" pitchFamily="18" charset="2"/>
              </a:rPr>
              <a:t>Grafi</a:t>
            </a:r>
            <a:endParaRPr lang="tr-TR" dirty="0" smtClean="0">
              <a:cs typeface="Arial" charset="0"/>
              <a:sym typeface="Wingdings 2" pitchFamily="18" charset="2"/>
            </a:endParaRPr>
          </a:p>
          <a:p>
            <a:pPr lvl="1" eaLnBrk="1" hangingPunct="1">
              <a:buFontTx/>
              <a:buNone/>
            </a:pPr>
            <a:r>
              <a:rPr lang="tr-TR" dirty="0" smtClean="0">
                <a:cs typeface="Arial" charset="0"/>
                <a:sym typeface="Wingdings 2" pitchFamily="18" charset="2"/>
              </a:rPr>
              <a:t>Ultrasonografi </a:t>
            </a:r>
          </a:p>
          <a:p>
            <a:pPr lvl="1" eaLnBrk="1" hangingPunct="1">
              <a:buFontTx/>
              <a:buNone/>
            </a:pPr>
            <a:r>
              <a:rPr lang="tr-TR" dirty="0" smtClean="0">
                <a:cs typeface="Arial" charset="0"/>
                <a:sym typeface="Wingdings 2" pitchFamily="18" charset="2"/>
              </a:rPr>
              <a:t>( FAST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686800" cy="5516562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tr-TR" sz="2800" dirty="0" smtClean="0">
                <a:solidFill>
                  <a:srgbClr val="FF0000"/>
                </a:solidFill>
              </a:rPr>
              <a:t>D</a:t>
            </a:r>
            <a:r>
              <a:rPr lang="tr-TR" sz="2800" dirty="0" smtClean="0"/>
              <a:t>   Nörolojik Değerlendirme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tr-TR" sz="2600" dirty="0" smtClean="0"/>
              <a:t>		</a:t>
            </a:r>
            <a:r>
              <a:rPr lang="tr-TR" sz="2600" dirty="0" smtClean="0">
                <a:sym typeface="Wingdings 2" pitchFamily="18" charset="2"/>
              </a:rPr>
              <a:t></a:t>
            </a:r>
            <a:r>
              <a:rPr lang="tr-TR" sz="2800" dirty="0" smtClean="0"/>
              <a:t>Bilinç durumu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tr-TR" sz="2600" dirty="0" smtClean="0"/>
              <a:t>		</a:t>
            </a:r>
            <a:r>
              <a:rPr lang="tr-TR" sz="2600" dirty="0" smtClean="0">
                <a:sym typeface="Wingdings 2" pitchFamily="18" charset="2"/>
              </a:rPr>
              <a:t></a:t>
            </a:r>
            <a:r>
              <a:rPr lang="tr-TR" sz="2800" dirty="0" err="1" smtClean="0"/>
              <a:t>Pupil</a:t>
            </a:r>
            <a:r>
              <a:rPr lang="tr-TR" sz="2800" dirty="0" smtClean="0"/>
              <a:t> büyüklüğü ve ışık reaksiyonu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tr-TR" sz="2600" dirty="0" smtClean="0"/>
              <a:t>		</a:t>
            </a:r>
            <a:r>
              <a:rPr lang="tr-TR" sz="2600" dirty="0" smtClean="0">
                <a:sym typeface="Wingdings 2" pitchFamily="18" charset="2"/>
              </a:rPr>
              <a:t></a:t>
            </a:r>
            <a:r>
              <a:rPr lang="tr-TR" sz="2800" dirty="0" err="1" smtClean="0"/>
              <a:t>Fokal</a:t>
            </a:r>
            <a:r>
              <a:rPr lang="tr-TR" sz="2800" dirty="0" smtClean="0"/>
              <a:t> nörolojik bulgular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tr-TR" sz="2600" dirty="0" smtClean="0"/>
              <a:t>		</a:t>
            </a:r>
            <a:r>
              <a:rPr lang="tr-TR" sz="2600" dirty="0" smtClean="0">
                <a:sym typeface="Wingdings 2" pitchFamily="18" charset="2"/>
              </a:rPr>
              <a:t></a:t>
            </a:r>
            <a:r>
              <a:rPr lang="tr-TR" sz="2800" dirty="0" smtClean="0"/>
              <a:t>GKS (</a:t>
            </a:r>
            <a:r>
              <a:rPr lang="tr-TR" sz="2800" dirty="0" err="1" smtClean="0"/>
              <a:t>Glasgow</a:t>
            </a:r>
            <a:r>
              <a:rPr lang="tr-TR" sz="2800" dirty="0" smtClean="0"/>
              <a:t> Koma Skoru)</a:t>
            </a:r>
          </a:p>
          <a:p>
            <a:pPr marL="1168400" indent="-277813" eaLnBrk="1" hangingPunct="1">
              <a:lnSpc>
                <a:spcPct val="130000"/>
              </a:lnSpc>
              <a:buFontTx/>
              <a:buNone/>
              <a:defRPr/>
            </a:pPr>
            <a:r>
              <a:rPr lang="tr-TR" sz="2600" dirty="0" smtClean="0">
                <a:sym typeface="Wingdings 2" pitchFamily="18" charset="2"/>
              </a:rPr>
              <a:t></a:t>
            </a:r>
            <a:r>
              <a:rPr lang="tr-TR" sz="2800" dirty="0" smtClean="0"/>
              <a:t>Ayırıcı tanı (hipoglisemi, </a:t>
            </a:r>
            <a:r>
              <a:rPr lang="tr-TR" sz="2800" dirty="0" err="1" smtClean="0"/>
              <a:t>hipoksi</a:t>
            </a:r>
            <a:r>
              <a:rPr lang="tr-TR" sz="2800" dirty="0" smtClean="0"/>
              <a:t>, alkol, narkotik ilaçlar)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tr-TR" sz="2800" dirty="0" smtClean="0"/>
              <a:t>Hastanın Soyulması (</a:t>
            </a:r>
            <a:r>
              <a:rPr lang="tr-TR" sz="2800" dirty="0" err="1" smtClean="0"/>
              <a:t>Hipotermi</a:t>
            </a:r>
            <a:r>
              <a:rPr lang="tr-TR" sz="2800" dirty="0" smtClean="0"/>
              <a:t> riski)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sz="2400" dirty="0" smtClean="0"/>
              <a:t>		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28625"/>
            <a:ext cx="8458200" cy="85725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C00000"/>
                </a:solidFill>
              </a:rPr>
              <a:t>İ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lk Bak</a:t>
            </a:r>
            <a:r>
              <a:rPr lang="tr-TR" sz="3200" b="1" dirty="0" smtClean="0">
                <a:solidFill>
                  <a:srgbClr val="C00000"/>
                </a:solidFill>
              </a:rPr>
              <a:t>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pneumothora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0985" y="0"/>
            <a:ext cx="646137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pelvis0002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pelvis001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984" y="0"/>
            <a:ext cx="816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aodisso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99206" y="0"/>
            <a:ext cx="5345589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Hasar Kontrol Cerrahisi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Derin </a:t>
            </a:r>
            <a:r>
              <a:rPr lang="tr-TR" sz="2000" dirty="0" err="1" smtClean="0"/>
              <a:t>hemorajik</a:t>
            </a:r>
            <a:r>
              <a:rPr lang="tr-TR" sz="2000" dirty="0" smtClean="0"/>
              <a:t> şokta, </a:t>
            </a:r>
            <a:r>
              <a:rPr lang="tr-TR" sz="2000" dirty="0" err="1" smtClean="0"/>
              <a:t>kanamının</a:t>
            </a:r>
            <a:r>
              <a:rPr lang="tr-TR" sz="2000" dirty="0" smtClean="0"/>
              <a:t> devam </a:t>
            </a:r>
            <a:r>
              <a:rPr lang="tr-TR" sz="2000" dirty="0" err="1" smtClean="0"/>
              <a:t>ettğini</a:t>
            </a:r>
            <a:r>
              <a:rPr lang="tr-TR" sz="2000" dirty="0" smtClean="0"/>
              <a:t> gösteren işaretler ve </a:t>
            </a:r>
            <a:r>
              <a:rPr lang="tr-TR" sz="2000" dirty="0" err="1" smtClean="0"/>
              <a:t>koagulapatisi</a:t>
            </a:r>
            <a:r>
              <a:rPr lang="tr-TR" sz="2000" dirty="0" smtClean="0"/>
              <a:t> olan ciddi şekilde yaralanmış hastalarda hasar kontrol cerrahisi yapılmalıdır. (</a:t>
            </a:r>
            <a:r>
              <a:rPr lang="tr-TR" sz="2000" dirty="0" err="1" smtClean="0"/>
              <a:t>Grade</a:t>
            </a:r>
            <a:r>
              <a:rPr lang="tr-TR" sz="2000" dirty="0" smtClean="0"/>
              <a:t> 1B)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Hasar kontrol yaklaşımına zemin hazırlayacak diğer faktörler; ciddi </a:t>
            </a:r>
            <a:r>
              <a:rPr lang="tr-TR" sz="2000" dirty="0" err="1" smtClean="0"/>
              <a:t>koagülopati</a:t>
            </a:r>
            <a:r>
              <a:rPr lang="tr-TR" sz="2000" dirty="0" smtClean="0"/>
              <a:t>, </a:t>
            </a:r>
            <a:r>
              <a:rPr lang="tr-TR" sz="2000" dirty="0" err="1" smtClean="0"/>
              <a:t>hipotermi</a:t>
            </a:r>
            <a:r>
              <a:rPr lang="tr-TR" sz="2000" dirty="0" smtClean="0"/>
              <a:t>, </a:t>
            </a:r>
            <a:r>
              <a:rPr lang="tr-TR" sz="2000" dirty="0" err="1" smtClean="0"/>
              <a:t>asidoz</a:t>
            </a:r>
            <a:r>
              <a:rPr lang="tr-TR" sz="2000" dirty="0" smtClean="0"/>
              <a:t>, ulaşılamayacak </a:t>
            </a:r>
            <a:r>
              <a:rPr lang="tr-TR" sz="2000" dirty="0" err="1" smtClean="0"/>
              <a:t>major</a:t>
            </a:r>
            <a:r>
              <a:rPr lang="tr-TR" sz="2000" dirty="0" smtClean="0"/>
              <a:t> anatomik yaralanma, zaman harcayacak prosedürlere olan ihtiyaç veya beraberinde abdomen dışı </a:t>
            </a:r>
            <a:r>
              <a:rPr lang="tr-TR" sz="2000" dirty="0" err="1" smtClean="0"/>
              <a:t>major</a:t>
            </a:r>
            <a:r>
              <a:rPr lang="tr-TR" sz="2000" dirty="0" smtClean="0"/>
              <a:t> yaralanma olmasıdır. (</a:t>
            </a:r>
            <a:r>
              <a:rPr lang="tr-TR" sz="2000" dirty="0" err="1" smtClean="0"/>
              <a:t>Grade</a:t>
            </a:r>
            <a:r>
              <a:rPr lang="tr-TR" sz="2000" dirty="0" smtClean="0"/>
              <a:t> 1C)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Yukarıdaki faktörlerden herhangi biri olmayan ve </a:t>
            </a:r>
            <a:r>
              <a:rPr lang="tr-TR" sz="2000" dirty="0" err="1" smtClean="0"/>
              <a:t>hemodinamik</a:t>
            </a:r>
            <a:r>
              <a:rPr lang="tr-TR" sz="2000" dirty="0" smtClean="0"/>
              <a:t> stabil hastalarda </a:t>
            </a:r>
            <a:r>
              <a:rPr lang="tr-TR" sz="2000" dirty="0" err="1" smtClean="0"/>
              <a:t>primer</a:t>
            </a:r>
            <a:r>
              <a:rPr lang="tr-TR" sz="2000" dirty="0" smtClean="0"/>
              <a:t> kesin cerrahi yönetimi öneriliyor.</a:t>
            </a:r>
            <a:endParaRPr lang="tr-TR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b="1" smtClean="0"/>
              <a:t>İkincil Bakı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8229600" cy="4525963"/>
          </a:xfrm>
        </p:spPr>
        <p:txBody>
          <a:bodyPr/>
          <a:lstStyle/>
          <a:p>
            <a:pPr eaLnBrk="1" hangingPunct="1">
              <a:lnSpc>
                <a:spcPct val="190000"/>
              </a:lnSpc>
            </a:pPr>
            <a:r>
              <a:rPr lang="tr-TR" smtClean="0"/>
              <a:t>İlk bakı tamamlanmalıdır</a:t>
            </a:r>
          </a:p>
          <a:p>
            <a:pPr eaLnBrk="1" hangingPunct="1">
              <a:lnSpc>
                <a:spcPct val="190000"/>
              </a:lnSpc>
            </a:pPr>
            <a:r>
              <a:rPr lang="tr-TR" smtClean="0"/>
              <a:t>Gerekli canlandırma işlemleri yapılmalıdır</a:t>
            </a:r>
          </a:p>
          <a:p>
            <a:pPr eaLnBrk="1" hangingPunct="1">
              <a:lnSpc>
                <a:spcPct val="190000"/>
              </a:lnSpc>
            </a:pPr>
            <a:r>
              <a:rPr lang="tr-TR" smtClean="0"/>
              <a:t>Hastanın hemodinamisi stabilize edilmelidir</a:t>
            </a:r>
          </a:p>
          <a:p>
            <a:pPr eaLnBrk="1" hangingPunct="1">
              <a:buFontTx/>
              <a:buNone/>
            </a:pPr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16113"/>
            <a:ext cx="8229600" cy="4525962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tr-TR" smtClean="0"/>
              <a:t>Hastanın baştan ayağa değerlendirilmesi</a:t>
            </a:r>
          </a:p>
          <a:p>
            <a:pPr eaLnBrk="1" hangingPunct="1">
              <a:lnSpc>
                <a:spcPct val="160000"/>
              </a:lnSpc>
            </a:pPr>
            <a:r>
              <a:rPr lang="tr-TR" smtClean="0"/>
              <a:t>Ayrıntılı öykünün alınması</a:t>
            </a:r>
          </a:p>
          <a:p>
            <a:pPr eaLnBrk="1" hangingPunct="1">
              <a:lnSpc>
                <a:spcPct val="160000"/>
              </a:lnSpc>
            </a:pPr>
            <a:r>
              <a:rPr lang="tr-TR" smtClean="0"/>
              <a:t>Özel radyolojik tetkikler</a:t>
            </a:r>
          </a:p>
          <a:p>
            <a:pPr eaLnBrk="1" hangingPunct="1">
              <a:lnSpc>
                <a:spcPct val="160000"/>
              </a:lnSpc>
            </a:pPr>
            <a:r>
              <a:rPr lang="tr-TR" smtClean="0"/>
              <a:t>Laboratuvar 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b="1" smtClean="0"/>
              <a:t>İkincil Bakı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57313"/>
            <a:ext cx="8137525" cy="51117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r-TR" sz="2800" smtClean="0">
                <a:cs typeface="Times New Roman" pitchFamily="18" charset="0"/>
              </a:rPr>
              <a:t>Önce yaralanma tipi ve hikayenin al</a:t>
            </a:r>
            <a:r>
              <a:rPr lang="en-US" sz="2800" smtClean="0">
                <a:cs typeface="Arial" charset="0"/>
              </a:rPr>
              <a:t>ı</a:t>
            </a:r>
            <a:r>
              <a:rPr lang="tr-TR" sz="2800" smtClean="0">
                <a:cs typeface="Times New Roman" pitchFamily="18" charset="0"/>
              </a:rPr>
              <a:t>nmas</a:t>
            </a:r>
            <a:r>
              <a:rPr lang="en-US" sz="2800" smtClean="0">
                <a:cs typeface="Arial" charset="0"/>
              </a:rPr>
              <a:t>ı</a:t>
            </a:r>
          </a:p>
          <a:p>
            <a:pPr eaLnBrk="1" hangingPunct="1">
              <a:lnSpc>
                <a:spcPct val="120000"/>
              </a:lnSpc>
            </a:pPr>
            <a:r>
              <a:rPr lang="tr-TR" sz="2800" smtClean="0">
                <a:cs typeface="Times New Roman" pitchFamily="18" charset="0"/>
              </a:rPr>
              <a:t>Bunun için basit bir mn</a:t>
            </a:r>
            <a:r>
              <a:rPr lang="tr-TR" sz="2800" smtClean="0"/>
              <a:t>e</a:t>
            </a:r>
            <a:r>
              <a:rPr lang="tr-TR" sz="2800" smtClean="0">
                <a:cs typeface="Times New Roman" pitchFamily="18" charset="0"/>
              </a:rPr>
              <a:t>monik: </a:t>
            </a:r>
            <a:r>
              <a:rPr lang="tr-TR" sz="2800" b="1" smtClean="0">
                <a:cs typeface="Times New Roman" pitchFamily="18" charset="0"/>
              </a:rPr>
              <a:t>AMPLE</a:t>
            </a:r>
            <a:endParaRPr lang="tr-TR" sz="2800" b="1" smtClean="0"/>
          </a:p>
          <a:p>
            <a:pPr lvl="1" eaLnBrk="1" hangingPunct="1">
              <a:lnSpc>
                <a:spcPct val="120000"/>
              </a:lnSpc>
              <a:buFont typeface="Wingdings 2" pitchFamily="18" charset="2"/>
              <a:buChar char="P"/>
            </a:pPr>
            <a:r>
              <a:rPr lang="tr-TR" sz="2400" u="sng" smtClean="0">
                <a:cs typeface="Times New Roman" pitchFamily="18" charset="0"/>
              </a:rPr>
              <a:t>A</a:t>
            </a:r>
            <a:r>
              <a:rPr lang="tr-TR" sz="2400" smtClean="0">
                <a:cs typeface="Times New Roman" pitchFamily="18" charset="0"/>
              </a:rPr>
              <a:t>llerjileri </a:t>
            </a:r>
            <a:endParaRPr lang="tr-TR" sz="2400" smtClean="0"/>
          </a:p>
          <a:p>
            <a:pPr lvl="1" eaLnBrk="1" hangingPunct="1">
              <a:lnSpc>
                <a:spcPct val="120000"/>
              </a:lnSpc>
              <a:buFont typeface="Wingdings 2" pitchFamily="18" charset="2"/>
              <a:buChar char="P"/>
            </a:pPr>
            <a:r>
              <a:rPr lang="tr-TR" sz="2400" u="sng" smtClean="0">
                <a:cs typeface="Times New Roman" pitchFamily="18" charset="0"/>
              </a:rPr>
              <a:t>İ</a:t>
            </a:r>
            <a:r>
              <a:rPr lang="tr-TR" sz="2400" smtClean="0">
                <a:cs typeface="Times New Roman" pitchFamily="18" charset="0"/>
              </a:rPr>
              <a:t>laçlar</a:t>
            </a:r>
            <a:r>
              <a:rPr lang="en-US" sz="2400" smtClean="0">
                <a:cs typeface="Arial" charset="0"/>
              </a:rPr>
              <a:t>ı</a:t>
            </a:r>
            <a:r>
              <a:rPr lang="tr-TR" sz="2400" smtClean="0">
                <a:cs typeface="Times New Roman" pitchFamily="18" charset="0"/>
              </a:rPr>
              <a:t> </a:t>
            </a:r>
            <a:endParaRPr lang="tr-TR" sz="2400" smtClean="0"/>
          </a:p>
          <a:p>
            <a:pPr lvl="1" eaLnBrk="1" hangingPunct="1">
              <a:lnSpc>
                <a:spcPct val="120000"/>
              </a:lnSpc>
              <a:buFont typeface="Wingdings 2" pitchFamily="18" charset="2"/>
              <a:buChar char="P"/>
            </a:pPr>
            <a:r>
              <a:rPr lang="tr-TR" sz="2400" u="sng" smtClean="0">
                <a:cs typeface="Times New Roman" pitchFamily="18" charset="0"/>
              </a:rPr>
              <a:t>G</a:t>
            </a:r>
            <a:r>
              <a:rPr lang="tr-TR" sz="2400" smtClean="0">
                <a:cs typeface="Times New Roman" pitchFamily="18" charset="0"/>
              </a:rPr>
              <a:t>eçmi</a:t>
            </a:r>
            <a:r>
              <a:rPr lang="en-US" sz="2400" smtClean="0">
                <a:cs typeface="Arial" charset="0"/>
              </a:rPr>
              <a:t>ş</a:t>
            </a:r>
            <a:r>
              <a:rPr lang="tr-TR" sz="2400" smtClean="0">
                <a:cs typeface="Times New Roman" pitchFamily="18" charset="0"/>
              </a:rPr>
              <a:t> dönem hastal</a:t>
            </a:r>
            <a:r>
              <a:rPr lang="en-US" sz="2400" smtClean="0">
                <a:cs typeface="Arial" charset="0"/>
              </a:rPr>
              <a:t>ı</a:t>
            </a:r>
            <a:r>
              <a:rPr lang="tr-TR" sz="2400" smtClean="0">
                <a:cs typeface="Times New Roman" pitchFamily="18" charset="0"/>
              </a:rPr>
              <a:t>klar</a:t>
            </a:r>
            <a:r>
              <a:rPr lang="en-US" sz="2400" smtClean="0">
                <a:cs typeface="Arial" charset="0"/>
              </a:rPr>
              <a:t>ı</a:t>
            </a:r>
            <a:r>
              <a:rPr lang="tr-TR" sz="2400" smtClean="0">
                <a:cs typeface="Times New Roman" pitchFamily="18" charset="0"/>
              </a:rPr>
              <a:t> </a:t>
            </a:r>
            <a:endParaRPr lang="tr-TR" sz="2400" smtClean="0"/>
          </a:p>
          <a:p>
            <a:pPr lvl="1" eaLnBrk="1" hangingPunct="1">
              <a:lnSpc>
                <a:spcPct val="120000"/>
              </a:lnSpc>
              <a:buFont typeface="Wingdings 2" pitchFamily="18" charset="2"/>
              <a:buChar char="P"/>
            </a:pPr>
            <a:r>
              <a:rPr lang="tr-TR" sz="2400" u="sng" smtClean="0">
                <a:cs typeface="Times New Roman" pitchFamily="18" charset="0"/>
              </a:rPr>
              <a:t>E</a:t>
            </a:r>
            <a:r>
              <a:rPr lang="tr-TR" sz="2400" smtClean="0">
                <a:cs typeface="Times New Roman" pitchFamily="18" charset="0"/>
              </a:rPr>
              <a:t>n son yedi</a:t>
            </a:r>
            <a:r>
              <a:rPr lang="en-US" sz="2400" smtClean="0">
                <a:cs typeface="Arial" charset="0"/>
              </a:rPr>
              <a:t>ğ</a:t>
            </a:r>
            <a:r>
              <a:rPr lang="tr-TR" sz="2400" smtClean="0">
                <a:cs typeface="Times New Roman" pitchFamily="18" charset="0"/>
              </a:rPr>
              <a:t>i yemek ve zaman</a:t>
            </a:r>
            <a:r>
              <a:rPr lang="en-US" sz="2400" smtClean="0">
                <a:cs typeface="Arial" charset="0"/>
              </a:rPr>
              <a:t>ı</a:t>
            </a:r>
            <a:r>
              <a:rPr lang="tr-TR" sz="2400" smtClean="0">
                <a:cs typeface="Times New Roman" pitchFamily="18" charset="0"/>
              </a:rPr>
              <a:t> </a:t>
            </a:r>
            <a:endParaRPr lang="tr-TR" sz="2400" smtClean="0"/>
          </a:p>
          <a:p>
            <a:pPr lvl="1" eaLnBrk="1" hangingPunct="1">
              <a:lnSpc>
                <a:spcPct val="120000"/>
              </a:lnSpc>
              <a:buFont typeface="Wingdings 2" pitchFamily="18" charset="2"/>
              <a:buChar char="P"/>
            </a:pPr>
            <a:r>
              <a:rPr lang="tr-TR" sz="2400" u="sng" smtClean="0">
                <a:cs typeface="Times New Roman" pitchFamily="18" charset="0"/>
              </a:rPr>
              <a:t>Y</a:t>
            </a:r>
            <a:r>
              <a:rPr lang="tr-TR" sz="2400" smtClean="0">
                <a:cs typeface="Times New Roman" pitchFamily="18" charset="0"/>
              </a:rPr>
              <a:t>aralanmay</a:t>
            </a:r>
            <a:r>
              <a:rPr lang="en-US" sz="2400" smtClean="0">
                <a:cs typeface="Arial" charset="0"/>
              </a:rPr>
              <a:t>ı</a:t>
            </a:r>
            <a:r>
              <a:rPr lang="tr-TR" sz="2400" smtClean="0">
                <a:cs typeface="Arial" charset="0"/>
              </a:rPr>
              <a:t> </a:t>
            </a:r>
            <a:r>
              <a:rPr lang="tr-TR" sz="2400" smtClean="0">
                <a:cs typeface="Times New Roman" pitchFamily="18" charset="0"/>
              </a:rPr>
              <a:t>/ kazay</a:t>
            </a:r>
            <a:r>
              <a:rPr lang="en-US" sz="2400" smtClean="0">
                <a:cs typeface="Arial" charset="0"/>
              </a:rPr>
              <a:t>ı</a:t>
            </a:r>
            <a:r>
              <a:rPr lang="tr-TR" sz="2400" smtClean="0">
                <a:cs typeface="Times New Roman" pitchFamily="18" charset="0"/>
              </a:rPr>
              <a:t> ba</a:t>
            </a:r>
            <a:r>
              <a:rPr lang="en-US" sz="2400" smtClean="0">
                <a:cs typeface="Arial" charset="0"/>
              </a:rPr>
              <a:t>ş</a:t>
            </a:r>
            <a:r>
              <a:rPr lang="tr-TR" sz="2400" smtClean="0">
                <a:cs typeface="Times New Roman" pitchFamily="18" charset="0"/>
              </a:rPr>
              <a:t>latan durumlar</a:t>
            </a:r>
          </a:p>
          <a:p>
            <a:pPr eaLnBrk="1" hangingPunct="1">
              <a:lnSpc>
                <a:spcPct val="120000"/>
              </a:lnSpc>
            </a:pPr>
            <a:r>
              <a:rPr lang="tr-TR" sz="2800" smtClean="0">
                <a:cs typeface="Times New Roman" pitchFamily="18" charset="0"/>
              </a:rPr>
              <a:t>Yaralanman</a:t>
            </a:r>
            <a:r>
              <a:rPr lang="en-US" sz="2800" smtClean="0">
                <a:cs typeface="Arial" charset="0"/>
              </a:rPr>
              <a:t>ı</a:t>
            </a:r>
            <a:r>
              <a:rPr lang="tr-TR" sz="2800" smtClean="0">
                <a:cs typeface="Times New Roman" pitchFamily="18" charset="0"/>
              </a:rPr>
              <a:t>n tipinin ortaya konmas</a:t>
            </a:r>
            <a:r>
              <a:rPr lang="en-US" sz="2800" smtClean="0">
                <a:cs typeface="Arial" charset="0"/>
              </a:rPr>
              <a:t>ı</a:t>
            </a:r>
          </a:p>
          <a:p>
            <a:pPr eaLnBrk="1" hangingPunct="1">
              <a:lnSpc>
                <a:spcPct val="120000"/>
              </a:lnSpc>
            </a:pPr>
            <a:r>
              <a:rPr lang="tr-TR" sz="2800" smtClean="0">
                <a:cs typeface="Times New Roman" pitchFamily="18" charset="0"/>
              </a:rPr>
              <a:t>Di</a:t>
            </a:r>
            <a:r>
              <a:rPr lang="en-US" sz="2800" smtClean="0">
                <a:cs typeface="Arial" charset="0"/>
              </a:rPr>
              <a:t>ğ</a:t>
            </a:r>
            <a:r>
              <a:rPr lang="tr-TR" sz="2800" smtClean="0">
                <a:cs typeface="Times New Roman" pitchFamily="18" charset="0"/>
              </a:rPr>
              <a:t>er durumlar için hastan</a:t>
            </a:r>
            <a:r>
              <a:rPr lang="en-US" sz="2800" smtClean="0">
                <a:cs typeface="Arial" charset="0"/>
              </a:rPr>
              <a:t>ı</a:t>
            </a:r>
            <a:r>
              <a:rPr lang="tr-TR" sz="2800" smtClean="0">
                <a:cs typeface="Arial" charset="0"/>
              </a:rPr>
              <a:t>n</a:t>
            </a:r>
            <a:r>
              <a:rPr lang="tr-TR" sz="2800" smtClean="0">
                <a:cs typeface="Times New Roman" pitchFamily="18" charset="0"/>
              </a:rPr>
              <a:t> de</a:t>
            </a:r>
            <a:r>
              <a:rPr lang="en-US" sz="2800" smtClean="0">
                <a:cs typeface="Arial" charset="0"/>
              </a:rPr>
              <a:t>ğ</a:t>
            </a:r>
            <a:r>
              <a:rPr lang="tr-TR" sz="2800" smtClean="0">
                <a:cs typeface="Times New Roman" pitchFamily="18" charset="0"/>
              </a:rPr>
              <a:t>erlendirilmesi</a:t>
            </a:r>
            <a:endParaRPr lang="tr-TR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b="1" smtClean="0"/>
              <a:t>İkincil Bakı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pPr eaLnBrk="1" hangingPunct="1"/>
            <a:r>
              <a:rPr lang="tr-TR" sz="3200" b="1" smtClean="0"/>
              <a:t>İkincil Bakıyı Bitirdikten Sonra</a:t>
            </a:r>
            <a:endParaRPr lang="en-US" sz="3200" b="1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96975"/>
            <a:ext cx="8915400" cy="5432425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Arial" charset="0"/>
              </a:rPr>
              <a:t>İ</a:t>
            </a:r>
            <a:r>
              <a:rPr lang="tr-TR" sz="2800" dirty="0" err="1" smtClean="0">
                <a:cs typeface="Arial" charset="0"/>
              </a:rPr>
              <a:t>kincil</a:t>
            </a:r>
            <a:r>
              <a:rPr lang="tr-TR" sz="2800" dirty="0" smtClean="0">
                <a:cs typeface="Times New Roman" pitchFamily="18" charset="0"/>
              </a:rPr>
              <a:t> bak</a:t>
            </a:r>
            <a:r>
              <a:rPr lang="en-US" sz="2800" dirty="0" smtClean="0">
                <a:cs typeface="Arial" charset="0"/>
              </a:rPr>
              <a:t>ı</a:t>
            </a:r>
            <a:r>
              <a:rPr lang="tr-TR" sz="2800" dirty="0" smtClean="0">
                <a:cs typeface="Times New Roman" pitchFamily="18" charset="0"/>
              </a:rPr>
              <a:t>y</a:t>
            </a:r>
            <a:r>
              <a:rPr lang="en-US" sz="2800" dirty="0" smtClean="0">
                <a:cs typeface="Arial" charset="0"/>
              </a:rPr>
              <a:t>ı</a:t>
            </a:r>
            <a:r>
              <a:rPr lang="tr-TR" sz="2800" dirty="0" smtClean="0">
                <a:cs typeface="Times New Roman" pitchFamily="18" charset="0"/>
              </a:rPr>
              <a:t> bitirdikten sonra hastan</a:t>
            </a:r>
            <a:r>
              <a:rPr lang="en-US" sz="2800" dirty="0" smtClean="0">
                <a:cs typeface="Arial" charset="0"/>
              </a:rPr>
              <a:t>ı</a:t>
            </a:r>
            <a:r>
              <a:rPr lang="tr-TR" sz="2800" dirty="0" smtClean="0">
                <a:cs typeface="Times New Roman" pitchFamily="18" charset="0"/>
              </a:rPr>
              <a:t>n </a:t>
            </a:r>
            <a:r>
              <a:rPr lang="tr-TR" sz="2800" dirty="0" err="1" smtClean="0">
                <a:cs typeface="Times New Roman" pitchFamily="18" charset="0"/>
              </a:rPr>
              <a:t>ba</a:t>
            </a:r>
            <a:r>
              <a:rPr lang="en-US" sz="2800" dirty="0" smtClean="0">
                <a:cs typeface="Arial" charset="0"/>
              </a:rPr>
              <a:t>ş</a:t>
            </a:r>
            <a:r>
              <a:rPr lang="tr-TR" sz="2800" dirty="0" err="1" smtClean="0">
                <a:cs typeface="Times New Roman" pitchFamily="18" charset="0"/>
              </a:rPr>
              <a:t>ka</a:t>
            </a:r>
            <a:r>
              <a:rPr lang="tr-TR" sz="2800" dirty="0" smtClean="0">
                <a:cs typeface="Times New Roman" pitchFamily="18" charset="0"/>
              </a:rPr>
              <a:t> bir bölüme yat</a:t>
            </a:r>
            <a:r>
              <a:rPr lang="en-US" sz="2800" dirty="0" smtClean="0">
                <a:cs typeface="Arial" charset="0"/>
              </a:rPr>
              <a:t>ı</a:t>
            </a:r>
            <a:r>
              <a:rPr lang="tr-TR" sz="2800" dirty="0" smtClean="0">
                <a:cs typeface="Times New Roman" pitchFamily="18" charset="0"/>
              </a:rPr>
              <a:t>r</a:t>
            </a:r>
            <a:r>
              <a:rPr lang="en-US" sz="2800" dirty="0" smtClean="0">
                <a:cs typeface="Arial" charset="0"/>
              </a:rPr>
              <a:t>ı</a:t>
            </a:r>
            <a:r>
              <a:rPr lang="tr-TR" sz="2800" dirty="0" smtClean="0">
                <a:cs typeface="Times New Roman" pitchFamily="18" charset="0"/>
              </a:rPr>
              <a:t>l</a:t>
            </a:r>
            <a:r>
              <a:rPr lang="en-US" sz="2800" dirty="0" smtClean="0">
                <a:cs typeface="Arial" charset="0"/>
              </a:rPr>
              <a:t>ı</a:t>
            </a:r>
            <a:r>
              <a:rPr lang="tr-TR" sz="2800" dirty="0" smtClean="0">
                <a:cs typeface="Times New Roman" pitchFamily="18" charset="0"/>
              </a:rPr>
              <a:t>p yat</a:t>
            </a:r>
            <a:r>
              <a:rPr lang="en-US" sz="2800" dirty="0" smtClean="0">
                <a:cs typeface="Arial" charset="0"/>
              </a:rPr>
              <a:t>ı</a:t>
            </a:r>
            <a:r>
              <a:rPr lang="tr-TR" sz="2800" dirty="0" smtClean="0">
                <a:cs typeface="Times New Roman" pitchFamily="18" charset="0"/>
              </a:rPr>
              <a:t>r</a:t>
            </a:r>
            <a:r>
              <a:rPr lang="en-US" sz="2800" dirty="0" smtClean="0">
                <a:cs typeface="Arial" charset="0"/>
              </a:rPr>
              <a:t>ı</a:t>
            </a:r>
            <a:r>
              <a:rPr lang="tr-TR" sz="2800" dirty="0" err="1" smtClean="0">
                <a:cs typeface="Times New Roman" pitchFamily="18" charset="0"/>
              </a:rPr>
              <a:t>lmayaca</a:t>
            </a:r>
            <a:r>
              <a:rPr lang="en-US" sz="2800" dirty="0" err="1" smtClean="0">
                <a:cs typeface="Arial" charset="0"/>
              </a:rPr>
              <a:t>ğı</a:t>
            </a:r>
            <a:r>
              <a:rPr lang="tr-TR" sz="2800" dirty="0" err="1" smtClean="0">
                <a:cs typeface="Times New Roman" pitchFamily="18" charset="0"/>
              </a:rPr>
              <a:t>na</a:t>
            </a:r>
            <a:r>
              <a:rPr lang="tr-TR" sz="2800" dirty="0" smtClean="0">
                <a:cs typeface="Times New Roman" pitchFamily="18" charset="0"/>
              </a:rPr>
              <a:t> karar verilir. </a:t>
            </a:r>
          </a:p>
          <a:p>
            <a:pPr eaLnBrk="1" hangingPunct="1"/>
            <a:r>
              <a:rPr lang="tr-TR" sz="2800" dirty="0" smtClean="0">
                <a:cs typeface="Times New Roman" pitchFamily="18" charset="0"/>
              </a:rPr>
              <a:t>Hasta yak</a:t>
            </a:r>
            <a:r>
              <a:rPr lang="en-US" sz="2800" dirty="0" smtClean="0">
                <a:cs typeface="Arial" charset="0"/>
              </a:rPr>
              <a:t>ı</a:t>
            </a:r>
            <a:r>
              <a:rPr lang="tr-TR" sz="2800" dirty="0" err="1" smtClean="0">
                <a:cs typeface="Times New Roman" pitchFamily="18" charset="0"/>
              </a:rPr>
              <a:t>nlar</a:t>
            </a:r>
            <a:r>
              <a:rPr lang="en-US" sz="2800" dirty="0" smtClean="0">
                <a:cs typeface="Arial" charset="0"/>
              </a:rPr>
              <a:t>ı</a:t>
            </a:r>
            <a:r>
              <a:rPr lang="tr-TR" sz="2800" dirty="0" err="1" smtClean="0">
                <a:cs typeface="Times New Roman" pitchFamily="18" charset="0"/>
              </a:rPr>
              <a:t>na</a:t>
            </a:r>
            <a:r>
              <a:rPr lang="tr-TR" sz="2800" dirty="0" smtClean="0">
                <a:cs typeface="Times New Roman" pitchFamily="18" charset="0"/>
              </a:rPr>
              <a:t> hastan</a:t>
            </a:r>
            <a:r>
              <a:rPr lang="en-US" sz="2800" dirty="0" smtClean="0">
                <a:cs typeface="Arial" charset="0"/>
              </a:rPr>
              <a:t>ı</a:t>
            </a:r>
            <a:r>
              <a:rPr lang="tr-TR" sz="2800" dirty="0" smtClean="0">
                <a:cs typeface="Times New Roman" pitchFamily="18" charset="0"/>
              </a:rPr>
              <a:t>n </a:t>
            </a:r>
            <a:r>
              <a:rPr lang="tr-TR" sz="2800" dirty="0" err="1" smtClean="0">
                <a:cs typeface="Times New Roman" pitchFamily="18" charset="0"/>
              </a:rPr>
              <a:t>yaralanmas</a:t>
            </a:r>
            <a:r>
              <a:rPr lang="en-US" sz="2800" dirty="0" smtClean="0">
                <a:cs typeface="Arial" charset="0"/>
              </a:rPr>
              <a:t>ı</a:t>
            </a:r>
            <a:r>
              <a:rPr lang="tr-TR" sz="2800" dirty="0" smtClean="0">
                <a:cs typeface="Times New Roman" pitchFamily="18" charset="0"/>
              </a:rPr>
              <a:t>  </a:t>
            </a:r>
            <a:r>
              <a:rPr lang="tr-TR" sz="2800" dirty="0" err="1" smtClean="0">
                <a:cs typeface="Times New Roman" pitchFamily="18" charset="0"/>
              </a:rPr>
              <a:t>hakk</a:t>
            </a:r>
            <a:r>
              <a:rPr lang="en-US" sz="2800" dirty="0" smtClean="0">
                <a:cs typeface="Arial" charset="0"/>
              </a:rPr>
              <a:t>ı</a:t>
            </a:r>
            <a:r>
              <a:rPr lang="tr-TR" sz="2800" dirty="0" err="1" smtClean="0">
                <a:cs typeface="Times New Roman" pitchFamily="18" charset="0"/>
              </a:rPr>
              <a:t>nda</a:t>
            </a:r>
            <a:r>
              <a:rPr lang="tr-TR" sz="2800" dirty="0" smtClean="0">
                <a:cs typeface="Times New Roman" pitchFamily="18" charset="0"/>
              </a:rPr>
              <a:t> bilgi verilir </a:t>
            </a:r>
            <a:endParaRPr lang="tr-TR" sz="2800" dirty="0" smtClean="0"/>
          </a:p>
          <a:p>
            <a:pPr eaLnBrk="1" hangingPunct="1"/>
            <a:r>
              <a:rPr lang="tr-TR" sz="2800" dirty="0" smtClean="0">
                <a:cs typeface="Times New Roman" pitchFamily="18" charset="0"/>
              </a:rPr>
              <a:t>E</a:t>
            </a:r>
            <a:r>
              <a:rPr lang="en-US" sz="2800" dirty="0" smtClean="0">
                <a:cs typeface="Arial" charset="0"/>
              </a:rPr>
              <a:t>ğ</a:t>
            </a:r>
            <a:r>
              <a:rPr lang="tr-TR" sz="2800" dirty="0" smtClean="0">
                <a:cs typeface="Times New Roman" pitchFamily="18" charset="0"/>
              </a:rPr>
              <a:t>er hasta hala </a:t>
            </a:r>
            <a:r>
              <a:rPr lang="tr-TR" sz="2800" dirty="0" err="1" smtClean="0">
                <a:cs typeface="Times New Roman" pitchFamily="18" charset="0"/>
              </a:rPr>
              <a:t>anstabil</a:t>
            </a:r>
            <a:r>
              <a:rPr lang="tr-TR" sz="2800" dirty="0" smtClean="0">
                <a:cs typeface="Times New Roman" pitchFamily="18" charset="0"/>
              </a:rPr>
              <a:t> ise </a:t>
            </a:r>
            <a:r>
              <a:rPr lang="tr-TR" sz="2800" dirty="0" err="1" smtClean="0">
                <a:cs typeface="Times New Roman" pitchFamily="18" charset="0"/>
              </a:rPr>
              <a:t>resüsitasyona</a:t>
            </a:r>
            <a:r>
              <a:rPr lang="tr-TR" sz="2800" dirty="0" smtClean="0">
                <a:cs typeface="Times New Roman" pitchFamily="18" charset="0"/>
              </a:rPr>
              <a:t> gerek duyuluyorsa hastan</a:t>
            </a:r>
            <a:r>
              <a:rPr lang="en-US" sz="2800" dirty="0" smtClean="0">
                <a:cs typeface="Arial" charset="0"/>
              </a:rPr>
              <a:t>ı</a:t>
            </a:r>
            <a:r>
              <a:rPr lang="tr-TR" sz="2800" dirty="0" smtClean="0">
                <a:cs typeface="Times New Roman" pitchFamily="18" charset="0"/>
              </a:rPr>
              <a:t>n yan</a:t>
            </a:r>
            <a:r>
              <a:rPr lang="en-US" sz="2800" dirty="0" smtClean="0">
                <a:cs typeface="Arial" charset="0"/>
              </a:rPr>
              <a:t>ı</a:t>
            </a:r>
            <a:r>
              <a:rPr lang="tr-TR" sz="2800" dirty="0" err="1" smtClean="0">
                <a:cs typeface="Arial" charset="0"/>
              </a:rPr>
              <a:t>nda</a:t>
            </a:r>
            <a:r>
              <a:rPr lang="tr-TR" sz="2800" dirty="0" smtClean="0">
                <a:cs typeface="Arial" charset="0"/>
              </a:rPr>
              <a:t> kalınır</a:t>
            </a:r>
            <a:endParaRPr lang="tr-TR" sz="2800" dirty="0" smtClean="0">
              <a:cs typeface="Times New Roman" pitchFamily="18" charset="0"/>
            </a:endParaRPr>
          </a:p>
          <a:p>
            <a:pPr eaLnBrk="1" hangingPunct="1"/>
            <a:r>
              <a:rPr lang="tr-TR" sz="2800" dirty="0" smtClean="0">
                <a:cs typeface="Times New Roman" pitchFamily="18" charset="0"/>
              </a:rPr>
              <a:t>Muayene bitince a</a:t>
            </a:r>
            <a:r>
              <a:rPr lang="en-US" sz="2800" dirty="0" smtClean="0">
                <a:cs typeface="Arial" charset="0"/>
              </a:rPr>
              <a:t>ğ</a:t>
            </a:r>
            <a:r>
              <a:rPr lang="tr-TR" sz="2800" dirty="0" smtClean="0">
                <a:cs typeface="Times New Roman" pitchFamily="18" charset="0"/>
              </a:rPr>
              <a:t>r</a:t>
            </a:r>
            <a:r>
              <a:rPr lang="en-US" sz="2800" dirty="0" smtClean="0">
                <a:cs typeface="Arial" charset="0"/>
              </a:rPr>
              <a:t>ı</a:t>
            </a: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2800" dirty="0" err="1" smtClean="0">
                <a:cs typeface="Times New Roman" pitchFamily="18" charset="0"/>
              </a:rPr>
              <a:t>medikasyonu</a:t>
            </a: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2800" dirty="0" err="1" smtClean="0">
                <a:cs typeface="Times New Roman" pitchFamily="18" charset="0"/>
              </a:rPr>
              <a:t>dü</a:t>
            </a:r>
            <a:r>
              <a:rPr lang="en-US" sz="2800" dirty="0" smtClean="0">
                <a:cs typeface="Arial" charset="0"/>
              </a:rPr>
              <a:t>ş</a:t>
            </a:r>
            <a:r>
              <a:rPr lang="tr-TR" sz="2800" dirty="0" err="1" smtClean="0">
                <a:cs typeface="Times New Roman" pitchFamily="18" charset="0"/>
              </a:rPr>
              <a:t>ünülür</a:t>
            </a:r>
            <a:endParaRPr lang="tr-TR" sz="2800" dirty="0" smtClean="0">
              <a:cs typeface="Times New Roman" pitchFamily="18" charset="0"/>
            </a:endParaRPr>
          </a:p>
          <a:p>
            <a:pPr eaLnBrk="1" hangingPunct="1"/>
            <a:r>
              <a:rPr lang="tr-TR" sz="2800" dirty="0" smtClean="0">
                <a:solidFill>
                  <a:srgbClr val="FF0000"/>
                </a:solidFill>
                <a:cs typeface="Times New Roman" pitchFamily="18" charset="0"/>
              </a:rPr>
              <a:t>Hasta acil serviste </a:t>
            </a:r>
            <a:r>
              <a:rPr lang="tr-TR" sz="2800" dirty="0" err="1" smtClean="0">
                <a:solidFill>
                  <a:srgbClr val="FF0000"/>
                </a:solidFill>
                <a:cs typeface="Times New Roman" pitchFamily="18" charset="0"/>
              </a:rPr>
              <a:t>kald</a:t>
            </a:r>
            <a:r>
              <a:rPr lang="en-US" sz="2800" dirty="0" err="1" smtClean="0">
                <a:solidFill>
                  <a:srgbClr val="FF0000"/>
                </a:solidFill>
                <a:cs typeface="Arial" charset="0"/>
              </a:rPr>
              <a:t>ığı</a:t>
            </a:r>
            <a:r>
              <a:rPr lang="tr-TR" sz="2800" dirty="0" smtClean="0">
                <a:solidFill>
                  <a:srgbClr val="FF0000"/>
                </a:solidFill>
                <a:cs typeface="Times New Roman" pitchFamily="18" charset="0"/>
              </a:rPr>
              <a:t> sürece de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ğ</a:t>
            </a:r>
            <a:r>
              <a:rPr lang="tr-TR" sz="2800" dirty="0" err="1" smtClean="0">
                <a:solidFill>
                  <a:srgbClr val="FF0000"/>
                </a:solidFill>
                <a:cs typeface="Times New Roman" pitchFamily="18" charset="0"/>
              </a:rPr>
              <a:t>erlendirmeye</a:t>
            </a:r>
            <a:r>
              <a:rPr lang="tr-TR" sz="2800" dirty="0" smtClean="0">
                <a:solidFill>
                  <a:srgbClr val="FF0000"/>
                </a:solidFill>
                <a:cs typeface="Times New Roman" pitchFamily="18" charset="0"/>
              </a:rPr>
              <a:t> ve </a:t>
            </a:r>
            <a:r>
              <a:rPr lang="tr-TR" sz="2800" dirty="0" err="1" smtClean="0">
                <a:solidFill>
                  <a:srgbClr val="FF0000"/>
                </a:solidFill>
                <a:cs typeface="Times New Roman" pitchFamily="18" charset="0"/>
              </a:rPr>
              <a:t>vitallerine</a:t>
            </a:r>
            <a:r>
              <a:rPr lang="tr-TR" sz="2800" dirty="0" smtClean="0">
                <a:solidFill>
                  <a:srgbClr val="FF0000"/>
                </a:solidFill>
                <a:cs typeface="Times New Roman" pitchFamily="18" charset="0"/>
              </a:rPr>
              <a:t> tekrar tekrar bakmaya devam edilir.</a:t>
            </a:r>
          </a:p>
          <a:p>
            <a:pPr eaLnBrk="1" hangingPunct="1"/>
            <a:r>
              <a:rPr lang="tr-TR" sz="2800" dirty="0" smtClean="0">
                <a:cs typeface="Times New Roman" pitchFamily="18" charset="0"/>
              </a:rPr>
              <a:t>İdrar ç</a:t>
            </a:r>
            <a:r>
              <a:rPr lang="en-US" sz="2800" dirty="0" smtClean="0">
                <a:cs typeface="Arial" charset="0"/>
              </a:rPr>
              <a:t>ı</a:t>
            </a:r>
            <a:r>
              <a:rPr lang="tr-TR" sz="2800" dirty="0" smtClean="0">
                <a:cs typeface="Times New Roman" pitchFamily="18" charset="0"/>
              </a:rPr>
              <a:t>k</a:t>
            </a:r>
            <a:r>
              <a:rPr lang="en-US" sz="2800" dirty="0" err="1" smtClean="0">
                <a:cs typeface="Arial" charset="0"/>
              </a:rPr>
              <a:t>ışı</a:t>
            </a:r>
            <a:r>
              <a:rPr lang="tr-TR" sz="2800" dirty="0" smtClean="0">
                <a:cs typeface="Times New Roman" pitchFamily="18" charset="0"/>
              </a:rPr>
              <a:t> ve </a:t>
            </a:r>
            <a:r>
              <a:rPr lang="tr-TR" sz="2800" dirty="0" err="1" smtClean="0">
                <a:cs typeface="Times New Roman" pitchFamily="18" charset="0"/>
              </a:rPr>
              <a:t>di</a:t>
            </a:r>
            <a:r>
              <a:rPr lang="en-US" sz="2800" dirty="0" smtClean="0">
                <a:cs typeface="Arial" charset="0"/>
              </a:rPr>
              <a:t>ğ</a:t>
            </a:r>
            <a:r>
              <a:rPr lang="tr-TR" sz="2800" dirty="0" smtClean="0">
                <a:cs typeface="Times New Roman" pitchFamily="18" charset="0"/>
              </a:rPr>
              <a:t>er parametreleri (</a:t>
            </a:r>
            <a:r>
              <a:rPr lang="tr-TR" sz="2800" dirty="0" err="1" smtClean="0">
                <a:cs typeface="Times New Roman" pitchFamily="18" charset="0"/>
              </a:rPr>
              <a:t>AKG,Oksijen</a:t>
            </a: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2800" dirty="0" err="1" smtClean="0">
                <a:cs typeface="Times New Roman" pitchFamily="18" charset="0"/>
              </a:rPr>
              <a:t>saturasyonu</a:t>
            </a:r>
            <a:r>
              <a:rPr lang="tr-TR" sz="2800" dirty="0" smtClean="0">
                <a:cs typeface="Times New Roman" pitchFamily="18" charset="0"/>
              </a:rPr>
              <a:t>) kontrol edilir.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74638"/>
            <a:ext cx="8686800" cy="114300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Adli T</a:t>
            </a:r>
            <a:r>
              <a:rPr lang="tr-TR" sz="3200" b="1" dirty="0" smtClean="0">
                <a:solidFill>
                  <a:srgbClr val="C00000"/>
                </a:solidFill>
              </a:rPr>
              <a:t>ı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p Aç</a:t>
            </a:r>
            <a:r>
              <a:rPr lang="tr-TR" sz="3200" b="1" dirty="0" smtClean="0">
                <a:solidFill>
                  <a:srgbClr val="C00000"/>
                </a:solidFill>
              </a:rPr>
              <a:t>ı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s</a:t>
            </a:r>
            <a:r>
              <a:rPr lang="tr-TR" sz="3200" b="1" dirty="0" smtClean="0">
                <a:solidFill>
                  <a:srgbClr val="C00000"/>
                </a:solidFill>
                <a:cs typeface="Arial" charset="0"/>
              </a:rPr>
              <a:t>ı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ndan Dü</a:t>
            </a:r>
            <a:r>
              <a:rPr lang="tr-TR" sz="3200" b="1" dirty="0" smtClean="0">
                <a:solidFill>
                  <a:srgbClr val="C00000"/>
                </a:solidFill>
                <a:cs typeface="Arial" charset="0"/>
              </a:rPr>
              <a:t>ş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ünülmesi Gerekenler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500188"/>
            <a:ext cx="8964612" cy="5143500"/>
          </a:xfrm>
        </p:spPr>
        <p:txBody>
          <a:bodyPr/>
          <a:lstStyle/>
          <a:p>
            <a:pPr marL="363538" indent="-363538" eaLnBrk="1" hangingPunct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tr-TR" sz="2800" dirty="0" smtClean="0">
                <a:cs typeface="Times New Roman" pitchFamily="18" charset="0"/>
              </a:rPr>
              <a:t>Hastane polisine haber verilir</a:t>
            </a:r>
          </a:p>
          <a:p>
            <a:pPr marL="363538" indent="-363538" eaLnBrk="1" hangingPunct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tr-TR" sz="2800" dirty="0" smtClean="0">
                <a:cs typeface="Times New Roman" pitchFamily="18" charset="0"/>
              </a:rPr>
              <a:t>Hastan</a:t>
            </a:r>
            <a:r>
              <a:rPr lang="en-US" sz="2800" dirty="0" smtClean="0">
                <a:cs typeface="Arial" charset="0"/>
              </a:rPr>
              <a:t>ı</a:t>
            </a:r>
            <a:r>
              <a:rPr lang="tr-TR" sz="2800" dirty="0" smtClean="0">
                <a:cs typeface="Times New Roman" pitchFamily="18" charset="0"/>
              </a:rPr>
              <a:t>n adli raporunu yazılır</a:t>
            </a:r>
          </a:p>
          <a:p>
            <a:pPr marL="812800" indent="-363538" algn="just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r-TR" sz="2800" dirty="0" smtClean="0"/>
              <a:t>Hikayede verilen yaralanmanın tarihi, saati ve ayrıca muayene tarihi ve saati not edilmelidir. Hatta kısa bir </a:t>
            </a:r>
            <a:r>
              <a:rPr lang="tr-TR" sz="2800" dirty="0" err="1" smtClean="0"/>
              <a:t>anamnez</a:t>
            </a:r>
            <a:r>
              <a:rPr lang="tr-TR" sz="2800" dirty="0" smtClean="0"/>
              <a:t> rapora aktarılmalıdır.</a:t>
            </a:r>
          </a:p>
          <a:p>
            <a:pPr marL="812800" indent="-363538" algn="just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r-TR" sz="2800" dirty="0" smtClean="0"/>
              <a:t>Genel fizik muayene bulguları ana hatları ile belirtilmelidir. </a:t>
            </a:r>
          </a:p>
          <a:p>
            <a:pPr marL="990600" lvl="1" indent="-533400" eaLnBrk="1" hangingPunct="1">
              <a:lnSpc>
                <a:spcPct val="120000"/>
              </a:lnSpc>
              <a:buFontTx/>
              <a:buNone/>
              <a:defRPr/>
            </a:pPr>
            <a:r>
              <a:rPr lang="tr-TR" dirty="0" smtClean="0"/>
              <a:t>	 </a:t>
            </a:r>
            <a:br>
              <a:rPr lang="tr-TR" dirty="0" smtClean="0"/>
            </a:br>
            <a:r>
              <a:rPr lang="tr-TR" dirty="0" smtClean="0"/>
              <a:t> </a:t>
            </a: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990600" lvl="1" indent="-533400" eaLnBrk="1" hangingPunct="1">
              <a:lnSpc>
                <a:spcPct val="120000"/>
              </a:lnSpc>
              <a:buFontTx/>
              <a:buNone/>
              <a:defRPr/>
            </a:pPr>
            <a:endParaRPr lang="tr-TR" dirty="0" smtClean="0">
              <a:cs typeface="Times New Roman" pitchFamily="18" charset="0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  <a:defRPr/>
            </a:pP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0" y="404664"/>
          <a:ext cx="9144000" cy="6336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712"/>
                <a:gridCol w="2160240"/>
                <a:gridCol w="2718048"/>
                <a:gridCol w="2286000"/>
              </a:tblGrid>
              <a:tr h="543979">
                <a:tc gridSpan="4">
                  <a:txBody>
                    <a:bodyPr/>
                    <a:lstStyle/>
                    <a:p>
                      <a:pPr algn="ctr"/>
                      <a:r>
                        <a:rPr lang="tr-TR" sz="1600" b="1" spc="600" dirty="0" smtClean="0"/>
                        <a:t>GLASGOW KOMA SKALASI</a:t>
                      </a:r>
                      <a:endParaRPr lang="tr-TR" sz="1600" b="1" spc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3979">
                <a:tc>
                  <a:txBody>
                    <a:bodyPr/>
                    <a:lstStyle/>
                    <a:p>
                      <a:pPr algn="ctr"/>
                      <a:endParaRPr lang="tr-TR" sz="12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4 Yaş-Erişkin</a:t>
                      </a:r>
                      <a:endParaRPr lang="tr-T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4 Yaş Altı</a:t>
                      </a:r>
                      <a:endParaRPr lang="tr-T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Yeni Doğan</a:t>
                      </a:r>
                      <a:endParaRPr lang="tr-T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872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GÖZ AÇMA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1</a:t>
                      </a:r>
                      <a:endParaRPr lang="tr-TR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r-TR" sz="1200" b="1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Kendiliğinden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Sesli</a:t>
                      </a:r>
                      <a:r>
                        <a:rPr lang="tr-TR" sz="1200" b="1" baseline="0" dirty="0" smtClean="0"/>
                        <a:t> Uyarana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baseline="0" dirty="0" smtClean="0"/>
                        <a:t>Ağrılı Uyarana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baseline="0" dirty="0" smtClean="0"/>
                        <a:t>Yok</a:t>
                      </a:r>
                      <a:endParaRPr lang="tr-TR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r-TR" sz="1200" b="1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Kendiliğinden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Sesli</a:t>
                      </a:r>
                      <a:r>
                        <a:rPr lang="tr-TR" sz="1200" b="1" baseline="0" dirty="0" smtClean="0"/>
                        <a:t> Uyarana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baseline="0" dirty="0" smtClean="0"/>
                        <a:t>Ağrılı Uyarana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baseline="0" dirty="0" smtClean="0"/>
                        <a:t>Yok</a:t>
                      </a:r>
                      <a:endParaRPr lang="tr-TR" sz="12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r-TR" sz="1200" b="1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Kendiliğinden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Sesli</a:t>
                      </a:r>
                      <a:r>
                        <a:rPr lang="tr-TR" sz="1200" b="1" baseline="0" dirty="0" smtClean="0"/>
                        <a:t> Uyarana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baseline="0" dirty="0" smtClean="0"/>
                        <a:t>Ağrılı Uyarana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baseline="0" dirty="0" smtClean="0"/>
                        <a:t>Yok</a:t>
                      </a:r>
                      <a:endParaRPr lang="tr-TR" sz="12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7406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SESLİ UYARANA YANIT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1</a:t>
                      </a:r>
                      <a:endParaRPr lang="tr-TR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r-TR" sz="1200" b="1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err="1" smtClean="0"/>
                        <a:t>Alert</a:t>
                      </a:r>
                      <a:r>
                        <a:rPr lang="tr-TR" sz="1200" b="1" dirty="0" smtClean="0"/>
                        <a:t> ,</a:t>
                      </a:r>
                      <a:r>
                        <a:rPr lang="tr-TR" sz="1200" b="1" dirty="0" err="1" smtClean="0"/>
                        <a:t>Oryante</a:t>
                      </a:r>
                      <a:endParaRPr lang="tr-TR" sz="1200" b="1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err="1" smtClean="0"/>
                        <a:t>Dezoryante</a:t>
                      </a:r>
                      <a:endParaRPr lang="tr-TR" sz="1200" b="1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Anlamsız Konuşma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İnleme, Anlamsız Ses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Yanıt</a:t>
                      </a:r>
                      <a:r>
                        <a:rPr lang="tr-TR" sz="1200" b="1" baseline="0" dirty="0" smtClean="0"/>
                        <a:t> Yok</a:t>
                      </a:r>
                      <a:endParaRPr lang="tr-TR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r-TR" sz="1200" b="1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err="1" smtClean="0"/>
                        <a:t>Oryante</a:t>
                      </a:r>
                      <a:r>
                        <a:rPr lang="tr-TR" sz="1200" b="1" dirty="0" smtClean="0"/>
                        <a:t>, İletişim Kurar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err="1" smtClean="0"/>
                        <a:t>Konfüze</a:t>
                      </a:r>
                      <a:r>
                        <a:rPr lang="tr-TR" sz="1200" b="1" dirty="0" smtClean="0"/>
                        <a:t>,</a:t>
                      </a:r>
                      <a:r>
                        <a:rPr lang="tr-TR" sz="1200" b="1" baseline="0" dirty="0" smtClean="0"/>
                        <a:t> Avutulabilir, Uyanık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baseline="0" dirty="0" smtClean="0"/>
                        <a:t>Uygunsuz Kelimeler Avutulamaz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baseline="0" dirty="0" smtClean="0"/>
                        <a:t>Anlaşılmaz, Ajite, Huzursuz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baseline="0" dirty="0" smtClean="0"/>
                        <a:t>Yanıt Yok</a:t>
                      </a:r>
                      <a:endParaRPr lang="tr-TR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“</a:t>
                      </a:r>
                      <a:r>
                        <a:rPr lang="tr-TR" sz="1200" b="1" dirty="0" err="1" smtClean="0"/>
                        <a:t>AGU”lar</a:t>
                      </a:r>
                      <a:endParaRPr lang="tr-TR" sz="1200" b="1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Huzursuz Ağlama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Ağrılı Uyaranla Ağlar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/>
                        <a:t>Ağrılı Uyaranla İnler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Yanıt Yok</a:t>
                      </a:r>
                      <a:endParaRPr lang="tr-TR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7F"/>
                    </a:solidFill>
                  </a:tcPr>
                </a:tc>
              </a:tr>
              <a:tr h="20209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MOTOR YANIT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1</a:t>
                      </a:r>
                      <a:endParaRPr lang="tr-TR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r-TR" sz="1200" b="1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Emirlere</a:t>
                      </a:r>
                      <a:r>
                        <a:rPr lang="tr-TR" sz="1200" b="1" baseline="0" dirty="0" smtClean="0"/>
                        <a:t> Uyar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baseline="0" dirty="0" smtClean="0"/>
                        <a:t>Ağrıyı Lokalize Eder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baseline="0" dirty="0" smtClean="0"/>
                        <a:t>Ağrıdan Kaçar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baseline="0" dirty="0" err="1" smtClean="0"/>
                        <a:t>Dekortike</a:t>
                      </a:r>
                      <a:r>
                        <a:rPr lang="tr-TR" sz="1200" b="1" baseline="0" dirty="0" smtClean="0"/>
                        <a:t> </a:t>
                      </a:r>
                      <a:r>
                        <a:rPr lang="tr-TR" sz="1200" b="1" baseline="0" dirty="0" err="1" smtClean="0"/>
                        <a:t>Fleksiyon</a:t>
                      </a:r>
                      <a:endParaRPr lang="tr-TR" sz="1200" b="1" baseline="0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baseline="0" dirty="0" err="1" smtClean="0"/>
                        <a:t>Deserebre</a:t>
                      </a:r>
                      <a:r>
                        <a:rPr lang="tr-TR" sz="1200" b="1" baseline="0" dirty="0" smtClean="0"/>
                        <a:t> </a:t>
                      </a:r>
                      <a:r>
                        <a:rPr lang="tr-TR" sz="1200" b="1" baseline="0" dirty="0" err="1" smtClean="0"/>
                        <a:t>Ekstansiyon</a:t>
                      </a:r>
                      <a:endParaRPr lang="tr-TR" sz="1200" b="1" baseline="0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baseline="0" dirty="0" smtClean="0"/>
                        <a:t>Hareket Yok</a:t>
                      </a:r>
                      <a:endParaRPr lang="tr-TR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r-TR" sz="1200" b="1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Normal Hareketler</a:t>
                      </a:r>
                      <a:endParaRPr lang="tr-TR" sz="1200" b="1" baseline="0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baseline="0" dirty="0" smtClean="0"/>
                        <a:t>Ağrıyı Lokalize Eder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baseline="0" dirty="0" smtClean="0"/>
                        <a:t>Ağrıdan Kaçar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baseline="0" dirty="0" err="1" smtClean="0"/>
                        <a:t>Dekortike</a:t>
                      </a:r>
                      <a:r>
                        <a:rPr lang="tr-TR" sz="1200" b="1" baseline="0" dirty="0" smtClean="0"/>
                        <a:t> </a:t>
                      </a:r>
                      <a:r>
                        <a:rPr lang="tr-TR" sz="1200" b="1" baseline="0" dirty="0" err="1" smtClean="0"/>
                        <a:t>Fleksiyon</a:t>
                      </a:r>
                      <a:endParaRPr lang="tr-TR" sz="1200" b="1" baseline="0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baseline="0" dirty="0" err="1" smtClean="0"/>
                        <a:t>Deserebre</a:t>
                      </a:r>
                      <a:r>
                        <a:rPr lang="tr-TR" sz="1200" b="1" baseline="0" dirty="0" smtClean="0"/>
                        <a:t> </a:t>
                      </a:r>
                      <a:r>
                        <a:rPr lang="tr-TR" sz="1200" b="1" baseline="0" dirty="0" err="1" smtClean="0"/>
                        <a:t>Ekstansiyon</a:t>
                      </a:r>
                      <a:endParaRPr lang="tr-TR" sz="1200" b="1" baseline="0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baseline="0" dirty="0" smtClean="0"/>
                        <a:t>Hareket Yok</a:t>
                      </a:r>
                      <a:endParaRPr lang="tr-TR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r-TR" sz="1200" b="1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dirty="0" smtClean="0"/>
                        <a:t>Normal Hareketler</a:t>
                      </a:r>
                      <a:endParaRPr lang="tr-TR" sz="1200" b="1" baseline="0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baseline="0" dirty="0" smtClean="0"/>
                        <a:t>Dokunuştan Kaçar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baseline="0" dirty="0" smtClean="0"/>
                        <a:t>Ağrıdan Kaçar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baseline="0" dirty="0" err="1" smtClean="0"/>
                        <a:t>Dekortike</a:t>
                      </a:r>
                      <a:r>
                        <a:rPr lang="tr-TR" sz="1200" b="1" baseline="0" dirty="0" smtClean="0"/>
                        <a:t> </a:t>
                      </a:r>
                      <a:r>
                        <a:rPr lang="tr-TR" sz="1200" b="1" baseline="0" dirty="0" err="1" smtClean="0"/>
                        <a:t>Fleksiyon</a:t>
                      </a:r>
                      <a:endParaRPr lang="tr-TR" sz="1200" b="1" baseline="0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baseline="0" dirty="0" err="1" smtClean="0"/>
                        <a:t>Deserebre</a:t>
                      </a:r>
                      <a:r>
                        <a:rPr lang="tr-TR" sz="1200" b="1" baseline="0" dirty="0" smtClean="0"/>
                        <a:t> </a:t>
                      </a:r>
                      <a:r>
                        <a:rPr lang="tr-TR" sz="1200" b="1" baseline="0" dirty="0" err="1" smtClean="0"/>
                        <a:t>Ekstansiyon</a:t>
                      </a:r>
                      <a:endParaRPr lang="tr-TR" sz="1200" b="1" baseline="0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200" b="1" baseline="0" dirty="0" smtClean="0"/>
                        <a:t>Hareket Yok</a:t>
                      </a:r>
                      <a:endParaRPr lang="tr-TR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773238"/>
            <a:ext cx="8686800" cy="4084637"/>
          </a:xfrm>
        </p:spPr>
        <p:txBody>
          <a:bodyPr/>
          <a:lstStyle/>
          <a:p>
            <a:pPr marL="987425" lvl="1" indent="-449263"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dirty="0" smtClean="0"/>
              <a:t>Saptanan </a:t>
            </a:r>
            <a:r>
              <a:rPr lang="tr-TR" dirty="0" err="1" smtClean="0"/>
              <a:t>travmatik</a:t>
            </a:r>
            <a:r>
              <a:rPr lang="tr-TR" dirty="0" smtClean="0"/>
              <a:t> lezyonların her birinin lokalizasyonları, boyutları ve özellikleri tanımlanmalı, yarada saptanan yabancı cisimler mutlaka belirtilmelidir.</a:t>
            </a:r>
          </a:p>
          <a:p>
            <a:pPr marL="449263" lvl="1" indent="-449263"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dirty="0" smtClean="0">
                <a:sym typeface="Wingdings 2" pitchFamily="18" charset="2"/>
              </a:rPr>
              <a:t>Hastanın üzerindeki eşya ve giysiler saklanmalıdır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74638"/>
            <a:ext cx="8686800" cy="114300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Adli T</a:t>
            </a:r>
            <a:r>
              <a:rPr lang="tr-TR" sz="3200" b="1" dirty="0" smtClean="0">
                <a:solidFill>
                  <a:srgbClr val="C00000"/>
                </a:solidFill>
              </a:rPr>
              <a:t>ı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p Aç</a:t>
            </a:r>
            <a:r>
              <a:rPr lang="tr-TR" sz="3200" b="1" dirty="0" smtClean="0">
                <a:solidFill>
                  <a:srgbClr val="C00000"/>
                </a:solidFill>
              </a:rPr>
              <a:t>ı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s</a:t>
            </a:r>
            <a:r>
              <a:rPr lang="tr-TR" sz="3200" b="1" dirty="0" smtClean="0">
                <a:solidFill>
                  <a:srgbClr val="C00000"/>
                </a:solidFill>
                <a:cs typeface="Arial" charset="0"/>
              </a:rPr>
              <a:t>ı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ndan Dü</a:t>
            </a:r>
            <a:r>
              <a:rPr lang="tr-TR" sz="3200" b="1" dirty="0" smtClean="0">
                <a:solidFill>
                  <a:srgbClr val="C00000"/>
                </a:solidFill>
                <a:cs typeface="Arial" charset="0"/>
              </a:rPr>
              <a:t>ş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ünülmesi Gerekenler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251" name="2 Metin kutusu"/>
          <p:cNvSpPr txBox="1">
            <a:spLocks noChangeArrowheads="1"/>
          </p:cNvSpPr>
          <p:nvPr/>
        </p:nvSpPr>
        <p:spPr bwMode="auto">
          <a:xfrm>
            <a:off x="214313" y="500063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4000" b="1">
                <a:solidFill>
                  <a:srgbClr val="C00000"/>
                </a:solidFill>
                <a:latin typeface="Verdana" pitchFamily="34" charset="0"/>
              </a:rPr>
              <a:t>İLGİNİZE TEŞEKKÜR EDERİM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908720"/>
            <a:ext cx="8610600" cy="114300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C00000"/>
                </a:solidFill>
              </a:rPr>
              <a:t>Gözden Kaçırılmaması Gereken Durumlar</a:t>
            </a:r>
            <a:br>
              <a:rPr lang="tr-TR" sz="3200" b="1" dirty="0" smtClean="0">
                <a:solidFill>
                  <a:srgbClr val="C00000"/>
                </a:solidFill>
              </a:rPr>
            </a:br>
            <a:r>
              <a:rPr lang="tr-TR" sz="3200" b="1" dirty="0" smtClean="0">
                <a:solidFill>
                  <a:srgbClr val="C00000"/>
                </a:solidFill>
              </a:rPr>
              <a:t>(Var Kabul Edilen)</a:t>
            </a:r>
            <a:endParaRPr lang="tr-TR" sz="3200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2636912"/>
            <a:ext cx="5554960" cy="2952030"/>
          </a:xfrm>
        </p:spPr>
        <p:txBody>
          <a:bodyPr/>
          <a:lstStyle/>
          <a:p>
            <a:pPr eaLnBrk="1" hangingPunct="1"/>
            <a:r>
              <a:rPr lang="tr-TR" sz="2800" dirty="0" smtClean="0">
                <a:cs typeface="Times New Roman" pitchFamily="18" charset="0"/>
              </a:rPr>
              <a:t>Boyun Travması</a:t>
            </a:r>
          </a:p>
          <a:p>
            <a:pPr eaLnBrk="1" hangingPunct="1"/>
            <a:r>
              <a:rPr lang="tr-TR" sz="2800" dirty="0" smtClean="0">
                <a:cs typeface="Times New Roman" pitchFamily="18" charset="0"/>
              </a:rPr>
              <a:t>Omurga Travması</a:t>
            </a:r>
          </a:p>
          <a:p>
            <a:pPr eaLnBrk="1" hangingPunct="1"/>
            <a:r>
              <a:rPr lang="tr-TR" sz="2800" dirty="0" smtClean="0">
                <a:cs typeface="Times New Roman" pitchFamily="18" charset="0"/>
              </a:rPr>
              <a:t>Bayanlarda Gebelik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Resim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1832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05410"/>
            <a:ext cx="8686800" cy="4463950"/>
          </a:xfrm>
        </p:spPr>
        <p:txBody>
          <a:bodyPr/>
          <a:lstStyle/>
          <a:p>
            <a:pPr eaLnBrk="1" hangingPunct="1"/>
            <a:r>
              <a:rPr lang="tr-TR" dirty="0" smtClean="0">
                <a:cs typeface="Times New Roman" pitchFamily="18" charset="0"/>
              </a:rPr>
              <a:t>E</a:t>
            </a:r>
            <a:r>
              <a:rPr lang="en-US" dirty="0" smtClean="0">
                <a:cs typeface="Arial" charset="0"/>
              </a:rPr>
              <a:t>ğ</a:t>
            </a:r>
            <a:r>
              <a:rPr lang="tr-TR" dirty="0" smtClean="0">
                <a:cs typeface="Times New Roman" pitchFamily="18" charset="0"/>
              </a:rPr>
              <a:t>er </a:t>
            </a:r>
            <a:r>
              <a:rPr lang="tr-TR" dirty="0" err="1" smtClean="0">
                <a:cs typeface="Times New Roman" pitchFamily="18" charset="0"/>
              </a:rPr>
              <a:t>major</a:t>
            </a:r>
            <a:r>
              <a:rPr lang="tr-TR" dirty="0" smtClean="0">
                <a:cs typeface="Times New Roman" pitchFamily="18" charset="0"/>
              </a:rPr>
              <a:t> kan </a:t>
            </a:r>
            <a:r>
              <a:rPr lang="tr-TR" dirty="0" err="1" smtClean="0">
                <a:cs typeface="Times New Roman" pitchFamily="18" charset="0"/>
              </a:rPr>
              <a:t>kayb</a:t>
            </a:r>
            <a:r>
              <a:rPr lang="en-US" dirty="0" smtClean="0">
                <a:cs typeface="Arial" charset="0"/>
              </a:rPr>
              <a:t>ı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Arial" charset="0"/>
              </a:rPr>
              <a:t>ş</a:t>
            </a:r>
            <a:r>
              <a:rPr lang="tr-TR" dirty="0" err="1" smtClean="0">
                <a:cs typeface="Times New Roman" pitchFamily="18" charset="0"/>
              </a:rPr>
              <a:t>üphesi</a:t>
            </a:r>
            <a:r>
              <a:rPr lang="tr-TR" dirty="0" smtClean="0">
                <a:cs typeface="Times New Roman" pitchFamily="18" charset="0"/>
              </a:rPr>
              <a:t> varsa;</a:t>
            </a:r>
            <a:endParaRPr lang="tr-TR" dirty="0" smtClean="0"/>
          </a:p>
          <a:p>
            <a:pPr lvl="1" eaLnBrk="1" hangingPunct="1">
              <a:lnSpc>
                <a:spcPct val="150000"/>
              </a:lnSpc>
              <a:buFont typeface="Wingdings 2" pitchFamily="18" charset="2"/>
              <a:buChar char="P"/>
            </a:pPr>
            <a:r>
              <a:rPr lang="tr-TR" dirty="0" smtClean="0">
                <a:cs typeface="Times New Roman" pitchFamily="18" charset="0"/>
              </a:rPr>
              <a:t>Hastaya en az</a:t>
            </a:r>
            <a:r>
              <a:rPr lang="en-US" dirty="0" smtClean="0">
                <a:cs typeface="Arial" charset="0"/>
              </a:rPr>
              <a:t>ı</a:t>
            </a:r>
            <a:r>
              <a:rPr lang="tr-TR" dirty="0" err="1" smtClean="0">
                <a:cs typeface="Times New Roman" pitchFamily="18" charset="0"/>
              </a:rPr>
              <a:t>ndan</a:t>
            </a:r>
            <a:r>
              <a:rPr lang="tr-TR" dirty="0" smtClean="0">
                <a:cs typeface="Times New Roman" pitchFamily="18" charset="0"/>
              </a:rPr>
              <a:t> bir adet (tercihen 14 veya 16 </a:t>
            </a:r>
            <a:r>
              <a:rPr lang="tr-TR" dirty="0" err="1" smtClean="0">
                <a:cs typeface="Times New Roman" pitchFamily="18" charset="0"/>
              </a:rPr>
              <a:t>gauge</a:t>
            </a:r>
            <a:r>
              <a:rPr lang="tr-TR" dirty="0" smtClean="0">
                <a:cs typeface="Times New Roman" pitchFamily="18" charset="0"/>
              </a:rPr>
              <a:t>, en az 18 </a:t>
            </a:r>
            <a:r>
              <a:rPr lang="tr-TR" dirty="0" err="1" smtClean="0">
                <a:cs typeface="Times New Roman" pitchFamily="18" charset="0"/>
              </a:rPr>
              <a:t>gauge</a:t>
            </a:r>
            <a:r>
              <a:rPr lang="tr-TR" dirty="0" smtClean="0">
                <a:cs typeface="Times New Roman" pitchFamily="18" charset="0"/>
              </a:rPr>
              <a:t> ile) damar yolu açılır </a:t>
            </a:r>
          </a:p>
          <a:p>
            <a:pPr lvl="1" eaLnBrk="1" hangingPunct="1">
              <a:lnSpc>
                <a:spcPct val="150000"/>
              </a:lnSpc>
              <a:buFont typeface="Wingdings 2" pitchFamily="18" charset="2"/>
              <a:buChar char="P"/>
            </a:pPr>
            <a:r>
              <a:rPr lang="tr-TR" dirty="0" smtClean="0">
                <a:cs typeface="Times New Roman" pitchFamily="18" charset="0"/>
              </a:rPr>
              <a:t>Tercihen </a:t>
            </a:r>
            <a:r>
              <a:rPr lang="tr-TR" dirty="0" err="1" smtClean="0">
                <a:cs typeface="Times New Roman" pitchFamily="18" charset="0"/>
              </a:rPr>
              <a:t>ringer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/>
              <a:t>laktat</a:t>
            </a:r>
            <a:r>
              <a:rPr lang="tr-TR" dirty="0" smtClean="0">
                <a:cs typeface="Times New Roman" pitchFamily="18" charset="0"/>
              </a:rPr>
              <a:t> veya % 0,9 serum fizyolojik </a:t>
            </a:r>
            <a:r>
              <a:rPr lang="tr-TR" dirty="0" err="1" smtClean="0">
                <a:cs typeface="Times New Roman" pitchFamily="18" charset="0"/>
              </a:rPr>
              <a:t>ba</a:t>
            </a:r>
            <a:r>
              <a:rPr lang="en-US" dirty="0" smtClean="0">
                <a:cs typeface="Arial" charset="0"/>
              </a:rPr>
              <a:t>ş</a:t>
            </a:r>
            <a:r>
              <a:rPr lang="tr-TR" dirty="0" err="1" smtClean="0">
                <a:cs typeface="Arial" charset="0"/>
              </a:rPr>
              <a:t>lanır</a:t>
            </a:r>
            <a:r>
              <a:rPr lang="tr-TR" dirty="0" smtClean="0">
                <a:cs typeface="Arial" charset="0"/>
              </a:rPr>
              <a:t>, tüm iv sıvıları ısıtılır</a:t>
            </a:r>
          </a:p>
          <a:p>
            <a:pPr lvl="1" eaLnBrk="1" hangingPunct="1">
              <a:lnSpc>
                <a:spcPct val="150000"/>
              </a:lnSpc>
              <a:buNone/>
            </a:pPr>
            <a:endParaRPr lang="en-US" dirty="0" smtClean="0"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701824"/>
            <a:ext cx="8877300" cy="114300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sz="3200" b="1" dirty="0" smtClean="0">
                <a:solidFill>
                  <a:srgbClr val="C00000"/>
                </a:solidFill>
              </a:rPr>
              <a:t>İ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lk Bak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ı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İ</a:t>
            </a:r>
            <a:r>
              <a:rPr lang="tr-TR" sz="3200" b="1" dirty="0" err="1" smtClean="0">
                <a:solidFill>
                  <a:srgbClr val="C00000"/>
                </a:solidFill>
                <a:cs typeface="Times New Roman" pitchFamily="18" charset="0"/>
              </a:rPr>
              <a:t>le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 Birlikte Yap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ı</a:t>
            </a:r>
            <a:r>
              <a:rPr lang="tr-TR" sz="3200" b="1" dirty="0" err="1" smtClean="0">
                <a:solidFill>
                  <a:srgbClr val="C00000"/>
                </a:solidFill>
                <a:cs typeface="Times New Roman" pitchFamily="18" charset="0"/>
              </a:rPr>
              <a:t>lmas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ı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 Uygun Olan Acil </a:t>
            </a:r>
            <a:r>
              <a:rPr lang="tr-TR" sz="3200" b="1" dirty="0" err="1" smtClean="0">
                <a:solidFill>
                  <a:srgbClr val="C00000"/>
                </a:solidFill>
                <a:cs typeface="Times New Roman" pitchFamily="18" charset="0"/>
              </a:rPr>
              <a:t>Resüstatif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  <a:cs typeface="Times New Roman" pitchFamily="18" charset="0"/>
              </a:rPr>
              <a:t>Giri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ş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imler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Doku </a:t>
            </a:r>
            <a:r>
              <a:rPr lang="tr-TR" b="1" dirty="0" err="1" smtClean="0">
                <a:solidFill>
                  <a:srgbClr val="C00000"/>
                </a:solidFill>
              </a:rPr>
              <a:t>Oksijenizasyonu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/>
              <a:t>Beyin hasarı olmaksızın travmanın başlangıç aşamasında </a:t>
            </a:r>
            <a:r>
              <a:rPr lang="tr-TR" sz="2800" dirty="0" err="1" smtClean="0"/>
              <a:t>major</a:t>
            </a:r>
            <a:r>
              <a:rPr lang="tr-TR" sz="2800" dirty="0" smtClean="0"/>
              <a:t> kanama duruncaya kadar hedef </a:t>
            </a:r>
            <a:r>
              <a:rPr lang="tr-TR" sz="2800" dirty="0" err="1" smtClean="0"/>
              <a:t>sistolik</a:t>
            </a:r>
            <a:r>
              <a:rPr lang="tr-TR" sz="2800" dirty="0" smtClean="0"/>
              <a:t> kan basıncı 80 ila 90 </a:t>
            </a:r>
            <a:r>
              <a:rPr lang="tr-TR" sz="2800" dirty="0" err="1" smtClean="0"/>
              <a:t>mmHg</a:t>
            </a:r>
            <a:r>
              <a:rPr lang="tr-TR" sz="2800" dirty="0" smtClean="0"/>
              <a:t> olmalıdır. </a:t>
            </a:r>
          </a:p>
          <a:p>
            <a:pPr>
              <a:lnSpc>
                <a:spcPct val="150000"/>
              </a:lnSpc>
            </a:pPr>
            <a:r>
              <a:rPr lang="tr-TR" sz="2800" dirty="0" smtClean="0"/>
              <a:t> Ciddi </a:t>
            </a:r>
            <a:r>
              <a:rPr lang="tr-TR" sz="2800" dirty="0" err="1" smtClean="0"/>
              <a:t>travmatik</a:t>
            </a:r>
            <a:r>
              <a:rPr lang="tr-TR" sz="2800" dirty="0" smtClean="0"/>
              <a:t> beyin hasarı (TBH) olan hastalarda (GKS ≤8) , ortalama arter basıncının ≥ 80 </a:t>
            </a:r>
            <a:r>
              <a:rPr lang="tr-TR" sz="2800" dirty="0" err="1" smtClean="0"/>
              <a:t>mmHg</a:t>
            </a:r>
            <a:r>
              <a:rPr lang="tr-TR" sz="2800" dirty="0" smtClean="0"/>
              <a:t> korunması önerilir. 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Kısıtlı Sıvı </a:t>
            </a:r>
            <a:r>
              <a:rPr lang="tr-TR" b="1" dirty="0" err="1" smtClean="0">
                <a:solidFill>
                  <a:srgbClr val="C00000"/>
                </a:solidFill>
              </a:rPr>
              <a:t>Replasmanı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Kanama kontrol edilene kadar hedef kan basıncını sağlamak için kısıtlı sıvı </a:t>
            </a:r>
            <a:r>
              <a:rPr lang="tr-TR" sz="2400" dirty="0" err="1" smtClean="0"/>
              <a:t>replasmanı</a:t>
            </a:r>
            <a:r>
              <a:rPr lang="tr-TR" sz="2400" dirty="0" smtClean="0"/>
              <a:t> stratejisi önerilir. </a:t>
            </a:r>
          </a:p>
          <a:p>
            <a:r>
              <a:rPr lang="tr-TR" sz="2400" dirty="0" err="1" smtClean="0"/>
              <a:t>Hipotansif</a:t>
            </a:r>
            <a:r>
              <a:rPr lang="tr-TR" sz="2400" dirty="0" smtClean="0"/>
              <a:t> kanamalı travma hastasında </a:t>
            </a:r>
            <a:r>
              <a:rPr lang="tr-TR" sz="2400" dirty="0" err="1" smtClean="0"/>
              <a:t>izotonik</a:t>
            </a:r>
            <a:r>
              <a:rPr lang="tr-TR" sz="2400" dirty="0" smtClean="0"/>
              <a:t> </a:t>
            </a:r>
            <a:r>
              <a:rPr lang="tr-TR" sz="2400" dirty="0" err="1" smtClean="0"/>
              <a:t>kristalloid</a:t>
            </a:r>
            <a:r>
              <a:rPr lang="tr-TR" sz="2400" dirty="0" smtClean="0"/>
              <a:t> solüsyonlarını kullanarak sıvı tedavisi başlanmalıdır.</a:t>
            </a:r>
          </a:p>
          <a:p>
            <a:r>
              <a:rPr lang="tr-TR" sz="2400" dirty="0" smtClean="0"/>
              <a:t>%0.9 </a:t>
            </a:r>
            <a:r>
              <a:rPr lang="tr-TR" sz="2400" dirty="0" err="1" smtClean="0"/>
              <a:t>NaCl</a:t>
            </a:r>
            <a:r>
              <a:rPr lang="tr-TR" sz="2400" dirty="0" smtClean="0"/>
              <a:t> </a:t>
            </a:r>
            <a:r>
              <a:rPr lang="tr-TR" sz="2400" dirty="0" err="1" smtClean="0"/>
              <a:t>solusyonunun</a:t>
            </a:r>
            <a:r>
              <a:rPr lang="tr-TR" sz="2400" dirty="0" smtClean="0"/>
              <a:t> aşırı kullanımından kaçınılması öneriliyor. </a:t>
            </a:r>
          </a:p>
          <a:p>
            <a:r>
              <a:rPr lang="tr-TR" sz="2400" dirty="0" smtClean="0"/>
              <a:t>Ciddi kafa travması olan hastalarda </a:t>
            </a:r>
            <a:r>
              <a:rPr lang="tr-TR" sz="2400" dirty="0" err="1" smtClean="0"/>
              <a:t>Ringer</a:t>
            </a:r>
            <a:r>
              <a:rPr lang="tr-TR" sz="2400" dirty="0" smtClean="0"/>
              <a:t> </a:t>
            </a:r>
            <a:r>
              <a:rPr lang="tr-TR" sz="2400" dirty="0" err="1" smtClean="0"/>
              <a:t>Laktat</a:t>
            </a:r>
            <a:r>
              <a:rPr lang="tr-TR" sz="2400" dirty="0" smtClean="0"/>
              <a:t> gibi </a:t>
            </a:r>
            <a:r>
              <a:rPr lang="tr-TR" sz="2400" dirty="0" err="1" smtClean="0"/>
              <a:t>hipotonik</a:t>
            </a:r>
            <a:r>
              <a:rPr lang="tr-TR" sz="2400" dirty="0" smtClean="0"/>
              <a:t> </a:t>
            </a:r>
            <a:r>
              <a:rPr lang="tr-TR" sz="2400" dirty="0" err="1" smtClean="0"/>
              <a:t>solusyonlardan</a:t>
            </a:r>
            <a:r>
              <a:rPr lang="tr-TR" sz="2400" dirty="0" smtClean="0"/>
              <a:t> kaçınılmalıdır. </a:t>
            </a:r>
          </a:p>
          <a:p>
            <a:r>
              <a:rPr lang="tr-TR" sz="2400" dirty="0" err="1" smtClean="0"/>
              <a:t>Hemostaza</a:t>
            </a:r>
            <a:r>
              <a:rPr lang="tr-TR" sz="2400" dirty="0" smtClean="0"/>
              <a:t> olan yan etkilerinden dolayı </a:t>
            </a:r>
            <a:r>
              <a:rPr lang="tr-TR" sz="2400" dirty="0" err="1" smtClean="0"/>
              <a:t>kolloid</a:t>
            </a:r>
            <a:r>
              <a:rPr lang="tr-TR" sz="2400" dirty="0" smtClean="0"/>
              <a:t> kullanımı kısıtlanmalıdır.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Masif </a:t>
            </a:r>
            <a:r>
              <a:rPr lang="tr-TR" sz="2400" dirty="0" err="1" smtClean="0"/>
              <a:t>hemorajisi</a:t>
            </a:r>
            <a:r>
              <a:rPr lang="tr-TR" sz="2400" dirty="0" smtClean="0"/>
              <a:t> olan/beklenen hastalarda </a:t>
            </a:r>
          </a:p>
          <a:p>
            <a:r>
              <a:rPr lang="tr-TR" sz="2200" dirty="0" smtClean="0"/>
              <a:t>Plazma- ES oranın en az 1:2 olmalıdır. </a:t>
            </a:r>
          </a:p>
          <a:p>
            <a:pPr lvl="1">
              <a:buNone/>
            </a:pPr>
            <a:endParaRPr lang="tr-TR" sz="2200" dirty="0" smtClean="0"/>
          </a:p>
          <a:p>
            <a:pPr lvl="1"/>
            <a:r>
              <a:rPr lang="tr-TR" sz="3200" dirty="0" err="1" smtClean="0"/>
              <a:t>Hb</a:t>
            </a:r>
            <a:r>
              <a:rPr lang="tr-TR" sz="3200" dirty="0" smtClean="0"/>
              <a:t> seviyesine </a:t>
            </a:r>
            <a:r>
              <a:rPr lang="tr-TR" dirty="0" smtClean="0"/>
              <a:t>Hedef </a:t>
            </a:r>
            <a:r>
              <a:rPr lang="tr-TR" dirty="0" err="1" smtClean="0"/>
              <a:t>Hb</a:t>
            </a:r>
            <a:r>
              <a:rPr lang="tr-TR" dirty="0" smtClean="0"/>
              <a:t> 7 – 9 g/</a:t>
            </a:r>
            <a:r>
              <a:rPr lang="tr-TR" dirty="0" err="1" smtClean="0"/>
              <a:t>dl</a:t>
            </a:r>
            <a:r>
              <a:rPr lang="tr-TR" dirty="0" smtClean="0"/>
              <a:t> olmalıdır.</a:t>
            </a:r>
          </a:p>
          <a:p>
            <a:pPr lvl="1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1953</TotalTime>
  <Words>1216</Words>
  <Application>Microsoft Office PowerPoint</Application>
  <PresentationFormat>Ekran Gösterisi (4:3)</PresentationFormat>
  <Paragraphs>193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Varsayılan Tasarım</vt:lpstr>
      <vt:lpstr>Multisistem Travmalı Erişkin Hastaya Yaklaşım</vt:lpstr>
      <vt:lpstr>İlk Bakı</vt:lpstr>
      <vt:lpstr>Slayt 3</vt:lpstr>
      <vt:lpstr>Gözden Kaçırılmaması Gereken Durumlar (Var Kabul Edilen)</vt:lpstr>
      <vt:lpstr>Slayt 5</vt:lpstr>
      <vt:lpstr> İlk Bakı İle Birlikte Yapılması Uygun Olan Acil Resüstatif Girişimler</vt:lpstr>
      <vt:lpstr>Doku Oksijenizasyonu</vt:lpstr>
      <vt:lpstr>Kısıtlı Sıvı Replasmanı</vt:lpstr>
      <vt:lpstr>Slayt 9</vt:lpstr>
      <vt:lpstr>Antifibrinolitik Ajanlar</vt:lpstr>
      <vt:lpstr>Taze Donmuş Plazma</vt:lpstr>
      <vt:lpstr>Plateletler</vt:lpstr>
      <vt:lpstr>Protrombin komplex konsantresi (PCC)</vt:lpstr>
      <vt:lpstr> İlk Bakı İle Birlikte Yapılması Uygun Olan Acil Resüstatif Girişimler</vt:lpstr>
      <vt:lpstr> İlk Bakı İle Birlikte Yapılması Uygun Olan Acil Resüstatif Girişimler</vt:lpstr>
      <vt:lpstr>Slayt 16</vt:lpstr>
      <vt:lpstr>Isı kaybının engellenmesi</vt:lpstr>
      <vt:lpstr>Tromboprofilaksi</vt:lpstr>
      <vt:lpstr>İlk Bakı ve Resüsitasyona Ek İşlemler</vt:lpstr>
      <vt:lpstr>Slayt 20</vt:lpstr>
      <vt:lpstr>Slayt 21</vt:lpstr>
      <vt:lpstr>Slayt 22</vt:lpstr>
      <vt:lpstr>Slayt 23</vt:lpstr>
      <vt:lpstr>Hasar Kontrol Cerrahisi</vt:lpstr>
      <vt:lpstr>İkincil Bakı</vt:lpstr>
      <vt:lpstr>İkincil Bakı</vt:lpstr>
      <vt:lpstr>İkincil Bakı</vt:lpstr>
      <vt:lpstr>İkincil Bakıyı Bitirdikten Sonra</vt:lpstr>
      <vt:lpstr>Adli Tıp Açısından Düşünülmesi Gerekenler</vt:lpstr>
      <vt:lpstr>Adli Tıp Açısından Düşünülmesi Gerekenler</vt:lpstr>
      <vt:lpstr>Slayt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MetinKG</dc:creator>
  <cp:lastModifiedBy>MetinKG</cp:lastModifiedBy>
  <cp:revision>316</cp:revision>
  <dcterms:created xsi:type="dcterms:W3CDTF">2005-01-31T10:44:08Z</dcterms:created>
  <dcterms:modified xsi:type="dcterms:W3CDTF">2017-11-21T10:41:24Z</dcterms:modified>
</cp:coreProperties>
</file>