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300" r:id="rId15"/>
    <p:sldId id="288" r:id="rId16"/>
    <p:sldId id="289" r:id="rId17"/>
    <p:sldId id="301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270" r:id="rId29"/>
    <p:sldId id="271" r:id="rId30"/>
    <p:sldId id="265" r:id="rId31"/>
    <p:sldId id="258" r:id="rId32"/>
    <p:sldId id="259" r:id="rId33"/>
    <p:sldId id="260" r:id="rId34"/>
    <p:sldId id="261" r:id="rId35"/>
    <p:sldId id="262" r:id="rId36"/>
    <p:sldId id="263" r:id="rId37"/>
    <p:sldId id="272" r:id="rId38"/>
    <p:sldId id="273" r:id="rId39"/>
    <p:sldId id="266" r:id="rId40"/>
    <p:sldId id="264" r:id="rId41"/>
    <p:sldId id="274" r:id="rId42"/>
    <p:sldId id="267" r:id="rId43"/>
    <p:sldId id="268" r:id="rId4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32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083BA-6416-4D66-8786-28468FABA499}" type="datetimeFigureOut">
              <a:rPr lang="tr-TR" smtClean="0"/>
              <a:t>26/11/2018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02791-4633-4C56-A7A7-7D1DAE3D8B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940811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E606A-3035-4A2B-8FF6-87B8F5EB492F}" type="datetimeFigureOut">
              <a:rPr lang="tr-TR" smtClean="0"/>
              <a:t>26/11/2018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6BF1E-BF37-4091-A76E-FF88E9E75D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076661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E6BF1E-BF37-4091-A76E-FF88E9E75D8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4962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6BF1E-BF37-4091-A76E-FF88E9E75D8D}" type="slidenum">
              <a:rPr lang="tr-TR" smtClean="0"/>
              <a:t>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5617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F229-7D11-4535-B1AB-FCC88B640AA3}" type="datetime1">
              <a:rPr lang="tr-TR" smtClean="0"/>
              <a:t>26/11/2018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7559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9949-56BC-4B84-9C3D-894925EB0F56}" type="datetime1">
              <a:rPr lang="tr-TR" smtClean="0"/>
              <a:t>26/11/2018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0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8D4B6-AF03-42CE-B446-09F96DA2FDF4}" type="datetime1">
              <a:rPr lang="tr-TR" smtClean="0"/>
              <a:t>26/11/2018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0915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3A90-DEC4-4E71-8338-BFB8D0B7DC46}" type="datetime1">
              <a:rPr lang="tr-TR" smtClean="0"/>
              <a:t>26/11/2018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077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53077-050F-4635-9672-7DBC00FE1B07}" type="datetime1">
              <a:rPr lang="tr-TR" smtClean="0"/>
              <a:t>26/11/2018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7913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9692-DBE7-4A03-8B0C-E3F84CE9D731}" type="datetime1">
              <a:rPr lang="tr-TR" smtClean="0"/>
              <a:t>26/11/2018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989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4BFC-E98B-45C3-9E03-7216646DEA51}" type="datetime1">
              <a:rPr lang="tr-TR" smtClean="0"/>
              <a:t>26/11/2018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599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520C-A269-47F8-9202-68DC21DD37ED}" type="datetime1">
              <a:rPr lang="tr-TR" smtClean="0"/>
              <a:t>26/11/2018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289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B062-525E-4BE8-B105-1DD2EADCA539}" type="datetime1">
              <a:rPr lang="tr-TR" smtClean="0"/>
              <a:t>26/11/2018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384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8DE1-7C5B-490F-BD83-ED48AE82A565}" type="datetime1">
              <a:rPr lang="tr-TR" smtClean="0"/>
              <a:t>26/11/2018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108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74CD6-9EC2-454A-B4FA-B4B3781E1D68}" type="datetime1">
              <a:rPr lang="tr-TR" smtClean="0"/>
              <a:t>26/11/2018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0462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24266-7EF0-4B66-8D98-4143F87ECBF5}" type="datetime1">
              <a:rPr lang="tr-TR" smtClean="0"/>
              <a:t>26/11/2018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782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EBELİK ve RUH SAĞLIĞI DERSİ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63266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Dr. Songül KAMIŞLI</a:t>
            </a:r>
          </a:p>
          <a:p>
            <a:r>
              <a:rPr lang="tr-TR" dirty="0" smtClean="0"/>
              <a:t>Hacettepe Üniversitesi Kanser Enstitüsü</a:t>
            </a:r>
          </a:p>
          <a:p>
            <a:r>
              <a:rPr lang="tr-TR" dirty="0" err="1" smtClean="0"/>
              <a:t>Prevantif</a:t>
            </a:r>
            <a:r>
              <a:rPr lang="tr-TR" dirty="0" smtClean="0"/>
              <a:t> Onkoloji ABD</a:t>
            </a:r>
          </a:p>
          <a:p>
            <a:r>
              <a:rPr lang="tr-TR" dirty="0" err="1" smtClean="0"/>
              <a:t>Psikososyal</a:t>
            </a:r>
            <a:r>
              <a:rPr lang="tr-TR" dirty="0" smtClean="0"/>
              <a:t> Destek Birimi</a:t>
            </a:r>
          </a:p>
          <a:p>
            <a:r>
              <a:rPr lang="tr-TR" dirty="0" smtClean="0"/>
              <a:t>2018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375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b="1"/>
              <a:t>Bağımlılığa İlişkin Bazı Tanımlar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37507" y="1600201"/>
            <a:ext cx="10827370" cy="4525963"/>
          </a:xfrm>
          <a:noFill/>
          <a:ln/>
        </p:spPr>
        <p:txBody>
          <a:bodyPr/>
          <a:lstStyle/>
          <a:p>
            <a:pPr algn="just">
              <a:lnSpc>
                <a:spcPct val="90000"/>
              </a:lnSpc>
              <a:spcBef>
                <a:spcPct val="50000"/>
              </a:spcBef>
            </a:pPr>
            <a:endParaRPr lang="tr-TR" altLang="tr-TR" sz="2000" b="1" i="1" dirty="0"/>
          </a:p>
          <a:p>
            <a:pPr algn="just">
              <a:lnSpc>
                <a:spcPct val="90000"/>
              </a:lnSpc>
              <a:spcBef>
                <a:spcPct val="50000"/>
              </a:spcBef>
            </a:pPr>
            <a:r>
              <a:rPr lang="tr-TR" altLang="tr-TR" sz="2400" b="1" i="1" dirty="0"/>
              <a:t>Yoksunluk:</a:t>
            </a:r>
            <a:r>
              <a:rPr lang="tr-TR" altLang="tr-TR" sz="2400" b="1" dirty="0"/>
              <a:t> </a:t>
            </a:r>
          </a:p>
          <a:p>
            <a:pPr algn="just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tr-TR" altLang="tr-TR" sz="2400" dirty="0"/>
              <a:t>Çok fazla ve uzun süreli madde </a:t>
            </a:r>
            <a:r>
              <a:rPr lang="tr-TR" altLang="tr-TR" sz="2400" dirty="0" smtClean="0"/>
              <a:t>kullanımından sonra</a:t>
            </a:r>
            <a:r>
              <a:rPr lang="tr-TR" altLang="tr-TR" sz="2400" dirty="0"/>
              <a:t>, maddenin azaltılmasına ya </a:t>
            </a:r>
            <a:r>
              <a:rPr lang="tr-TR" altLang="tr-TR" sz="2400" dirty="0" smtClean="0"/>
              <a:t>da</a:t>
            </a:r>
          </a:p>
          <a:p>
            <a:pPr algn="just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tr-TR" altLang="tr-TR" sz="2400" dirty="0" smtClean="0"/>
              <a:t>sonlandırılmasına bağlı olarak </a:t>
            </a:r>
            <a:r>
              <a:rPr lang="tr-TR" altLang="tr-TR" sz="2400" dirty="0"/>
              <a:t>ortaya çıkan bir sendromdur. </a:t>
            </a:r>
            <a:endParaRPr lang="tr-TR" altLang="tr-TR" sz="2400" dirty="0" smtClean="0"/>
          </a:p>
          <a:p>
            <a:pPr algn="just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tr-TR" altLang="tr-TR" sz="2400" dirty="0" smtClean="0"/>
              <a:t>Ruhsal ve fiziksel </a:t>
            </a:r>
            <a:r>
              <a:rPr lang="tr-TR" altLang="tr-TR" sz="2400" dirty="0"/>
              <a:t>belirtiler ortaya çıkar. </a:t>
            </a:r>
            <a:r>
              <a:rPr lang="tr-TR" altLang="tr-TR" sz="2400" dirty="0" smtClean="0"/>
              <a:t> Kullanılan </a:t>
            </a:r>
            <a:r>
              <a:rPr lang="tr-TR" altLang="tr-TR" sz="2400" dirty="0"/>
              <a:t>maddenin</a:t>
            </a:r>
          </a:p>
          <a:p>
            <a:pPr algn="just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tr-TR" altLang="tr-TR" sz="2400" dirty="0"/>
              <a:t>tipine göre şiddeti ve süresi değişir.</a:t>
            </a:r>
          </a:p>
          <a:p>
            <a:pPr algn="just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tr-TR" altLang="tr-T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4223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b="1"/>
              <a:t>Bağımlılığa İlişkin Bazı Tanımlar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87" y="1825625"/>
            <a:ext cx="11139055" cy="435133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altLang="tr-TR" b="1" i="1" dirty="0"/>
              <a:t>Madde </a:t>
            </a:r>
            <a:r>
              <a:rPr lang="tr-TR" altLang="tr-TR" b="1" i="1" dirty="0" err="1"/>
              <a:t>entoksikasyonu</a:t>
            </a:r>
            <a:r>
              <a:rPr lang="tr-TR" altLang="tr-TR" i="1" dirty="0"/>
              <a:t>: 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/>
              <a:t>Bir ya da birkaç maddenin yüksek </a:t>
            </a:r>
            <a:r>
              <a:rPr lang="tr-TR" altLang="tr-TR" dirty="0" smtClean="0"/>
              <a:t>dozda kullanımı </a:t>
            </a:r>
            <a:r>
              <a:rPr lang="tr-TR" altLang="tr-TR" dirty="0"/>
              <a:t>sırasında ya da </a:t>
            </a:r>
            <a:r>
              <a:rPr lang="tr-TR" altLang="tr-TR" dirty="0" smtClean="0"/>
              <a:t>hemen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/>
              <a:t>s</a:t>
            </a:r>
            <a:r>
              <a:rPr lang="tr-TR" altLang="tr-TR" dirty="0" smtClean="0"/>
              <a:t>onra gelişen</a:t>
            </a:r>
            <a:r>
              <a:rPr lang="tr-TR" altLang="tr-TR" dirty="0"/>
              <a:t>, </a:t>
            </a:r>
            <a:endParaRPr lang="tr-TR" altLang="tr-TR" dirty="0" smtClean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 smtClean="0"/>
              <a:t>maddenin </a:t>
            </a:r>
            <a:r>
              <a:rPr lang="tr-TR" altLang="tr-TR" dirty="0"/>
              <a:t>merkezi sinir </a:t>
            </a:r>
            <a:r>
              <a:rPr lang="tr-TR" altLang="tr-TR" dirty="0" smtClean="0"/>
              <a:t>sistemi üzerindeki </a:t>
            </a:r>
            <a:r>
              <a:rPr lang="tr-TR" altLang="tr-TR" dirty="0"/>
              <a:t>etkisine bağlı olarak </a:t>
            </a:r>
            <a:r>
              <a:rPr lang="tr-TR" altLang="tr-TR" dirty="0" smtClean="0"/>
              <a:t>gelişen, </a:t>
            </a:r>
            <a:endParaRPr lang="tr-TR" altLang="tr-TR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/>
              <a:t>uygunsuz davranışsal ya da </a:t>
            </a:r>
            <a:r>
              <a:rPr lang="tr-TR" altLang="tr-TR" dirty="0" smtClean="0"/>
              <a:t>psikolojik değişikliklerin </a:t>
            </a:r>
            <a:r>
              <a:rPr lang="tr-TR" altLang="tr-TR" dirty="0"/>
              <a:t>olduğu </a:t>
            </a:r>
            <a:r>
              <a:rPr lang="tr-TR" altLang="tr-TR" dirty="0" smtClean="0"/>
              <a:t>zehirlenme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 smtClean="0"/>
              <a:t>durumudur</a:t>
            </a:r>
            <a:r>
              <a:rPr lang="tr-TR" altLang="tr-TR" dirty="0"/>
              <a:t>.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/>
              <a:t>Belirtiler, maddenin türüne göre değişir </a:t>
            </a:r>
            <a:r>
              <a:rPr lang="tr-TR" altLang="tr-TR" dirty="0" smtClean="0"/>
              <a:t>ve geçicidir</a:t>
            </a:r>
            <a:r>
              <a:rPr lang="tr-TR" alt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7045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b="1"/>
              <a:t>Bağımlılığa İlişkin Bazı Tanımlar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 b="1" i="1" dirty="0" err="1"/>
              <a:t>Abstinens</a:t>
            </a:r>
            <a:r>
              <a:rPr lang="tr-TR" altLang="tr-TR" i="1" dirty="0"/>
              <a:t>:</a:t>
            </a:r>
            <a:r>
              <a:rPr lang="tr-TR" altLang="tr-TR" dirty="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dirty="0"/>
              <a:t>Madde kullanan kişinin maddeyi bırakıp,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dirty="0"/>
              <a:t>yaşam boyu bir daha kullanmamasına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dirty="0"/>
              <a:t>verilen </a:t>
            </a:r>
            <a:r>
              <a:rPr lang="tr-TR" altLang="tr-TR" dirty="0" smtClean="0"/>
              <a:t>addır. 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534372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altLang="tr-TR" sz="2800" b="1" dirty="0"/>
              <a:t>Madde Bağımlılığı Tanı Ölçütleri (12 aylık bir dönem içinde herhangi bir </a:t>
            </a:r>
            <a:r>
              <a:rPr lang="tr-TR" altLang="tr-TR" sz="2800" b="1" dirty="0" smtClean="0"/>
              <a:t>zamanda  </a:t>
            </a:r>
            <a:r>
              <a:rPr lang="tr-TR" altLang="tr-TR" sz="2800" b="1" dirty="0"/>
              <a:t>ortaya </a:t>
            </a:r>
            <a:r>
              <a:rPr lang="tr-TR" altLang="tr-TR" sz="2800" b="1" dirty="0" smtClean="0"/>
              <a:t>çıkan en </a:t>
            </a:r>
            <a:r>
              <a:rPr lang="tr-TR" altLang="tr-TR" sz="2800" b="1" dirty="0"/>
              <a:t>az üçü).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400"/>
          </a:p>
          <a:p>
            <a:pPr>
              <a:lnSpc>
                <a:spcPct val="80000"/>
              </a:lnSpc>
            </a:pPr>
            <a:r>
              <a:rPr lang="tr-TR" altLang="tr-TR" sz="2400" b="1"/>
              <a:t>Maddeyi arzulama, başarısız bırakma girişimleri</a:t>
            </a:r>
          </a:p>
          <a:p>
            <a:pPr>
              <a:lnSpc>
                <a:spcPct val="80000"/>
              </a:lnSpc>
            </a:pPr>
            <a:r>
              <a:rPr lang="tr-TR" altLang="tr-TR" sz="2400" b="1"/>
              <a:t>Maddeyi elde etmek için çok çabalama, </a:t>
            </a:r>
          </a:p>
          <a:p>
            <a:pPr>
              <a:lnSpc>
                <a:spcPct val="80000"/>
              </a:lnSpc>
            </a:pPr>
            <a:r>
              <a:rPr lang="tr-TR" altLang="tr-TR" sz="2400" b="1"/>
              <a:t>Maddenin kesilmesi ile yoksunluk belirtilerinin olması</a:t>
            </a:r>
          </a:p>
          <a:p>
            <a:pPr>
              <a:lnSpc>
                <a:spcPct val="80000"/>
              </a:lnSpc>
            </a:pPr>
            <a:r>
              <a:rPr lang="tr-TR" altLang="tr-TR" sz="2400" b="1"/>
              <a:t>Yoksunluk esnasında maddenin alınması ile belirtilerin düzelmesi</a:t>
            </a:r>
          </a:p>
          <a:p>
            <a:pPr>
              <a:lnSpc>
                <a:spcPct val="80000"/>
              </a:lnSpc>
            </a:pPr>
            <a:r>
              <a:rPr lang="tr-TR" altLang="tr-TR" sz="2400" b="1"/>
              <a:t>Sosyal rollerini yerine getirememe</a:t>
            </a:r>
          </a:p>
          <a:p>
            <a:pPr>
              <a:lnSpc>
                <a:spcPct val="80000"/>
              </a:lnSpc>
            </a:pPr>
            <a:r>
              <a:rPr lang="tr-TR" altLang="tr-TR" sz="2400" b="1"/>
              <a:t>Sosyal sorumluluk gerektiren işlerden kaçınma</a:t>
            </a:r>
          </a:p>
          <a:p>
            <a:pPr>
              <a:lnSpc>
                <a:spcPct val="80000"/>
              </a:lnSpc>
            </a:pPr>
            <a:r>
              <a:rPr lang="tr-TR" altLang="tr-TR" sz="2400" b="1"/>
              <a:t>Maddeye tolerans gelişmesi ve dozu arttırma</a:t>
            </a:r>
          </a:p>
          <a:p>
            <a:pPr>
              <a:lnSpc>
                <a:spcPct val="80000"/>
              </a:lnSpc>
            </a:pPr>
            <a:r>
              <a:rPr lang="tr-TR" altLang="tr-TR" sz="2400" b="1"/>
              <a:t>Fiziksel, sosyal, psikolojik yönden kötü sonuçlara yol açacağını bildiği halde maddeyi kullanmayı sürdürme.</a:t>
            </a:r>
          </a:p>
          <a:p>
            <a:pPr>
              <a:lnSpc>
                <a:spcPct val="80000"/>
              </a:lnSpc>
            </a:pPr>
            <a:endParaRPr lang="tr-TR" altLang="tr-TR" sz="2400" b="1"/>
          </a:p>
        </p:txBody>
      </p:sp>
    </p:spTree>
    <p:extLst>
      <p:ext uri="{BB962C8B-B14F-4D97-AF65-F5344CB8AC3E}">
        <p14:creationId xmlns:p14="http://schemas.microsoft.com/office/powerpoint/2010/main" val="3759667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b="1"/>
              <a:t>Bağımlılığın Evreleri</a:t>
            </a:r>
            <a:br>
              <a:rPr lang="tr-TR" altLang="tr-TR" sz="4000" b="1"/>
            </a:br>
            <a:endParaRPr lang="tr-TR" altLang="tr-TR" sz="4000" b="1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tr-TR" altLang="tr-TR" sz="2400" b="1" i="1" dirty="0"/>
              <a:t>1-Hazırlık evresi</a:t>
            </a:r>
            <a:r>
              <a:rPr lang="tr-TR" altLang="tr-TR" sz="2400" i="1" dirty="0"/>
              <a:t>:</a:t>
            </a:r>
            <a:r>
              <a:rPr lang="tr-TR" altLang="tr-TR" sz="2400" dirty="0"/>
              <a:t> Herhangi bir uyuşturucu madde kullanabileceğine ilişkin bir yargısının ve düşüncesinin geliştiği dönem.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tr-TR" altLang="tr-TR" sz="2400" b="1" i="1" dirty="0"/>
              <a:t>2-İlk madde kullanımı:</a:t>
            </a:r>
            <a:r>
              <a:rPr lang="tr-TR" altLang="tr-TR" sz="2400" b="1" dirty="0"/>
              <a:t> </a:t>
            </a:r>
            <a:r>
              <a:rPr lang="tr-TR" altLang="tr-TR" sz="2400" dirty="0"/>
              <a:t>Sorun çözme(etkisiz yöntem), madde kullanılan bir ortamda bulunmak ya da sunulan maddeyi reddedememek gibi çeşitli nedenlerden dolayı, kişi ilk kez maddeyi kullanır. Bu evrede korku ve merak vardır</a:t>
            </a:r>
            <a:r>
              <a:rPr lang="tr-TR" altLang="tr-TR" sz="2400" dirty="0" smtClean="0"/>
              <a:t>.</a:t>
            </a: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2052734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b="1" dirty="0"/>
              <a:t>Bağımlılığın Evreleri</a:t>
            </a:r>
            <a:br>
              <a:rPr lang="tr-TR" altLang="tr-TR" sz="4000" b="1" dirty="0"/>
            </a:br>
            <a:endParaRPr lang="tr-TR" altLang="tr-TR" sz="4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tr-TR" altLang="tr-TR" sz="2400" b="1" i="1" dirty="0" smtClean="0"/>
              <a:t>3-Madde </a:t>
            </a:r>
            <a:r>
              <a:rPr lang="tr-TR" altLang="tr-TR" sz="2400" b="1" i="1" dirty="0"/>
              <a:t>kullanmayı sürdürme</a:t>
            </a:r>
            <a:r>
              <a:rPr lang="tr-TR" altLang="tr-TR" sz="2400" b="1" i="1" dirty="0" smtClean="0"/>
              <a:t>: </a:t>
            </a:r>
            <a:r>
              <a:rPr lang="tr-TR" altLang="tr-TR" sz="2400" dirty="0" smtClean="0"/>
              <a:t>’Ben </a:t>
            </a:r>
            <a:r>
              <a:rPr lang="tr-TR" altLang="tr-TR" sz="2400" dirty="0"/>
              <a:t>bağımlı olmam’, ‘kontrol edebilirim</a:t>
            </a:r>
            <a:r>
              <a:rPr lang="tr-TR" altLang="tr-TR" sz="2400" dirty="0" smtClean="0"/>
              <a:t>’,’ bu </a:t>
            </a:r>
            <a:r>
              <a:rPr lang="tr-TR" altLang="tr-TR" sz="2400" dirty="0"/>
              <a:t>son olacak’ gibi yanlış inançlar taşımaktadır.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tr-TR" altLang="tr-TR" sz="2400" b="1" i="1" dirty="0"/>
              <a:t>4-İlerleme evresi:</a:t>
            </a:r>
            <a:r>
              <a:rPr lang="tr-TR" altLang="tr-TR" sz="2400" b="1" dirty="0"/>
              <a:t> </a:t>
            </a:r>
            <a:r>
              <a:rPr lang="tr-TR" altLang="tr-TR" sz="2400" dirty="0"/>
              <a:t>Sık ve yoğun biçimde madde kullanımı vardır. Birey bağımlı hale gelmiştir ancak bağımlı olduğunun farkında değildir.</a:t>
            </a:r>
          </a:p>
        </p:txBody>
      </p:sp>
    </p:spTree>
    <p:extLst>
      <p:ext uri="{BB962C8B-B14F-4D97-AF65-F5344CB8AC3E}">
        <p14:creationId xmlns:p14="http://schemas.microsoft.com/office/powerpoint/2010/main" val="1037031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b="1"/>
              <a:t>Bağımlılığın Evreleri</a:t>
            </a:r>
            <a:br>
              <a:rPr lang="tr-TR" altLang="tr-TR" sz="4000" b="1"/>
            </a:br>
            <a:endParaRPr lang="tr-TR" altLang="tr-TR" sz="4000" b="1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tr-TR" altLang="tr-TR" sz="2400" b="1" i="1" dirty="0"/>
              <a:t>5-Bırakma evresi:</a:t>
            </a:r>
            <a:r>
              <a:rPr lang="tr-TR" altLang="tr-TR" sz="2400" b="1" dirty="0"/>
              <a:t> </a:t>
            </a:r>
            <a:r>
              <a:rPr lang="tr-TR" altLang="tr-TR" sz="2400" dirty="0"/>
              <a:t>Maddenin zararları üst düzeye çıkmıştır.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tr-TR" altLang="tr-TR" sz="2400" dirty="0"/>
              <a:t>Maddenin zarar vericiliğinin farkına varmıştır. </a:t>
            </a:r>
            <a:r>
              <a:rPr lang="tr-TR" altLang="tr-TR" sz="2400" dirty="0" err="1"/>
              <a:t>Ambivalans</a:t>
            </a:r>
            <a:endParaRPr lang="tr-TR" altLang="tr-TR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tr-TR" altLang="tr-TR" sz="2400" dirty="0"/>
              <a:t>vardır. Ancak artık, maddeden kurtulma isteği, maddeye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tr-TR" altLang="tr-TR" sz="2400" dirty="0"/>
              <a:t>karşı duyduğu istekten daha fazladır.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tr-TR" altLang="tr-TR" sz="2400" b="1" i="1" dirty="0"/>
              <a:t>6-Tekrar madde kullanmayı düşünme(</a:t>
            </a:r>
            <a:r>
              <a:rPr lang="tr-TR" altLang="tr-TR" sz="2400" b="1" i="1" dirty="0" err="1"/>
              <a:t>prolapse</a:t>
            </a:r>
            <a:r>
              <a:rPr lang="tr-TR" altLang="tr-TR" sz="2400" b="1" i="1" dirty="0"/>
              <a:t>):</a:t>
            </a:r>
            <a:r>
              <a:rPr lang="tr-TR" altLang="tr-TR" sz="2400" b="1" dirty="0"/>
              <a:t> </a:t>
            </a:r>
            <a:r>
              <a:rPr lang="tr-TR" altLang="tr-TR" sz="2400" dirty="0"/>
              <a:t>Madde ile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tr-TR" altLang="tr-TR" sz="2400" dirty="0"/>
              <a:t>ilgili olumlu anılarını düşünür.</a:t>
            </a:r>
          </a:p>
          <a:p>
            <a:pPr>
              <a:lnSpc>
                <a:spcPct val="90000"/>
              </a:lnSpc>
            </a:pP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14626135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b="1"/>
              <a:t>Bağımlılığın Evreleri</a:t>
            </a:r>
            <a:br>
              <a:rPr lang="tr-TR" altLang="tr-TR" sz="4000" b="1"/>
            </a:br>
            <a:endParaRPr lang="tr-TR" altLang="tr-TR" sz="4000" b="1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tr-TR" altLang="tr-TR" sz="2400" b="1" i="1" dirty="0" smtClean="0"/>
              <a:t>7-Tekrar </a:t>
            </a:r>
            <a:r>
              <a:rPr lang="tr-TR" altLang="tr-TR" sz="2400" b="1" i="1" dirty="0"/>
              <a:t>madde kullanımı(</a:t>
            </a:r>
            <a:r>
              <a:rPr lang="tr-TR" altLang="tr-TR" sz="2400" b="1" i="1" dirty="0" err="1"/>
              <a:t>lapse</a:t>
            </a:r>
            <a:r>
              <a:rPr lang="tr-TR" altLang="tr-TR" sz="2400" b="1" i="1" dirty="0"/>
              <a:t>):</a:t>
            </a:r>
            <a:r>
              <a:rPr lang="tr-TR" altLang="tr-TR" sz="2400" b="1" dirty="0"/>
              <a:t> </a:t>
            </a:r>
            <a:r>
              <a:rPr lang="tr-TR" altLang="tr-TR" sz="2400" dirty="0"/>
              <a:t>Bir kez deneme vardır.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tr-TR" altLang="tr-TR" sz="2400" dirty="0"/>
              <a:t>“Bir kez kullanmaktan bir şey çıkmaz’ düşüncesi hakimdir.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tr-TR" altLang="tr-TR" sz="2400" b="1" i="1" dirty="0"/>
              <a:t>8-Tekrar başlama(</a:t>
            </a:r>
            <a:r>
              <a:rPr lang="tr-TR" altLang="tr-TR" sz="2400" b="1" i="1" dirty="0" err="1"/>
              <a:t>relapse</a:t>
            </a:r>
            <a:r>
              <a:rPr lang="tr-TR" altLang="tr-TR" sz="2400" b="1" i="1" dirty="0"/>
              <a:t>):</a:t>
            </a:r>
            <a:r>
              <a:rPr lang="tr-TR" altLang="tr-TR" sz="2400" b="1" dirty="0"/>
              <a:t> </a:t>
            </a:r>
            <a:r>
              <a:rPr lang="tr-TR" altLang="tr-TR" sz="2400" dirty="0"/>
              <a:t>Madde yoğun biçimde tekrar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tr-TR" altLang="tr-TR" sz="2400" dirty="0"/>
              <a:t>kullanılmaya başlanmıştır. Bağımlılığın tüm belirtileri ortaya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tr-TR" altLang="tr-TR" sz="2400" dirty="0"/>
              <a:t>çıkmıştır.</a:t>
            </a:r>
          </a:p>
          <a:p>
            <a:pPr>
              <a:lnSpc>
                <a:spcPct val="90000"/>
              </a:lnSpc>
            </a:pP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316843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1422400"/>
          </a:xfrm>
        </p:spPr>
        <p:txBody>
          <a:bodyPr/>
          <a:lstStyle/>
          <a:p>
            <a:r>
              <a:rPr lang="tr-TR" altLang="tr-TR" sz="4000" b="1"/>
              <a:t>Madde Bağımlılığının Oluş Nedenleri</a:t>
            </a:r>
            <a:br>
              <a:rPr lang="tr-TR" altLang="tr-TR" sz="4000" b="1"/>
            </a:br>
            <a:endParaRPr lang="tr-TR" altLang="tr-TR" sz="4000" b="1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44676"/>
            <a:ext cx="8229600" cy="4608513"/>
          </a:xfrm>
        </p:spPr>
        <p:txBody>
          <a:bodyPr/>
          <a:lstStyle/>
          <a:p>
            <a:r>
              <a:rPr lang="tr-TR" altLang="tr-TR"/>
              <a:t>Psikolojik etkenler ve kişilik</a:t>
            </a:r>
          </a:p>
          <a:p>
            <a:r>
              <a:rPr lang="tr-TR" altLang="tr-TR"/>
              <a:t>Genetik, biyolojik etkenler</a:t>
            </a:r>
          </a:p>
          <a:p>
            <a:r>
              <a:rPr lang="tr-TR" altLang="tr-TR"/>
              <a:t>Sosyal ve  çevresel etkenler</a:t>
            </a:r>
          </a:p>
          <a:p>
            <a:r>
              <a:rPr lang="tr-TR" altLang="tr-TR"/>
              <a:t>Kültürel etkenler </a:t>
            </a:r>
          </a:p>
          <a:p>
            <a:r>
              <a:rPr lang="tr-TR" altLang="tr-TR"/>
              <a:t>Psikiyatrik hastalıklar</a:t>
            </a:r>
          </a:p>
        </p:txBody>
      </p:sp>
    </p:spTree>
    <p:extLst>
      <p:ext uri="{BB962C8B-B14F-4D97-AF65-F5344CB8AC3E}">
        <p14:creationId xmlns:p14="http://schemas.microsoft.com/office/powerpoint/2010/main" val="3097320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b="1"/>
              <a:t>Madde Bağımlılığının belirtileri</a:t>
            </a:r>
            <a:r>
              <a:rPr lang="tr-TR" altLang="tr-TR" sz="4000"/>
              <a:t/>
            </a:r>
            <a:br>
              <a:rPr lang="tr-TR" altLang="tr-TR" sz="4000"/>
            </a:br>
            <a:endParaRPr lang="tr-TR" altLang="tr-TR" sz="400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tr-TR" altLang="tr-TR" sz="2000"/>
              <a:t>Problemleri inkar etme, mantığa bürüme</a:t>
            </a:r>
          </a:p>
          <a:p>
            <a:pPr>
              <a:lnSpc>
                <a:spcPct val="80000"/>
              </a:lnSpc>
            </a:pPr>
            <a:r>
              <a:rPr lang="tr-TR" altLang="tr-TR" sz="2000"/>
              <a:t>Madde kullanımını önemsememe</a:t>
            </a:r>
          </a:p>
          <a:p>
            <a:pPr>
              <a:lnSpc>
                <a:spcPct val="80000"/>
              </a:lnSpc>
            </a:pPr>
            <a:r>
              <a:rPr lang="tr-TR" altLang="tr-TR" sz="2000"/>
              <a:t>Problemlerinden dolayı diğerlerini suçlama</a:t>
            </a:r>
          </a:p>
          <a:p>
            <a:pPr>
              <a:lnSpc>
                <a:spcPct val="80000"/>
              </a:lnSpc>
            </a:pPr>
            <a:r>
              <a:rPr lang="tr-TR" altLang="tr-TR" sz="2000"/>
              <a:t>Anksiyete</a:t>
            </a:r>
          </a:p>
          <a:p>
            <a:pPr>
              <a:lnSpc>
                <a:spcPct val="80000"/>
              </a:lnSpc>
            </a:pPr>
            <a:r>
              <a:rPr lang="tr-TR" altLang="tr-TR" sz="2000"/>
              <a:t>Dürtü kontrolsüzlüğü, irritabilite</a:t>
            </a:r>
          </a:p>
          <a:p>
            <a:pPr>
              <a:lnSpc>
                <a:spcPct val="80000"/>
              </a:lnSpc>
            </a:pPr>
            <a:r>
              <a:rPr lang="tr-TR" altLang="tr-TR" sz="2000"/>
              <a:t>Kızgınlık, öfke, suçluluk duygusu</a:t>
            </a:r>
          </a:p>
          <a:p>
            <a:pPr>
              <a:lnSpc>
                <a:spcPct val="80000"/>
              </a:lnSpc>
            </a:pPr>
            <a:r>
              <a:rPr lang="tr-TR" altLang="tr-TR" sz="2000"/>
              <a:t>Yargılamada bozulma</a:t>
            </a:r>
          </a:p>
          <a:p>
            <a:pPr>
              <a:lnSpc>
                <a:spcPct val="80000"/>
              </a:lnSpc>
            </a:pPr>
            <a:r>
              <a:rPr lang="tr-TR" altLang="tr-TR" sz="2000"/>
              <a:t>Olaylara bakış açısında daralma</a:t>
            </a:r>
          </a:p>
          <a:p>
            <a:pPr>
              <a:lnSpc>
                <a:spcPct val="80000"/>
              </a:lnSpc>
            </a:pPr>
            <a:r>
              <a:rPr lang="tr-TR" altLang="tr-TR" sz="2000"/>
              <a:t>Kendilik değerinde düşme</a:t>
            </a:r>
          </a:p>
          <a:p>
            <a:pPr>
              <a:lnSpc>
                <a:spcPct val="80000"/>
              </a:lnSpc>
            </a:pPr>
            <a:r>
              <a:rPr lang="tr-TR" altLang="tr-TR" sz="2000"/>
              <a:t>Etkisiz baş etme yöntemleri</a:t>
            </a:r>
          </a:p>
          <a:p>
            <a:pPr>
              <a:lnSpc>
                <a:spcPct val="80000"/>
              </a:lnSpc>
            </a:pPr>
            <a:r>
              <a:rPr lang="tr-TR" altLang="tr-TR" sz="2000"/>
              <a:t>Duyguları doğal bir şekilde ifade etmede zorlanma</a:t>
            </a:r>
          </a:p>
          <a:p>
            <a:pPr>
              <a:lnSpc>
                <a:spcPct val="80000"/>
              </a:lnSpc>
            </a:pPr>
            <a:r>
              <a:rPr lang="tr-TR" altLang="tr-TR" sz="2000"/>
              <a:t>Kişiler arası ilişkilerde zorlanma</a:t>
            </a:r>
          </a:p>
          <a:p>
            <a:pPr>
              <a:lnSpc>
                <a:spcPct val="80000"/>
              </a:lnSpc>
            </a:pPr>
            <a:r>
              <a:rPr lang="tr-TR" altLang="tr-TR" sz="2000"/>
              <a:t>Uyku bozukluğu ve yetersiz beslenme gibi fiziksel sorunlar yaşama</a:t>
            </a:r>
          </a:p>
          <a:p>
            <a:pPr>
              <a:lnSpc>
                <a:spcPct val="80000"/>
              </a:lnSpc>
            </a:pPr>
            <a:endParaRPr lang="tr-TR" altLang="tr-TR" sz="2000"/>
          </a:p>
        </p:txBody>
      </p:sp>
    </p:spTree>
    <p:extLst>
      <p:ext uri="{BB962C8B-B14F-4D97-AF65-F5344CB8AC3E}">
        <p14:creationId xmlns:p14="http://schemas.microsoft.com/office/powerpoint/2010/main" val="2673694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369651" y="365126"/>
            <a:ext cx="10984149" cy="695190"/>
          </a:xfrm>
        </p:spPr>
        <p:txBody>
          <a:bodyPr/>
          <a:lstStyle/>
          <a:p>
            <a:pPr algn="ctr"/>
            <a:r>
              <a:rPr lang="tr-TR" b="1" dirty="0" smtClean="0"/>
              <a:t>KONULAR</a:t>
            </a:r>
            <a:endParaRPr lang="tr-TR" b="1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605641" y="1325393"/>
            <a:ext cx="11198431" cy="47738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MADDE BAĞIMLILIĞI KAVRAMLARI</a:t>
            </a:r>
          </a:p>
          <a:p>
            <a:pPr marL="0" indent="0">
              <a:buNone/>
            </a:pPr>
            <a:r>
              <a:rPr lang="tr-TR" dirty="0" smtClean="0"/>
              <a:t>ALKOL BAĞIMLILIĞI, TEDAVİ ve KORUNMA</a:t>
            </a:r>
          </a:p>
          <a:p>
            <a:pPr marL="0" indent="0">
              <a:buNone/>
            </a:pPr>
            <a:r>
              <a:rPr lang="tr-TR" dirty="0" smtClean="0"/>
              <a:t>SİGARA BAĞIMLILIĞI, TEDAVİ ve KORUNMA</a:t>
            </a:r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151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b="1"/>
              <a:t>Bağımlılığın Olumsuz  Sonuçları</a:t>
            </a:r>
            <a:br>
              <a:rPr lang="tr-TR" altLang="tr-TR" sz="4000" b="1"/>
            </a:br>
            <a:endParaRPr lang="tr-TR" altLang="tr-TR" sz="4000" b="1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Trafik kazaları ve ölümlerde artma</a:t>
            </a:r>
          </a:p>
          <a:p>
            <a:r>
              <a:rPr lang="tr-TR" altLang="tr-TR"/>
              <a:t>Doğum anomalileri</a:t>
            </a:r>
          </a:p>
          <a:p>
            <a:r>
              <a:rPr lang="tr-TR" altLang="tr-TR"/>
              <a:t>Fizyolojik sağlıkta bozulma ve enfeksiyonlar (AIDS, hepatit, siroz)</a:t>
            </a:r>
          </a:p>
          <a:p>
            <a:r>
              <a:rPr lang="tr-TR" altLang="tr-TR"/>
              <a:t>Şiddete, suç işlemeye, intiharlara eğilimde artış</a:t>
            </a:r>
          </a:p>
          <a:p>
            <a:r>
              <a:rPr lang="tr-TR" altLang="tr-TR"/>
              <a:t>Aile bütünlüğünde bozulma ve ekonomik kayıplar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158341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ALKOLİZM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2332038"/>
            <a:ext cx="8229600" cy="4525962"/>
          </a:xfrm>
        </p:spPr>
        <p:txBody>
          <a:bodyPr/>
          <a:lstStyle/>
          <a:p>
            <a:r>
              <a:rPr lang="tr-TR" altLang="tr-TR"/>
              <a:t>Bireyin beden ve ruh sağlığını, aile toplum ve iş uyumunu bozacak derecede sık ve fazla alkol alma; alkol alma isteğini durduramama ile belirli çoğunlukla 22-35 yaşlarında görülen bir beyin hastalığıdır.</a:t>
            </a:r>
          </a:p>
        </p:txBody>
      </p:sp>
    </p:spTree>
    <p:extLst>
      <p:ext uri="{BB962C8B-B14F-4D97-AF65-F5344CB8AC3E}">
        <p14:creationId xmlns:p14="http://schemas.microsoft.com/office/powerpoint/2010/main" val="845008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5311775"/>
          </a:xfrm>
        </p:spPr>
        <p:txBody>
          <a:bodyPr/>
          <a:lstStyle/>
          <a:p>
            <a:pPr algn="l"/>
            <a:r>
              <a:rPr lang="tr-TR" altLang="tr-TR"/>
              <a:t>Kronik alkolizm sonucunda karaciğerde siroz, hepatit, malnütrisyon, deliryum tremens görülür.</a:t>
            </a:r>
            <a:br>
              <a:rPr lang="tr-TR" altLang="tr-TR"/>
            </a:b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3015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Deliryum Tremens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dirty="0"/>
              <a:t>Kronik alkolizmde alkolü bırakmaya bağlı olarak gelişen, akut bir beyin sendromudur. Alkolü bıraktıktan ya da azalttıktan sonraki 2-4 gün içinde ortaya çıkar ve 7-10 günde yatışır. Ancak alkolü bırakmamış bir alkolikte de enfeksiyon, beslenme eksikliği, kafa travmasına bağlı olarak </a:t>
            </a:r>
            <a:r>
              <a:rPr lang="tr-TR" altLang="tr-TR" dirty="0" err="1"/>
              <a:t>deliriyum</a:t>
            </a:r>
            <a:r>
              <a:rPr lang="tr-TR" altLang="tr-TR" dirty="0"/>
              <a:t> </a:t>
            </a:r>
            <a:r>
              <a:rPr lang="tr-TR" altLang="tr-TR" dirty="0" err="1"/>
              <a:t>tremens</a:t>
            </a:r>
            <a:r>
              <a:rPr lang="tr-TR" altLang="tr-TR" dirty="0"/>
              <a:t> görülebilir. Belirtileri organik bozukluklarda  görülen </a:t>
            </a:r>
            <a:r>
              <a:rPr lang="tr-TR" altLang="tr-TR" dirty="0" err="1"/>
              <a:t>deliryum</a:t>
            </a:r>
            <a:r>
              <a:rPr lang="tr-TR" altLang="tr-TR" dirty="0"/>
              <a:t> belirtileri aynıdır.</a:t>
            </a:r>
          </a:p>
        </p:txBody>
      </p:sp>
    </p:spTree>
    <p:extLst>
      <p:ext uri="{BB962C8B-B14F-4D97-AF65-F5344CB8AC3E}">
        <p14:creationId xmlns:p14="http://schemas.microsoft.com/office/powerpoint/2010/main" val="1542659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i="1" dirty="0"/>
              <a:t>Çekilme (</a:t>
            </a:r>
            <a:r>
              <a:rPr lang="tr-TR" altLang="tr-TR" sz="4000" i="1" dirty="0" err="1"/>
              <a:t>Withdrawal</a:t>
            </a:r>
            <a:r>
              <a:rPr lang="tr-TR" altLang="tr-TR" sz="4000" i="1" dirty="0"/>
              <a:t>) </a:t>
            </a:r>
            <a:r>
              <a:rPr lang="tr-TR" altLang="tr-TR" sz="4000" i="1" dirty="0" smtClean="0"/>
              <a:t>Sendromu</a:t>
            </a:r>
            <a:endParaRPr lang="tr-TR" altLang="tr-TR" sz="4000" i="1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sz="2400" dirty="0"/>
              <a:t>Uzun süre düzenli alkol kullanan kişiler alkolü bırakınca yaklaşık bir hafta süren, değişik düzeylerde bırakma belirtileri gösterirler. En sık görülen belirtiler şunlardır: </a:t>
            </a:r>
          </a:p>
          <a:p>
            <a:pPr>
              <a:lnSpc>
                <a:spcPct val="80000"/>
              </a:lnSpc>
            </a:pPr>
            <a:r>
              <a:rPr lang="tr-TR" altLang="tr-TR" sz="2400" b="1" dirty="0"/>
              <a:t>Nörolojik Belirtiler</a:t>
            </a:r>
            <a:r>
              <a:rPr lang="tr-TR" altLang="tr-TR" sz="2400" dirty="0"/>
              <a:t>: Ellerde titreme, gözkapaklarında titreme, </a:t>
            </a:r>
            <a:r>
              <a:rPr lang="tr-TR" altLang="tr-TR" sz="2400" dirty="0" err="1"/>
              <a:t>dizartrik</a:t>
            </a:r>
            <a:r>
              <a:rPr lang="tr-TR" altLang="tr-TR" sz="2400" dirty="0"/>
              <a:t> konuşma, derin </a:t>
            </a:r>
            <a:r>
              <a:rPr lang="tr-TR" altLang="tr-TR" sz="2400" dirty="0" err="1"/>
              <a:t>tendon</a:t>
            </a:r>
            <a:r>
              <a:rPr lang="tr-TR" altLang="tr-TR" sz="2400" dirty="0"/>
              <a:t> reflekslerinde artma, kaslarda </a:t>
            </a:r>
            <a:r>
              <a:rPr lang="tr-TR" altLang="tr-TR" sz="2400" dirty="0" err="1"/>
              <a:t>miyoklonik</a:t>
            </a:r>
            <a:r>
              <a:rPr lang="tr-TR" altLang="tr-TR" sz="2400" dirty="0"/>
              <a:t> kasılmalar, kollarda bacaklarda </a:t>
            </a:r>
            <a:r>
              <a:rPr lang="tr-TR" altLang="tr-TR" sz="2400" dirty="0" err="1"/>
              <a:t>spazmodik</a:t>
            </a:r>
            <a:r>
              <a:rPr lang="tr-TR" altLang="tr-TR" sz="2400" dirty="0"/>
              <a:t> atmalar, Grand mal epilepsi nöbetleri, </a:t>
            </a:r>
            <a:r>
              <a:rPr lang="tr-TR" altLang="tr-TR" sz="2400" dirty="0" err="1"/>
              <a:t>başağrısı</a:t>
            </a:r>
            <a:endParaRPr lang="tr-TR" altLang="tr-TR" sz="2400" dirty="0"/>
          </a:p>
          <a:p>
            <a:pPr>
              <a:lnSpc>
                <a:spcPct val="80000"/>
              </a:lnSpc>
            </a:pPr>
            <a:r>
              <a:rPr lang="tr-TR" altLang="tr-TR" sz="2400" b="1" dirty="0" err="1"/>
              <a:t>Nöro-vejetatif</a:t>
            </a:r>
            <a:r>
              <a:rPr lang="tr-TR" altLang="tr-TR" sz="2400" b="1" dirty="0"/>
              <a:t> Belirtiler</a:t>
            </a:r>
            <a:r>
              <a:rPr lang="tr-TR" altLang="tr-TR" sz="2400" dirty="0"/>
              <a:t>: Taşikardi, terleme, kan basıncının yükselmesi ya da düşmesi bulantı, kusma, </a:t>
            </a:r>
            <a:r>
              <a:rPr lang="tr-TR" altLang="tr-TR" sz="2400" dirty="0" err="1"/>
              <a:t>ağzkuruluğu</a:t>
            </a:r>
            <a:r>
              <a:rPr lang="tr-TR" altLang="tr-TR" sz="2400" dirty="0"/>
              <a:t>, ateş, halsizlik.</a:t>
            </a:r>
          </a:p>
          <a:p>
            <a:pPr>
              <a:lnSpc>
                <a:spcPct val="80000"/>
              </a:lnSpc>
            </a:pPr>
            <a:r>
              <a:rPr lang="tr-TR" altLang="tr-TR" sz="2400" b="1" dirty="0"/>
              <a:t>Ruhsal belirtiler</a:t>
            </a:r>
            <a:r>
              <a:rPr lang="tr-TR" altLang="tr-TR" sz="2400" dirty="0"/>
              <a:t>: Bunaltı, ağır tedirginlik, uyku bozukluğu, korkulu rüyalar, kısa süreli görme, işitme ve dokunma </a:t>
            </a:r>
            <a:r>
              <a:rPr lang="tr-TR" altLang="tr-TR" sz="2400" dirty="0" err="1"/>
              <a:t>varsanıları</a:t>
            </a:r>
            <a:r>
              <a:rPr lang="tr-TR" altLang="tr-TR" sz="2400" dirty="0"/>
              <a:t>.</a:t>
            </a:r>
          </a:p>
          <a:p>
            <a:pPr>
              <a:lnSpc>
                <a:spcPct val="80000"/>
              </a:lnSpc>
            </a:pP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26180582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Alkolizmin Tedavisi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tr-TR" altLang="tr-TR" dirty="0"/>
              <a:t>Farmakolojik: </a:t>
            </a:r>
            <a:r>
              <a:rPr lang="tr-TR" altLang="tr-TR" dirty="0" err="1"/>
              <a:t>Antabus</a:t>
            </a:r>
            <a:r>
              <a:rPr lang="tr-TR" altLang="tr-TR" dirty="0"/>
              <a:t>(</a:t>
            </a:r>
            <a:r>
              <a:rPr lang="tr-TR" altLang="tr-TR" dirty="0" err="1"/>
              <a:t>disulfuram</a:t>
            </a:r>
            <a:r>
              <a:rPr lang="tr-TR" altLang="tr-TR" dirty="0"/>
              <a:t>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dirty="0" err="1"/>
              <a:t>Disulfiram</a:t>
            </a:r>
            <a:r>
              <a:rPr lang="tr-TR" altLang="tr-TR" dirty="0"/>
              <a:t> alkolizmi iyileştirmez, ancak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dirty="0"/>
              <a:t>şiddetli içme tutkusu başlayınca hasta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dirty="0"/>
              <a:t>içemeyeceğini, içtiğinde bir zehirlenme ve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dirty="0"/>
              <a:t>ağır içtiğinde bir ölüm tehlikesi olduğunu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dirty="0"/>
              <a:t>bilir. Böylece bir erteleme olanağı bulur. </a:t>
            </a:r>
            <a:r>
              <a:rPr lang="tr-TR" altLang="tr-TR" dirty="0" err="1"/>
              <a:t>Disulfiram</a:t>
            </a:r>
            <a:r>
              <a:rPr lang="tr-TR" altLang="tr-TR" dirty="0"/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dirty="0"/>
              <a:t>alkolün yıkımını </a:t>
            </a:r>
            <a:r>
              <a:rPr lang="tr-TR" altLang="tr-TR" dirty="0" err="1"/>
              <a:t>aset</a:t>
            </a:r>
            <a:r>
              <a:rPr lang="tr-TR" altLang="tr-TR" dirty="0"/>
              <a:t> aldehit düzeyinde durdurur.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dirty="0"/>
              <a:t>Bu nedenle bu ilacı alanlarda kanda </a:t>
            </a:r>
            <a:r>
              <a:rPr lang="tr-TR" altLang="tr-TR" dirty="0" err="1"/>
              <a:t>aset</a:t>
            </a:r>
            <a:r>
              <a:rPr lang="tr-TR" altLang="tr-TR" dirty="0"/>
              <a:t> aldehit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dirty="0"/>
              <a:t>düzeyi ani olarak yükselir. </a:t>
            </a:r>
            <a:r>
              <a:rPr lang="tr-TR" altLang="tr-TR" dirty="0" err="1"/>
              <a:t>Aset</a:t>
            </a:r>
            <a:r>
              <a:rPr lang="tr-TR" altLang="tr-TR" dirty="0"/>
              <a:t> aldehit zehirlenme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dirty="0"/>
              <a:t>belirtileri ortaya çıkar. </a:t>
            </a:r>
          </a:p>
          <a:p>
            <a:pPr>
              <a:lnSpc>
                <a:spcPct val="80000"/>
              </a:lnSpc>
            </a:pP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5578957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Alkolizmin Tedavisi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 dirty="0"/>
              <a:t>Psikoterapi ile etkili </a:t>
            </a:r>
            <a:r>
              <a:rPr lang="tr-TR" altLang="tr-TR" dirty="0" err="1"/>
              <a:t>başetme</a:t>
            </a:r>
            <a:r>
              <a:rPr lang="tr-TR" altLang="tr-TR" dirty="0"/>
              <a:t> yöntemleri kazandırma</a:t>
            </a:r>
          </a:p>
          <a:p>
            <a:r>
              <a:rPr lang="tr-TR" altLang="tr-TR" dirty="0"/>
              <a:t>Bilişsel davranışçı teknikler; ceza ya da ilaçla tiksindirme, davranış ve düşünce örüntülerini değiştirmeyi </a:t>
            </a:r>
            <a:r>
              <a:rPr lang="tr-TR" altLang="tr-TR" dirty="0" smtClean="0"/>
              <a:t>destekleme</a:t>
            </a:r>
          </a:p>
          <a:p>
            <a:r>
              <a:rPr lang="tr-TR" altLang="tr-TR" dirty="0" err="1" smtClean="0"/>
              <a:t>Antidepresan</a:t>
            </a:r>
            <a:r>
              <a:rPr lang="tr-TR" altLang="tr-TR" dirty="0" smtClean="0"/>
              <a:t> kullanımı</a:t>
            </a:r>
            <a:endParaRPr lang="tr-TR" altLang="tr-TR" dirty="0"/>
          </a:p>
          <a:p>
            <a:r>
              <a:rPr lang="tr-TR" altLang="tr-TR" dirty="0"/>
              <a:t>Adsız alkolikler: Diğer yöntemlere göre başarısı oldukça yüksektir.</a:t>
            </a:r>
          </a:p>
        </p:txBody>
      </p:sp>
    </p:spTree>
    <p:extLst>
      <p:ext uri="{BB962C8B-B14F-4D97-AF65-F5344CB8AC3E}">
        <p14:creationId xmlns:p14="http://schemas.microsoft.com/office/powerpoint/2010/main" val="13718967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Alkolizmden Korunma </a:t>
            </a:r>
            <a:endParaRPr lang="tr-TR" altLang="tr-TR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16113"/>
            <a:ext cx="9372600" cy="4210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dirty="0" smtClean="0"/>
              <a:t>Bağımlılık </a:t>
            </a:r>
            <a:r>
              <a:rPr lang="tr-TR" altLang="tr-TR" dirty="0"/>
              <a:t>için risk düzeylerini </a:t>
            </a:r>
            <a:r>
              <a:rPr lang="tr-TR" altLang="tr-TR" dirty="0" smtClean="0"/>
              <a:t>saptamak</a:t>
            </a:r>
          </a:p>
          <a:p>
            <a:pPr>
              <a:lnSpc>
                <a:spcPct val="90000"/>
              </a:lnSpc>
            </a:pPr>
            <a:r>
              <a:rPr lang="tr-TR" altLang="tr-TR" dirty="0" smtClean="0"/>
              <a:t>Riskli gruplarla önleyici çalışmalar yapma</a:t>
            </a:r>
            <a:endParaRPr lang="tr-TR" altLang="tr-TR" dirty="0"/>
          </a:p>
          <a:p>
            <a:pPr>
              <a:lnSpc>
                <a:spcPct val="90000"/>
              </a:lnSpc>
            </a:pPr>
            <a:r>
              <a:rPr lang="tr-TR" altLang="tr-TR" dirty="0"/>
              <a:t>Alkolün elde edilebilirliğini kısıtlamak</a:t>
            </a:r>
          </a:p>
          <a:p>
            <a:pPr>
              <a:lnSpc>
                <a:spcPct val="90000"/>
              </a:lnSpc>
            </a:pPr>
            <a:r>
              <a:rPr lang="tr-TR" altLang="tr-TR" dirty="0"/>
              <a:t>Alkole karşı isteği azaltmak (halkı zararlarına karşı eğitmek, alkolü teşvik eden toplumsal değerleri değiştirmek, medyayı karşıt kampanyalarla kullanmak)</a:t>
            </a:r>
          </a:p>
          <a:p>
            <a:pPr>
              <a:lnSpc>
                <a:spcPct val="90000"/>
              </a:lnSpc>
            </a:pPr>
            <a:r>
              <a:rPr lang="tr-TR" altLang="tr-TR" dirty="0"/>
              <a:t>Alkoliklerin aileleri ile aile danışmanlığı çalışmaları yapmak</a:t>
            </a:r>
          </a:p>
          <a:p>
            <a:pPr>
              <a:lnSpc>
                <a:spcPct val="90000"/>
              </a:lnSpc>
            </a:pPr>
            <a:endParaRPr lang="tr-TR" altLang="tr-TR" dirty="0"/>
          </a:p>
          <a:p>
            <a:pPr>
              <a:lnSpc>
                <a:spcPct val="90000"/>
              </a:lnSpc>
            </a:pP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34252052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Kadının madde kullanımına neden olan risk faktörleri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Kadınlar </a:t>
            </a:r>
            <a:r>
              <a:rPr lang="tr-TR" dirty="0"/>
              <a:t>fiziksel açıdan kullanılan maddelerin etkilerine daha açıktır, bu nedenle bağımlılığa daha yatkındırlar. </a:t>
            </a:r>
            <a:endParaRPr lang="tr-TR" dirty="0" smtClean="0"/>
          </a:p>
          <a:p>
            <a:r>
              <a:rPr lang="tr-TR" dirty="0" smtClean="0"/>
              <a:t>Bazı </a:t>
            </a:r>
            <a:r>
              <a:rPr lang="tr-TR" dirty="0"/>
              <a:t>gelişimsel faktörler (liseden üniversiteye geçiş, evlenmek vb.) kadınların madde kullanımı açısından risk taşıdığı zamanlardır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Kadınlar </a:t>
            </a:r>
            <a:r>
              <a:rPr lang="tr-TR" dirty="0"/>
              <a:t>güvenlerini arttırmak, gerilimi azaltmak, sorunları ile başa çıkmak, baskıları azaltmak veya kilo kaybetmek gibi nedenlerle sigara, alkol veya diğer ilaçları kullanmaya eğilimlidirler. </a:t>
            </a:r>
            <a:endParaRPr lang="tr-TR" dirty="0" smtClean="0"/>
          </a:p>
          <a:p>
            <a:r>
              <a:rPr lang="tr-TR" dirty="0" smtClean="0"/>
              <a:t>Kadınların </a:t>
            </a:r>
            <a:r>
              <a:rPr lang="tr-TR" dirty="0"/>
              <a:t>seksüel ve fiziksel kötüye kullanıma erkeklerden daha fazla maruz kalması ile kadının madde kullanımı arasında güçlü bir ilişki vardır. Seksüel olarak kötüye kullanım yaşayan kadınlar madde kullanımına daha yatkındır. </a:t>
            </a:r>
            <a:endParaRPr lang="tr-TR" dirty="0" smtClean="0"/>
          </a:p>
          <a:p>
            <a:r>
              <a:rPr lang="tr-TR" dirty="0"/>
              <a:t>Kadının travma yaşaması ile madde kullanımı arasında güçlü bir ilişki vardır.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23533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Kadında madde kullanımı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Literatürde kadının madde kullanımı ile ilgili verilerin az olması, bildirim azlığına </a:t>
            </a:r>
            <a:r>
              <a:rPr lang="tr-TR" dirty="0" smtClean="0"/>
              <a:t>bağlanmaktadır.</a:t>
            </a:r>
          </a:p>
          <a:p>
            <a:r>
              <a:rPr lang="tr-TR" dirty="0" smtClean="0"/>
              <a:t>Bildirim </a:t>
            </a:r>
            <a:r>
              <a:rPr lang="tr-TR" dirty="0"/>
              <a:t>azlığının nedeni olarak da damgalanmadan (</a:t>
            </a:r>
            <a:r>
              <a:rPr lang="tr-TR" dirty="0" err="1"/>
              <a:t>stigma</a:t>
            </a:r>
            <a:r>
              <a:rPr lang="tr-TR" dirty="0"/>
              <a:t>) bahsedilmektedir. Çünkü kadın, toplumda ahlaki değerleri koruyan bir nesne olarak görülmektedir. </a:t>
            </a:r>
            <a:endParaRPr lang="tr-TR" dirty="0" smtClean="0"/>
          </a:p>
          <a:p>
            <a:r>
              <a:rPr lang="tr-TR" dirty="0"/>
              <a:t>Damgalanmanın etkisi hamile kadınlar </a:t>
            </a:r>
            <a:r>
              <a:rPr lang="tr-TR" dirty="0" smtClean="0"/>
              <a:t>için de </a:t>
            </a:r>
            <a:r>
              <a:rPr lang="tr-TR" dirty="0"/>
              <a:t>önemli bir sorundur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1862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84221" y="549276"/>
            <a:ext cx="10259929" cy="5616575"/>
          </a:xfrm>
        </p:spPr>
        <p:txBody>
          <a:bodyPr/>
          <a:lstStyle/>
          <a:p>
            <a:pPr algn="l"/>
            <a:r>
              <a:rPr lang="tr-TR" altLang="tr-TR" b="1" dirty="0"/>
              <a:t>Madde </a:t>
            </a:r>
            <a:r>
              <a:rPr lang="tr-TR" altLang="tr-TR" b="1" dirty="0" smtClean="0"/>
              <a:t>kullanım bozukluğu</a:t>
            </a:r>
            <a:r>
              <a:rPr lang="tr-TR" altLang="tr-TR" dirty="0" smtClean="0"/>
              <a:t>; </a:t>
            </a:r>
            <a:br>
              <a:rPr lang="tr-TR" altLang="tr-TR" dirty="0" smtClean="0"/>
            </a:br>
            <a:r>
              <a:rPr lang="tr-TR" altLang="tr-TR" dirty="0" smtClean="0"/>
              <a:t>Maddeye </a:t>
            </a:r>
            <a:r>
              <a:rPr lang="tr-TR" altLang="tr-TR" dirty="0" smtClean="0"/>
              <a:t>başlama</a:t>
            </a:r>
            <a:r>
              <a:rPr lang="tr-TR" altLang="tr-TR" dirty="0"/>
              <a:t>, bırakma, iyileşme ve eskisi gibi tekrar başlama ile seyreden kronik bir hastalıktır.</a:t>
            </a:r>
          </a:p>
        </p:txBody>
      </p:sp>
    </p:spTree>
    <p:extLst>
      <p:ext uri="{BB962C8B-B14F-4D97-AF65-F5344CB8AC3E}">
        <p14:creationId xmlns:p14="http://schemas.microsoft.com/office/powerpoint/2010/main" val="33099857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48916" y="649705"/>
            <a:ext cx="11004884" cy="1040983"/>
          </a:xfrm>
        </p:spPr>
        <p:txBody>
          <a:bodyPr>
            <a:normAutofit fontScale="90000"/>
          </a:bodyPr>
          <a:lstStyle/>
          <a:p>
            <a:r>
              <a:rPr lang="tr-TR" dirty="0"/>
              <a:t>Gebelikte madde kullanımı sorununu saptamak için </a:t>
            </a:r>
            <a:r>
              <a:rPr lang="tr-TR" dirty="0" smtClean="0"/>
              <a:t>tarama </a:t>
            </a:r>
            <a:r>
              <a:rPr lang="tr-TR" dirty="0" smtClean="0"/>
              <a:t>yapma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Anne </a:t>
            </a:r>
            <a:r>
              <a:rPr lang="tr-TR" dirty="0"/>
              <a:t>babada alkol, ilaç hikayesinin varlığı</a:t>
            </a:r>
          </a:p>
          <a:p>
            <a:pPr lvl="0"/>
            <a:r>
              <a:rPr lang="tr-TR" dirty="0" smtClean="0"/>
              <a:t>Eşin </a:t>
            </a:r>
            <a:r>
              <a:rPr lang="tr-TR" dirty="0"/>
              <a:t>ilaç ya da madde kulanım öyküsü</a:t>
            </a:r>
          </a:p>
          <a:p>
            <a:pPr lvl="0"/>
            <a:r>
              <a:rPr lang="tr-TR" dirty="0"/>
              <a:t>Geçmiş öykü: Geçmişte alkol, madde kullanım öyküsünün olup olmadığı</a:t>
            </a:r>
          </a:p>
          <a:p>
            <a:pPr lvl="0"/>
            <a:r>
              <a:rPr lang="tr-TR" dirty="0"/>
              <a:t>Hamilelik dönemi: Hamile olduğunuzu öğrenmeden önce </a:t>
            </a:r>
            <a:r>
              <a:rPr lang="tr-TR" dirty="0" smtClean="0"/>
              <a:t>sigara</a:t>
            </a:r>
            <a:r>
              <a:rPr lang="tr-TR" dirty="0"/>
              <a:t>, alkol, madde kullanıp kullanmadığı</a:t>
            </a:r>
          </a:p>
          <a:p>
            <a:r>
              <a:rPr lang="tr-TR" dirty="0"/>
              <a:t>Bu sorularla kadının madde bağımlılığı yönünden risk düzeyi (düşük, orta, yüksek) belirlenir. </a:t>
            </a:r>
            <a:r>
              <a:rPr lang="tr-TR" dirty="0" smtClean="0"/>
              <a:t>Kokain </a:t>
            </a:r>
            <a:r>
              <a:rPr lang="tr-TR" dirty="0"/>
              <a:t>eroin gibi madde bağımlısı olan kadınlar hamilelik döneminde alkol almayı sürdürürler.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91273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Gebelik döneminde sigara </a:t>
            </a:r>
            <a:r>
              <a:rPr lang="tr-TR" dirty="0" smtClean="0"/>
              <a:t>kullanımının sonuçları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Sigaranın içerdiği </a:t>
            </a:r>
            <a:r>
              <a:rPr lang="tr-TR" dirty="0" err="1" smtClean="0"/>
              <a:t>karbonmonoksit</a:t>
            </a:r>
            <a:r>
              <a:rPr lang="tr-TR" dirty="0"/>
              <a:t>, hemoglobinle birleşerek </a:t>
            </a:r>
            <a:r>
              <a:rPr lang="tr-TR" dirty="0" err="1" smtClean="0"/>
              <a:t>karboksi</a:t>
            </a:r>
            <a:r>
              <a:rPr lang="tr-TR" dirty="0" smtClean="0"/>
              <a:t> </a:t>
            </a:r>
            <a:r>
              <a:rPr lang="tr-TR" dirty="0"/>
              <a:t>hemoglobini oluşturur. </a:t>
            </a:r>
            <a:endParaRPr lang="tr-TR" dirty="0" smtClean="0"/>
          </a:p>
          <a:p>
            <a:r>
              <a:rPr lang="tr-TR" dirty="0" err="1" smtClean="0"/>
              <a:t>Karboksihemoglobin</a:t>
            </a:r>
            <a:r>
              <a:rPr lang="tr-TR" dirty="0" smtClean="0"/>
              <a:t> hem anne, </a:t>
            </a:r>
            <a:r>
              <a:rPr lang="tr-TR" dirty="0"/>
              <a:t>hem de </a:t>
            </a:r>
            <a:r>
              <a:rPr lang="tr-TR" dirty="0" smtClean="0"/>
              <a:t>fetüsün oksijenlenmesini </a:t>
            </a:r>
            <a:r>
              <a:rPr lang="tr-TR" dirty="0"/>
              <a:t>bozar ve </a:t>
            </a:r>
            <a:r>
              <a:rPr lang="tr-TR" dirty="0" err="1"/>
              <a:t>fetal</a:t>
            </a:r>
            <a:r>
              <a:rPr lang="tr-TR" dirty="0"/>
              <a:t> </a:t>
            </a:r>
            <a:r>
              <a:rPr lang="tr-TR" dirty="0" err="1"/>
              <a:t>hipoksiye</a:t>
            </a:r>
            <a:r>
              <a:rPr lang="tr-TR" dirty="0"/>
              <a:t> neden olur. </a:t>
            </a:r>
            <a:r>
              <a:rPr lang="tr-TR" dirty="0" smtClean="0"/>
              <a:t> Sigaranın </a:t>
            </a:r>
            <a:r>
              <a:rPr lang="tr-TR" dirty="0" smtClean="0"/>
              <a:t>içindeki </a:t>
            </a:r>
            <a:r>
              <a:rPr lang="tr-TR" dirty="0"/>
              <a:t>nikotin suda ve yağda çözülebildiği için </a:t>
            </a:r>
            <a:r>
              <a:rPr lang="tr-TR" dirty="0" err="1"/>
              <a:t>plesentadan</a:t>
            </a:r>
            <a:r>
              <a:rPr lang="tr-TR" dirty="0"/>
              <a:t> fetüse kolayca geçer. </a:t>
            </a:r>
            <a:endParaRPr lang="tr-TR" dirty="0" smtClean="0"/>
          </a:p>
          <a:p>
            <a:r>
              <a:rPr lang="tr-TR" dirty="0" smtClean="0"/>
              <a:t>Nikotin </a:t>
            </a:r>
            <a:r>
              <a:rPr lang="tr-TR" dirty="0" err="1"/>
              <a:t>plesenta</a:t>
            </a:r>
            <a:r>
              <a:rPr lang="tr-TR" dirty="0"/>
              <a:t> damarlarında </a:t>
            </a:r>
            <a:r>
              <a:rPr lang="tr-TR" dirty="0" err="1" smtClean="0"/>
              <a:t>vazokonstrüksiyon</a:t>
            </a:r>
            <a:r>
              <a:rPr lang="tr-TR" dirty="0" smtClean="0"/>
              <a:t>  yaparak  </a:t>
            </a:r>
            <a:r>
              <a:rPr lang="tr-TR" dirty="0" err="1"/>
              <a:t>fetal</a:t>
            </a:r>
            <a:r>
              <a:rPr lang="tr-TR" dirty="0"/>
              <a:t> oksijenlenmenin azalmasına katkıda </a:t>
            </a:r>
            <a:r>
              <a:rPr lang="tr-TR" dirty="0" smtClean="0"/>
              <a:t>bulunur.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60703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Gebelik döneminde sigara </a:t>
            </a:r>
            <a:r>
              <a:rPr lang="tr-TR" dirty="0" smtClean="0"/>
              <a:t>kullanımının sonuçları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Vazokonstrüksiyon</a:t>
            </a:r>
            <a:r>
              <a:rPr lang="tr-TR" dirty="0"/>
              <a:t> nedeniyle fetüse geçen besin maddeleri de azaldığı için fetüste </a:t>
            </a:r>
            <a:r>
              <a:rPr lang="tr-TR" dirty="0" err="1"/>
              <a:t>intra</a:t>
            </a:r>
            <a:r>
              <a:rPr lang="tr-TR" dirty="0"/>
              <a:t> </a:t>
            </a:r>
            <a:r>
              <a:rPr lang="tr-TR" dirty="0" err="1"/>
              <a:t>uterin</a:t>
            </a:r>
            <a:r>
              <a:rPr lang="tr-TR" dirty="0"/>
              <a:t> büyüme geriliği görülür. Anne ne kadar fazla sigara içiyorsa, </a:t>
            </a:r>
            <a:r>
              <a:rPr lang="tr-TR" dirty="0" err="1"/>
              <a:t>intrauterin</a:t>
            </a:r>
            <a:r>
              <a:rPr lang="tr-TR" dirty="0"/>
              <a:t> büyüme geriliği o kadar fazla olur. </a:t>
            </a:r>
            <a:endParaRPr lang="tr-TR" dirty="0" smtClean="0"/>
          </a:p>
          <a:p>
            <a:r>
              <a:rPr lang="tr-TR" dirty="0" smtClean="0"/>
              <a:t>Sigara </a:t>
            </a:r>
            <a:r>
              <a:rPr lang="tr-TR" dirty="0"/>
              <a:t>içen annelerin bebeklerinde boy, kilo ve </a:t>
            </a:r>
            <a:r>
              <a:rPr lang="tr-TR" dirty="0" smtClean="0"/>
              <a:t>baş çevresi </a:t>
            </a:r>
            <a:r>
              <a:rPr lang="tr-TR" dirty="0" err="1"/>
              <a:t>persentilleri</a:t>
            </a:r>
            <a:r>
              <a:rPr lang="tr-TR" dirty="0"/>
              <a:t> </a:t>
            </a:r>
            <a:r>
              <a:rPr lang="tr-TR" dirty="0" smtClean="0"/>
              <a:t>düşüktür.</a:t>
            </a:r>
          </a:p>
          <a:p>
            <a:r>
              <a:rPr lang="tr-TR" dirty="0" err="1" smtClean="0"/>
              <a:t>Spontan</a:t>
            </a:r>
            <a:r>
              <a:rPr lang="tr-TR" dirty="0" smtClean="0"/>
              <a:t> </a:t>
            </a:r>
            <a:r>
              <a:rPr lang="tr-TR" dirty="0" err="1" smtClean="0"/>
              <a:t>abortus</a:t>
            </a:r>
            <a:r>
              <a:rPr lang="tr-TR" dirty="0" smtClean="0"/>
              <a:t>, plasenta </a:t>
            </a:r>
            <a:r>
              <a:rPr lang="tr-TR" dirty="0" err="1"/>
              <a:t>previa</a:t>
            </a:r>
            <a:r>
              <a:rPr lang="tr-TR" dirty="0"/>
              <a:t>, </a:t>
            </a:r>
            <a:r>
              <a:rPr lang="tr-TR" dirty="0" smtClean="0"/>
              <a:t>prematüre bebek, </a:t>
            </a:r>
            <a:r>
              <a:rPr lang="tr-TR" dirty="0" err="1" smtClean="0"/>
              <a:t>obstetrik</a:t>
            </a:r>
            <a:r>
              <a:rPr lang="tr-TR" dirty="0" smtClean="0"/>
              <a:t> komplikasyonlar, santral </a:t>
            </a:r>
            <a:r>
              <a:rPr lang="tr-TR" dirty="0"/>
              <a:t>sinir sistemi </a:t>
            </a:r>
            <a:r>
              <a:rPr lang="tr-TR" dirty="0" err="1"/>
              <a:t>malformasyonları</a:t>
            </a:r>
            <a:r>
              <a:rPr lang="tr-TR" dirty="0"/>
              <a:t>, </a:t>
            </a:r>
            <a:r>
              <a:rPr lang="tr-TR" dirty="0" err="1"/>
              <a:t>hipospadias</a:t>
            </a:r>
            <a:r>
              <a:rPr lang="tr-TR" dirty="0"/>
              <a:t>, </a:t>
            </a:r>
            <a:r>
              <a:rPr lang="tr-TR" dirty="0" err="1"/>
              <a:t>ingünal</a:t>
            </a:r>
            <a:r>
              <a:rPr lang="tr-TR" dirty="0"/>
              <a:t> </a:t>
            </a:r>
            <a:r>
              <a:rPr lang="tr-TR" dirty="0" err="1"/>
              <a:t>herni</a:t>
            </a:r>
            <a:r>
              <a:rPr lang="tr-TR" dirty="0"/>
              <a:t>, </a:t>
            </a:r>
            <a:r>
              <a:rPr lang="tr-TR" dirty="0" err="1"/>
              <a:t>polikistik</a:t>
            </a:r>
            <a:r>
              <a:rPr lang="tr-TR" dirty="0"/>
              <a:t> böbrek, </a:t>
            </a:r>
            <a:r>
              <a:rPr lang="tr-TR" dirty="0" smtClean="0"/>
              <a:t>kalple ilgili </a:t>
            </a:r>
            <a:r>
              <a:rPr lang="tr-TR" dirty="0" err="1" smtClean="0"/>
              <a:t>defektler</a:t>
            </a:r>
            <a:r>
              <a:rPr lang="tr-TR" dirty="0" smtClean="0"/>
              <a:t>,  </a:t>
            </a:r>
            <a:r>
              <a:rPr lang="tr-TR" dirty="0"/>
              <a:t>göz, kulak </a:t>
            </a:r>
            <a:r>
              <a:rPr lang="tr-TR" dirty="0" err="1"/>
              <a:t>malformasyonları</a:t>
            </a:r>
            <a:r>
              <a:rPr lang="tr-TR" dirty="0"/>
              <a:t>, </a:t>
            </a:r>
            <a:r>
              <a:rPr lang="tr-TR" dirty="0" smtClean="0"/>
              <a:t>riskini </a:t>
            </a:r>
            <a:r>
              <a:rPr lang="tr-TR" dirty="0"/>
              <a:t>artırabildiği </a:t>
            </a:r>
            <a:r>
              <a:rPr lang="tr-TR" dirty="0" err="1" smtClean="0"/>
              <a:t>belirtiImektedir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2602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Gebelik döneminde sigara </a:t>
            </a:r>
            <a:r>
              <a:rPr lang="tr-TR" dirty="0" smtClean="0"/>
              <a:t>kullanımının sonuçları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Aktif ya da pasif sigara içicisi gebelerin </a:t>
            </a:r>
            <a:r>
              <a:rPr lang="tr-TR" dirty="0" smtClean="0"/>
              <a:t>bebekleri </a:t>
            </a:r>
            <a:r>
              <a:rPr lang="tr-TR" dirty="0"/>
              <a:t>düşük doğum ağırlıklı </a:t>
            </a:r>
            <a:r>
              <a:rPr lang="tr-TR" dirty="0" smtClean="0"/>
              <a:t>olmaktadır.</a:t>
            </a:r>
            <a:endParaRPr lang="tr-TR" dirty="0" smtClean="0"/>
          </a:p>
          <a:p>
            <a:r>
              <a:rPr lang="tr-TR" dirty="0" smtClean="0"/>
              <a:t>Ani </a:t>
            </a:r>
            <a:r>
              <a:rPr lang="tr-TR" dirty="0"/>
              <a:t>bebek ölümü </a:t>
            </a:r>
            <a:r>
              <a:rPr lang="tr-TR" dirty="0" smtClean="0"/>
              <a:t>sendromu,  </a:t>
            </a:r>
            <a:r>
              <a:rPr lang="tr-TR" dirty="0"/>
              <a:t>sigara içen annelerin bebeklerinde daha fazla </a:t>
            </a:r>
            <a:r>
              <a:rPr lang="tr-TR" dirty="0" smtClean="0"/>
              <a:t>görülmektedir </a:t>
            </a:r>
            <a:endParaRPr lang="tr-TR" dirty="0" smtClean="0"/>
          </a:p>
          <a:p>
            <a:r>
              <a:rPr lang="tr-TR" dirty="0" smtClean="0"/>
              <a:t>Gebelikteki </a:t>
            </a:r>
            <a:r>
              <a:rPr lang="tr-TR" dirty="0"/>
              <a:t>sigara kullanımı</a:t>
            </a:r>
            <a:r>
              <a:rPr lang="tr-TR" dirty="0" smtClean="0"/>
              <a:t>, çocuklarda </a:t>
            </a:r>
            <a:r>
              <a:rPr lang="tr-TR" dirty="0"/>
              <a:t>gelişim geriliği ve zeka geriliğine de yol </a:t>
            </a:r>
            <a:r>
              <a:rPr lang="tr-TR" dirty="0" smtClean="0"/>
              <a:t>açmaktadır.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36061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Gebelikte Alkol </a:t>
            </a:r>
            <a:r>
              <a:rPr lang="tr-TR" dirty="0" smtClean="0"/>
              <a:t>Kullanımı ve zararları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Gebelikte </a:t>
            </a:r>
            <a:r>
              <a:rPr lang="tr-TR" dirty="0"/>
              <a:t>alkol kullanımının </a:t>
            </a:r>
            <a:r>
              <a:rPr lang="tr-TR" dirty="0" err="1"/>
              <a:t>konjenital</a:t>
            </a:r>
            <a:r>
              <a:rPr lang="tr-TR" dirty="0"/>
              <a:t> </a:t>
            </a:r>
            <a:r>
              <a:rPr lang="tr-TR" dirty="0" err="1"/>
              <a:t>defektIere</a:t>
            </a:r>
            <a:r>
              <a:rPr lang="tr-TR" dirty="0"/>
              <a:t> yol </a:t>
            </a:r>
            <a:r>
              <a:rPr lang="tr-TR" dirty="0" smtClean="0"/>
              <a:t>açar.</a:t>
            </a:r>
          </a:p>
          <a:p>
            <a:r>
              <a:rPr lang="tr-TR" dirty="0" err="1" smtClean="0"/>
              <a:t>Ethanol</a:t>
            </a:r>
            <a:r>
              <a:rPr lang="tr-TR" dirty="0" smtClean="0"/>
              <a:t> </a:t>
            </a:r>
            <a:r>
              <a:rPr lang="tr-TR" dirty="0"/>
              <a:t>ve onun </a:t>
            </a:r>
            <a:r>
              <a:rPr lang="tr-TR" dirty="0" err="1"/>
              <a:t>meteboliti</a:t>
            </a:r>
            <a:r>
              <a:rPr lang="tr-TR" dirty="0"/>
              <a:t> olan </a:t>
            </a:r>
            <a:r>
              <a:rPr lang="tr-TR" dirty="0" err="1"/>
              <a:t>asetaldehit</a:t>
            </a:r>
            <a:r>
              <a:rPr lang="tr-TR" dirty="0"/>
              <a:t>, alkolün kritik maddeleridir. </a:t>
            </a:r>
            <a:endParaRPr lang="tr-TR" dirty="0" smtClean="0"/>
          </a:p>
          <a:p>
            <a:r>
              <a:rPr lang="tr-TR" dirty="0" err="1" smtClean="0"/>
              <a:t>Ethanol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asetaldehit</a:t>
            </a:r>
            <a:r>
              <a:rPr lang="tr-TR" dirty="0"/>
              <a:t> hücre </a:t>
            </a:r>
            <a:r>
              <a:rPr lang="tr-TR" dirty="0" smtClean="0"/>
              <a:t>büyümesini </a:t>
            </a:r>
            <a:r>
              <a:rPr lang="tr-TR" dirty="0"/>
              <a:t>bozarak, </a:t>
            </a:r>
            <a:r>
              <a:rPr lang="tr-TR" dirty="0" err="1"/>
              <a:t>fetal</a:t>
            </a:r>
            <a:r>
              <a:rPr lang="tr-TR" dirty="0"/>
              <a:t> gelişimi engeller. </a:t>
            </a:r>
            <a:endParaRPr lang="tr-TR" dirty="0" smtClean="0"/>
          </a:p>
          <a:p>
            <a:r>
              <a:rPr lang="tr-TR" dirty="0" err="1" smtClean="0"/>
              <a:t>Ethanol</a:t>
            </a:r>
            <a:r>
              <a:rPr lang="tr-TR" dirty="0" smtClean="0"/>
              <a:t> </a:t>
            </a:r>
            <a:r>
              <a:rPr lang="tr-TR" dirty="0"/>
              <a:t>fetüse </a:t>
            </a:r>
            <a:r>
              <a:rPr lang="tr-TR" dirty="0" err="1"/>
              <a:t>plasantadan</a:t>
            </a:r>
            <a:r>
              <a:rPr lang="tr-TR" dirty="0"/>
              <a:t> </a:t>
            </a:r>
            <a:r>
              <a:rPr lang="tr-TR" dirty="0" err="1"/>
              <a:t>diffüzyon</a:t>
            </a:r>
            <a:r>
              <a:rPr lang="tr-TR" dirty="0"/>
              <a:t> yoluyla </a:t>
            </a:r>
            <a:r>
              <a:rPr lang="tr-TR" dirty="0" smtClean="0"/>
              <a:t>geçer. Geçiş miktarı </a:t>
            </a:r>
            <a:r>
              <a:rPr lang="tr-TR" dirty="0"/>
              <a:t>ve hızı, kandaki konsantrasyonuyla orantılıdır. Fetüsün karaciğeri ve böbrekleri anneden geçen alkolü </a:t>
            </a:r>
            <a:r>
              <a:rPr lang="tr-TR" dirty="0" err="1"/>
              <a:t>metebolize</a:t>
            </a:r>
            <a:r>
              <a:rPr lang="tr-TR" dirty="0"/>
              <a:t> edemediği için, birikime bağlı hücre hasarları oluşur.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84038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Gebelikte alkol </a:t>
            </a:r>
            <a:r>
              <a:rPr lang="tr-TR" dirty="0" smtClean="0"/>
              <a:t>kullanımı ve zararları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Alınan alkol miktarı, kullanım sıklığı, </a:t>
            </a:r>
            <a:r>
              <a:rPr lang="tr-TR" dirty="0" err="1"/>
              <a:t>gestasyon</a:t>
            </a:r>
            <a:r>
              <a:rPr lang="tr-TR" dirty="0"/>
              <a:t> haftası ve </a:t>
            </a:r>
            <a:r>
              <a:rPr lang="tr-TR" dirty="0" err="1"/>
              <a:t>fetal</a:t>
            </a:r>
            <a:r>
              <a:rPr lang="tr-TR" dirty="0"/>
              <a:t> dokuların </a:t>
            </a:r>
            <a:r>
              <a:rPr lang="tr-TR" dirty="0" smtClean="0"/>
              <a:t>duyarlılığı ortaya çıkacak zararların belirleyicisidir.</a:t>
            </a:r>
          </a:p>
          <a:p>
            <a:r>
              <a:rPr lang="tr-TR" dirty="0" smtClean="0"/>
              <a:t>Alkol alımı nedeniyle, </a:t>
            </a:r>
            <a:r>
              <a:rPr lang="tr-TR" dirty="0" err="1" smtClean="0"/>
              <a:t>f</a:t>
            </a:r>
            <a:r>
              <a:rPr lang="tr-TR" dirty="0" err="1" smtClean="0"/>
              <a:t>etal</a:t>
            </a:r>
            <a:r>
              <a:rPr lang="tr-TR" dirty="0" smtClean="0"/>
              <a:t> </a:t>
            </a:r>
            <a:r>
              <a:rPr lang="tr-TR" dirty="0"/>
              <a:t>alkol </a:t>
            </a:r>
            <a:r>
              <a:rPr lang="tr-TR" dirty="0" smtClean="0"/>
              <a:t>sendromu, </a:t>
            </a:r>
            <a:r>
              <a:rPr lang="tr-TR" dirty="0" err="1" smtClean="0"/>
              <a:t>malformasyonlar</a:t>
            </a:r>
            <a:r>
              <a:rPr lang="tr-TR" dirty="0" smtClean="0"/>
              <a:t> </a:t>
            </a:r>
            <a:r>
              <a:rPr lang="tr-TR" dirty="0"/>
              <a:t>ve gelişim geriliği </a:t>
            </a:r>
            <a:r>
              <a:rPr lang="tr-TR" dirty="0" smtClean="0"/>
              <a:t>görülür. </a:t>
            </a:r>
          </a:p>
          <a:p>
            <a:r>
              <a:rPr lang="tr-TR" dirty="0" smtClean="0"/>
              <a:t>Gebeliğin </a:t>
            </a:r>
            <a:r>
              <a:rPr lang="tr-TR" dirty="0" err="1"/>
              <a:t>iIk</a:t>
            </a:r>
            <a:r>
              <a:rPr lang="tr-TR" dirty="0"/>
              <a:t> haftalarında alınan fazla miktardaki alkol, </a:t>
            </a:r>
            <a:r>
              <a:rPr lang="tr-TR" dirty="0" err="1"/>
              <a:t>organogenezisi</a:t>
            </a:r>
            <a:r>
              <a:rPr lang="tr-TR" dirty="0"/>
              <a:t> bozar. Son </a:t>
            </a:r>
            <a:r>
              <a:rPr lang="tr-TR" dirty="0" err="1"/>
              <a:t>trimestirde</a:t>
            </a:r>
            <a:r>
              <a:rPr lang="tr-TR" dirty="0"/>
              <a:t> alınan alkol ise, fetüsün beyin hücrelerindeki gelişimi yavaşlatır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89299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Gebelikte alkol kullanımı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Alkolün gebelikteki diğer etkileri, </a:t>
            </a:r>
            <a:r>
              <a:rPr lang="tr-TR" dirty="0" err="1"/>
              <a:t>spontan</a:t>
            </a:r>
            <a:r>
              <a:rPr lang="tr-TR" dirty="0"/>
              <a:t> </a:t>
            </a:r>
            <a:r>
              <a:rPr lang="tr-TR" dirty="0" err="1"/>
              <a:t>abortus</a:t>
            </a:r>
            <a:r>
              <a:rPr lang="tr-TR" dirty="0"/>
              <a:t>, makat </a:t>
            </a:r>
            <a:r>
              <a:rPr lang="tr-TR" dirty="0" err="1"/>
              <a:t>presentasyon</a:t>
            </a:r>
            <a:r>
              <a:rPr lang="tr-TR" dirty="0"/>
              <a:t>, plasentanın erken ayrılmasıdır. </a:t>
            </a:r>
            <a:endParaRPr lang="tr-TR" dirty="0" smtClean="0"/>
          </a:p>
          <a:p>
            <a:r>
              <a:rPr lang="tr-TR" dirty="0" smtClean="0"/>
              <a:t>Gebeliğinde </a:t>
            </a:r>
            <a:r>
              <a:rPr lang="tr-TR" dirty="0"/>
              <a:t>alkol alan annelerin bebeklerinde, mikrosefali, kalp </a:t>
            </a:r>
            <a:r>
              <a:rPr lang="tr-TR" dirty="0" smtClean="0"/>
              <a:t>anomalileri </a:t>
            </a:r>
            <a:r>
              <a:rPr lang="tr-TR" dirty="0"/>
              <a:t>ve eklem </a:t>
            </a:r>
            <a:r>
              <a:rPr lang="tr-TR" dirty="0" err="1"/>
              <a:t>defektIeri</a:t>
            </a:r>
            <a:r>
              <a:rPr lang="tr-TR" dirty="0"/>
              <a:t> görülebilir.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17943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Reçete edilen ilaçlar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5168" y="1825625"/>
            <a:ext cx="10908632" cy="4351338"/>
          </a:xfrm>
        </p:spPr>
        <p:txBody>
          <a:bodyPr/>
          <a:lstStyle/>
          <a:p>
            <a:r>
              <a:rPr lang="tr-TR" dirty="0"/>
              <a:t>Reçete edilen ilaçlar kadınlar tarafından en çok kullanılan madde grubudur ve kadınlarda önemli fiziksel sorunlara neden olmaktadır.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ilaçlarla ilgili olarak kadınların yaşadığı asıl sorun bağımlılık riski ve kesilme döneminde yaşanan yoksunluk belirtileridir. Bu ilaçların dereceli olarak azaltılması önemlidir. </a:t>
            </a:r>
            <a:endParaRPr lang="tr-TR" dirty="0" smtClean="0"/>
          </a:p>
          <a:p>
            <a:r>
              <a:rPr lang="tr-TR" dirty="0" smtClean="0"/>
              <a:t>Ani </a:t>
            </a:r>
            <a:r>
              <a:rPr lang="tr-TR" dirty="0"/>
              <a:t>olarak kesildiğinde </a:t>
            </a:r>
            <a:r>
              <a:rPr lang="tr-TR" dirty="0" err="1"/>
              <a:t>anksiyetede</a:t>
            </a:r>
            <a:r>
              <a:rPr lang="tr-TR" dirty="0"/>
              <a:t> artma, panik atak, ışığa hassasiyet, depresyon, yorgunluk, hafızada zayıflama, konsantrasyonda azalma, baş dönmesi, güçsüzlük, titreme, kalp çarpıntısı, terleme, bulantı, hazımsızlık ve vücut ağrıları ortaya çıkabilir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71803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Yasa dışı ilaçlar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Yasa dışı ilaç kullanımı ise etkileri açısından erkek ve kadında farklılık gösterir. Örneğin </a:t>
            </a:r>
            <a:r>
              <a:rPr lang="tr-TR" dirty="0" err="1" smtClean="0"/>
              <a:t>ecstasy’nin</a:t>
            </a:r>
            <a:r>
              <a:rPr lang="tr-TR" dirty="0" smtClean="0"/>
              <a:t>, </a:t>
            </a:r>
            <a:r>
              <a:rPr lang="tr-TR" dirty="0"/>
              <a:t>kadını erkekten farklı şekilde etkilediği bildirilmiştir. Kadınlarda algısal değişiklikler daha yoğun olup, karar vermede bozulma, uzun süreli etki olarak da depresyon, paranoya ve </a:t>
            </a:r>
            <a:r>
              <a:rPr lang="tr-TR" dirty="0" err="1"/>
              <a:t>anksiyete</a:t>
            </a:r>
            <a:r>
              <a:rPr lang="tr-TR" dirty="0"/>
              <a:t> bildirilmiştir. Yasa dışı ilaç kullanımının en zararlı biçimi ise ilacı enjeksiyon biçiminde almaktır. Bu durum kanla taşınan hastalıkların geçmesinde temel risk faktörüdür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14258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Sağlık çalışanı ne yapmalı?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Koruyucu bir bakış açısından bakıldığında, hamile kadını yalnızca teşvik etmek yetmez</a:t>
            </a:r>
            <a:r>
              <a:rPr lang="tr-TR" dirty="0" smtClean="0"/>
              <a:t>.</a:t>
            </a:r>
          </a:p>
          <a:p>
            <a:r>
              <a:rPr lang="tr-TR" dirty="0" smtClean="0"/>
              <a:t>Özellikle </a:t>
            </a:r>
            <a:r>
              <a:rPr lang="tr-TR" dirty="0"/>
              <a:t>hamile olma olasılığı olan birisi üzerinde de içmemesi için bir plan yapmak önemlidir.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5764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5641" y="274638"/>
            <a:ext cx="11150929" cy="1714500"/>
          </a:xfrm>
        </p:spPr>
        <p:txBody>
          <a:bodyPr>
            <a:normAutofit/>
          </a:bodyPr>
          <a:lstStyle/>
          <a:p>
            <a:pPr algn="l"/>
            <a:r>
              <a:rPr lang="tr-TR" altLang="tr-TR" sz="4000" dirty="0" smtClean="0"/>
              <a:t>Ruhsal hastalıklar tanı sınıflamasında madde kullanım bozuklukları </a:t>
            </a:r>
            <a:r>
              <a:rPr lang="tr-TR" altLang="tr-TR" sz="4000" dirty="0"/>
              <a:t>iki alt gruba ayrılmıştır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endParaRPr lang="tr-TR" altLang="tr-TR" dirty="0"/>
          </a:p>
          <a:p>
            <a:pPr marL="609600" indent="-609600">
              <a:buFontTx/>
              <a:buAutoNum type="arabicPeriod"/>
            </a:pPr>
            <a:r>
              <a:rPr lang="tr-TR" altLang="tr-TR" dirty="0"/>
              <a:t>Bağımlılık ve madde kötüye kullanımı ile ilgili bozukluklar.</a:t>
            </a:r>
          </a:p>
          <a:p>
            <a:pPr marL="609600" indent="-609600">
              <a:buFontTx/>
              <a:buAutoNum type="arabicPeriod"/>
            </a:pPr>
            <a:r>
              <a:rPr lang="tr-TR" altLang="tr-TR" dirty="0"/>
              <a:t>Uyku bozukluğu, seksüel </a:t>
            </a:r>
            <a:r>
              <a:rPr lang="tr-TR" altLang="tr-TR" dirty="0" err="1"/>
              <a:t>disfonksiyon</a:t>
            </a:r>
            <a:r>
              <a:rPr lang="tr-TR" altLang="tr-TR" dirty="0"/>
              <a:t>, </a:t>
            </a:r>
            <a:r>
              <a:rPr lang="tr-TR" altLang="tr-TR" dirty="0" err="1"/>
              <a:t>anksiyete</a:t>
            </a:r>
            <a:r>
              <a:rPr lang="tr-TR" altLang="tr-TR" dirty="0"/>
              <a:t>, </a:t>
            </a:r>
            <a:r>
              <a:rPr lang="tr-TR" altLang="tr-TR" dirty="0" err="1"/>
              <a:t>mood</a:t>
            </a:r>
            <a:r>
              <a:rPr lang="tr-TR" altLang="tr-TR" dirty="0"/>
              <a:t> bozukluğu, psikoz, madde, </a:t>
            </a:r>
            <a:r>
              <a:rPr lang="tr-TR" altLang="tr-TR" dirty="0" err="1"/>
              <a:t>demans</a:t>
            </a:r>
            <a:r>
              <a:rPr lang="tr-TR" altLang="tr-TR" dirty="0"/>
              <a:t>, </a:t>
            </a:r>
            <a:r>
              <a:rPr lang="tr-TR" altLang="tr-TR" dirty="0" err="1"/>
              <a:t>deliryum</a:t>
            </a:r>
            <a:r>
              <a:rPr lang="tr-TR" altLang="tr-TR" dirty="0"/>
              <a:t>, çekilme belirtileri gibi madde kullanımının yol açtığı bozukluklar.</a:t>
            </a:r>
          </a:p>
          <a:p>
            <a:pPr marL="609600" indent="-609600"/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0645385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Madde Bağımlılığının önlenmesinde Ebe ve hemşirelerin rolü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</a:t>
            </a:r>
            <a:r>
              <a:rPr lang="tr-TR" dirty="0" smtClean="0"/>
              <a:t>adde </a:t>
            </a:r>
            <a:r>
              <a:rPr lang="tr-TR" dirty="0"/>
              <a:t>kullanımı ve </a:t>
            </a:r>
            <a:r>
              <a:rPr lang="tr-TR" dirty="0" err="1"/>
              <a:t>adolesan</a:t>
            </a:r>
            <a:r>
              <a:rPr lang="tr-TR" dirty="0"/>
              <a:t> </a:t>
            </a:r>
            <a:r>
              <a:rPr lang="tr-TR" dirty="0" smtClean="0"/>
              <a:t>dönemde </a:t>
            </a:r>
            <a:r>
              <a:rPr lang="tr-TR" dirty="0"/>
              <a:t>güvensiz cinsel ilişkiyi önleyici toplum eğitim programlarına katılma, </a:t>
            </a:r>
            <a:endParaRPr lang="tr-TR" dirty="0" smtClean="0"/>
          </a:p>
          <a:p>
            <a:r>
              <a:rPr lang="tr-TR" dirty="0"/>
              <a:t>G</a:t>
            </a:r>
            <a:r>
              <a:rPr lang="tr-TR" dirty="0" smtClean="0"/>
              <a:t>ebelik</a:t>
            </a:r>
            <a:r>
              <a:rPr lang="tr-TR" dirty="0"/>
              <a:t>, doğum ve doğum sonrası dönemde anne ve bebeğin uygun bakımını </a:t>
            </a:r>
            <a:r>
              <a:rPr lang="tr-TR" dirty="0" smtClean="0"/>
              <a:t>sürdürme, </a:t>
            </a:r>
          </a:p>
          <a:p>
            <a:r>
              <a:rPr lang="tr-TR" dirty="0"/>
              <a:t>K</a:t>
            </a:r>
            <a:r>
              <a:rPr lang="tr-TR" dirty="0" smtClean="0"/>
              <a:t>riz </a:t>
            </a:r>
            <a:r>
              <a:rPr lang="tr-TR" dirty="0"/>
              <a:t>potansiyelli aileye destek olmak yönünde etkinlik </a:t>
            </a:r>
            <a:r>
              <a:rPr lang="tr-TR" dirty="0" smtClean="0"/>
              <a:t>gösterme, </a:t>
            </a:r>
          </a:p>
          <a:p>
            <a:r>
              <a:rPr lang="tr-TR" dirty="0" smtClean="0"/>
              <a:t>Mevcut </a:t>
            </a:r>
            <a:r>
              <a:rPr lang="tr-TR" dirty="0" err="1"/>
              <a:t>başetme</a:t>
            </a:r>
            <a:r>
              <a:rPr lang="tr-TR" dirty="0"/>
              <a:t> yetenekleri ile çözümlenemeyen stres deneyiminde, bireyin </a:t>
            </a:r>
            <a:r>
              <a:rPr lang="tr-TR" dirty="0" err="1"/>
              <a:t>başetme</a:t>
            </a:r>
            <a:r>
              <a:rPr lang="tr-TR" dirty="0"/>
              <a:t> yeteneği artırılarak, profesyonel destek sağlanarak ve sosyal destek sistemleri harekete geçirilerek, madde kullanımına yönelmesi ve bunun getireceği diğer </a:t>
            </a:r>
            <a:r>
              <a:rPr lang="tr-TR" dirty="0" err="1" smtClean="0"/>
              <a:t>stresIi</a:t>
            </a:r>
            <a:r>
              <a:rPr lang="tr-TR" dirty="0" smtClean="0"/>
              <a:t> </a:t>
            </a:r>
            <a:r>
              <a:rPr lang="tr-TR" dirty="0"/>
              <a:t>yaşam olayları ile karşılaşması engellenebilir.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9608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Madde Kullanımını Önleyici Çalışmalar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Toplumun </a:t>
            </a:r>
            <a:r>
              <a:rPr lang="tr-TR" dirty="0"/>
              <a:t>ruh sağlığının korunmasında önemli bir sağlık çalışanı olan </a:t>
            </a:r>
            <a:r>
              <a:rPr lang="tr-TR" dirty="0" smtClean="0"/>
              <a:t>ebe ve hemşireler</a:t>
            </a:r>
            <a:r>
              <a:rPr lang="tr-TR" dirty="0"/>
              <a:t>, topluma yönelik eğitim ve danışmanlık hizmeti vererek bu sorumluluğu alabilirler.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Özellikle </a:t>
            </a:r>
            <a:r>
              <a:rPr lang="tr-TR" dirty="0"/>
              <a:t>yeni çıkan hemşirelik yönetmeliğinde görev tanımı yapılmış olan </a:t>
            </a:r>
            <a:r>
              <a:rPr lang="tr-TR" dirty="0" smtClean="0"/>
              <a:t>«Alkol </a:t>
            </a:r>
            <a:r>
              <a:rPr lang="tr-TR" dirty="0"/>
              <a:t>ve madde bağımlılığı merkezi </a:t>
            </a:r>
            <a:r>
              <a:rPr lang="tr-TR" dirty="0" smtClean="0"/>
              <a:t>hemşireleri» bu konuda etkin görev alabilirler.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59337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Sigara Bırakma Danışmanlığı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Birçok sigara bağımlısı kadın hamileliğinde sigara bırakmayı çok ister. Buna rağmen nikotin bağımlılığı ciddi bir bağımlılıktır ve kadın bırakmada zorlanır. </a:t>
            </a:r>
            <a:endParaRPr lang="tr-TR" dirty="0" smtClean="0"/>
          </a:p>
          <a:p>
            <a:r>
              <a:rPr lang="tr-TR" dirty="0" smtClean="0"/>
              <a:t>Tüm </a:t>
            </a:r>
            <a:r>
              <a:rPr lang="tr-TR" dirty="0"/>
              <a:t>sağlık bakım profesyonelleri, gebe ve doğurma yaşında olan tüm kadınları sigara içme yönünden değerlendirmesi gerekir. </a:t>
            </a:r>
            <a:endParaRPr lang="tr-TR" dirty="0" smtClean="0"/>
          </a:p>
          <a:p>
            <a:r>
              <a:rPr lang="tr-TR" dirty="0" smtClean="0"/>
              <a:t>Araştırmalar </a:t>
            </a:r>
            <a:r>
              <a:rPr lang="tr-TR" dirty="0"/>
              <a:t>10 dakikalık bir sigara bırakma müdahalesinin bile etkili olduğunu göstermişlerdir. Bunun için önerilen 5 A yöntemi basit bir yoldur.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65338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Sigara Bırakma Danışmanlığı: 5 A Yöntemi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tr-TR" dirty="0" smtClean="0"/>
              <a:t>Ask/Sor: </a:t>
            </a:r>
            <a:r>
              <a:rPr lang="tr-TR" dirty="0"/>
              <a:t>Hastaya sigara içme durumunu sor</a:t>
            </a:r>
          </a:p>
          <a:p>
            <a:pPr lvl="0"/>
            <a:r>
              <a:rPr lang="tr-TR" dirty="0" err="1" smtClean="0"/>
              <a:t>Advice</a:t>
            </a:r>
            <a:r>
              <a:rPr lang="tr-TR" dirty="0" smtClean="0"/>
              <a:t>/Tavsiye et:  </a:t>
            </a:r>
            <a:r>
              <a:rPr lang="tr-TR" dirty="0"/>
              <a:t>Hamilelik dönemi boyunca sağlık mesajları verin ve bırakmasını teşvik edin</a:t>
            </a:r>
          </a:p>
          <a:p>
            <a:pPr lvl="0"/>
            <a:r>
              <a:rPr lang="tr-TR" dirty="0" err="1" smtClean="0"/>
              <a:t>Assess</a:t>
            </a:r>
            <a:r>
              <a:rPr lang="tr-TR" dirty="0" smtClean="0"/>
              <a:t>/Değerlendir:  </a:t>
            </a:r>
            <a:r>
              <a:rPr lang="tr-TR" dirty="0"/>
              <a:t>Değişime hazırla</a:t>
            </a:r>
          </a:p>
          <a:p>
            <a:pPr lvl="0"/>
            <a:r>
              <a:rPr lang="tr-TR" dirty="0" err="1" smtClean="0"/>
              <a:t>Assist</a:t>
            </a:r>
            <a:r>
              <a:rPr lang="tr-TR" dirty="0" smtClean="0"/>
              <a:t>/Yardım et: </a:t>
            </a:r>
            <a:r>
              <a:rPr lang="tr-TR" dirty="0"/>
              <a:t>Kısaca sigara bırakma yöntemleri ve problem çözme yöntemlerini açıkla</a:t>
            </a:r>
          </a:p>
          <a:p>
            <a:pPr lvl="0"/>
            <a:r>
              <a:rPr lang="tr-TR" dirty="0" err="1" smtClean="0"/>
              <a:t>Arrange</a:t>
            </a:r>
            <a:r>
              <a:rPr lang="tr-TR" dirty="0" smtClean="0"/>
              <a:t>/Plan </a:t>
            </a:r>
            <a:r>
              <a:rPr lang="tr-TR" dirty="0"/>
              <a:t>yap: kadının her ziyarette bu konuda konuşması için plan yap. Bırakma çabasını onayla ve destekle</a:t>
            </a:r>
          </a:p>
          <a:p>
            <a:r>
              <a:rPr lang="tr-TR" dirty="0"/>
              <a:t>Günde 20 taneden az içen kadına 15-20 dakika kişiselleştirilmiş sağlıkla ilgili mesajları verilebilir. Bu konuda eğitim broşürleri de verilebilir.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282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/>
              <a:t>DSM-IV TR Listesine Göre Kötüye Kullanılan Maddeler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tr-TR" altLang="tr-TR" sz="2400" b="1"/>
              <a:t>Alkol</a:t>
            </a:r>
          </a:p>
          <a:p>
            <a:pPr>
              <a:lnSpc>
                <a:spcPct val="80000"/>
              </a:lnSpc>
            </a:pPr>
            <a:r>
              <a:rPr lang="tr-TR" altLang="tr-TR" sz="2400" b="1"/>
              <a:t>Amfetamin</a:t>
            </a:r>
          </a:p>
          <a:p>
            <a:pPr>
              <a:lnSpc>
                <a:spcPct val="80000"/>
              </a:lnSpc>
            </a:pPr>
            <a:r>
              <a:rPr lang="tr-TR" altLang="tr-TR" sz="2400" b="1"/>
              <a:t>Kafein</a:t>
            </a:r>
          </a:p>
          <a:p>
            <a:pPr>
              <a:lnSpc>
                <a:spcPct val="80000"/>
              </a:lnSpc>
            </a:pPr>
            <a:r>
              <a:rPr lang="tr-TR" altLang="tr-TR" sz="2400" b="1"/>
              <a:t>Esrar(marihuana, haşhaş)</a:t>
            </a:r>
          </a:p>
          <a:p>
            <a:pPr>
              <a:lnSpc>
                <a:spcPct val="80000"/>
              </a:lnSpc>
            </a:pPr>
            <a:r>
              <a:rPr lang="tr-TR" altLang="tr-TR" sz="2400" b="1"/>
              <a:t>Kokain</a:t>
            </a:r>
          </a:p>
          <a:p>
            <a:pPr>
              <a:lnSpc>
                <a:spcPct val="80000"/>
              </a:lnSpc>
            </a:pPr>
            <a:r>
              <a:rPr lang="tr-TR" altLang="tr-TR" sz="2400" b="1"/>
              <a:t>Hallüsinojenler (LSD)</a:t>
            </a:r>
          </a:p>
          <a:p>
            <a:pPr>
              <a:lnSpc>
                <a:spcPct val="80000"/>
              </a:lnSpc>
            </a:pPr>
            <a:r>
              <a:rPr lang="tr-TR" altLang="tr-TR" sz="2400" b="1"/>
              <a:t>İnhalanlar</a:t>
            </a:r>
          </a:p>
          <a:p>
            <a:pPr>
              <a:lnSpc>
                <a:spcPct val="80000"/>
              </a:lnSpc>
            </a:pPr>
            <a:r>
              <a:rPr lang="tr-TR" altLang="tr-TR" sz="2400" b="1"/>
              <a:t>Nikotin</a:t>
            </a:r>
          </a:p>
          <a:p>
            <a:pPr>
              <a:lnSpc>
                <a:spcPct val="80000"/>
              </a:lnSpc>
            </a:pPr>
            <a:r>
              <a:rPr lang="tr-TR" altLang="tr-TR" sz="2400" b="1"/>
              <a:t>Opioidler (morfin, kodein, eroin, metadon)</a:t>
            </a:r>
          </a:p>
          <a:p>
            <a:pPr>
              <a:lnSpc>
                <a:spcPct val="80000"/>
              </a:lnSpc>
            </a:pPr>
            <a:r>
              <a:rPr lang="tr-TR" altLang="tr-TR" sz="2400" b="1"/>
              <a:t>Fensiklidin (PCP)</a:t>
            </a:r>
          </a:p>
          <a:p>
            <a:pPr>
              <a:lnSpc>
                <a:spcPct val="80000"/>
              </a:lnSpc>
            </a:pPr>
            <a:r>
              <a:rPr lang="tr-TR" altLang="tr-TR" sz="2400" b="1"/>
              <a:t>Sedadifler, hipnotikler (benzodiyazepinler, barbitüratlar)</a:t>
            </a:r>
          </a:p>
          <a:p>
            <a:pPr>
              <a:lnSpc>
                <a:spcPct val="80000"/>
              </a:lnSpc>
            </a:pPr>
            <a:endParaRPr lang="tr-TR" altLang="tr-TR" sz="2400" b="1"/>
          </a:p>
          <a:p>
            <a:pPr>
              <a:lnSpc>
                <a:spcPct val="80000"/>
              </a:lnSpc>
            </a:pPr>
            <a:endParaRPr lang="tr-TR" altLang="tr-TR" sz="2400" b="1"/>
          </a:p>
        </p:txBody>
      </p:sp>
    </p:spTree>
    <p:extLst>
      <p:ext uri="{BB962C8B-B14F-4D97-AF65-F5344CB8AC3E}">
        <p14:creationId xmlns:p14="http://schemas.microsoft.com/office/powerpoint/2010/main" val="2427027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b="1"/>
              <a:t>Bağımlılığa İlişkin Bazı Tanımlar</a:t>
            </a:r>
            <a:br>
              <a:rPr lang="tr-TR" altLang="tr-TR" sz="4000" b="1"/>
            </a:br>
            <a:endParaRPr lang="tr-TR" altLang="tr-TR" sz="4000" b="1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7516" y="1628776"/>
            <a:ext cx="9644397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tr-TR" altLang="tr-TR" b="1" i="1" dirty="0"/>
              <a:t>Madde Kötü Kullanımı</a:t>
            </a:r>
            <a:r>
              <a:rPr lang="tr-TR" altLang="tr-TR" i="1" dirty="0"/>
              <a:t>:</a:t>
            </a:r>
            <a:r>
              <a:rPr lang="tr-TR" altLang="tr-TR" dirty="0"/>
              <a:t> 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dirty="0"/>
          </a:p>
          <a:p>
            <a:r>
              <a:rPr lang="tr-TR" altLang="tr-TR" dirty="0"/>
              <a:t>Hasta kullandığı maddeyi aile, iş ve diğer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dirty="0"/>
              <a:t>sosyal sorumlulukları yerine getiremeyecek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dirty="0"/>
              <a:t>kadar yineleyici bir biçimde ve fiziksel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dirty="0"/>
              <a:t>tehlikelerine karşın her gün alır. </a:t>
            </a:r>
          </a:p>
        </p:txBody>
      </p:sp>
    </p:spTree>
    <p:extLst>
      <p:ext uri="{BB962C8B-B14F-4D97-AF65-F5344CB8AC3E}">
        <p14:creationId xmlns:p14="http://schemas.microsoft.com/office/powerpoint/2010/main" val="783198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b="1"/>
              <a:t>Bağımlılığa İlişkin Bazı Tanımlar</a:t>
            </a:r>
            <a:br>
              <a:rPr lang="tr-TR" altLang="tr-TR" sz="4000" b="1"/>
            </a:br>
            <a:endParaRPr lang="tr-TR" altLang="tr-TR" sz="4000" b="1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tr-TR" altLang="tr-TR" b="1" i="1"/>
              <a:t>Madde Bağımlılığı</a:t>
            </a:r>
            <a:r>
              <a:rPr lang="tr-TR" altLang="tr-TR" i="1"/>
              <a:t>:</a:t>
            </a:r>
            <a:r>
              <a:rPr lang="tr-TR" altLang="tr-TR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/>
              <a:t>Psikolojik ve fizyolojik bağımlılık diye ikiye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/>
              <a:t>ayrılır.</a:t>
            </a:r>
            <a:endParaRPr lang="tr-TR" altLang="tr-TR" b="1"/>
          </a:p>
          <a:p>
            <a:pPr>
              <a:buFont typeface="Wingdings" panose="05000000000000000000" pitchFamily="2" charset="2"/>
              <a:buNone/>
            </a:pPr>
            <a:r>
              <a:rPr lang="tr-TR" altLang="tr-TR" b="1" i="1"/>
              <a:t>Psikolojik Bağımlılık</a:t>
            </a:r>
            <a:r>
              <a:rPr lang="tr-TR" altLang="tr-TR" i="1"/>
              <a:t>: 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/>
              <a:t>Bir ilaç ya da maddeyi yineleyen bir biçimde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/>
              <a:t>Kullanmak için yoğun istek ve gereksinim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/>
              <a:t>duymaktır. </a:t>
            </a:r>
          </a:p>
        </p:txBody>
      </p:sp>
    </p:spTree>
    <p:extLst>
      <p:ext uri="{BB962C8B-B14F-4D97-AF65-F5344CB8AC3E}">
        <p14:creationId xmlns:p14="http://schemas.microsoft.com/office/powerpoint/2010/main" val="1730769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b="1"/>
              <a:t>Bağımlılığa İlişkin Bazı Tanımlar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 b="1" i="1"/>
              <a:t>Fiziksel Bağımlılık</a:t>
            </a:r>
            <a:r>
              <a:rPr lang="tr-TR" altLang="tr-TR" i="1"/>
              <a:t>:</a:t>
            </a:r>
            <a:r>
              <a:rPr lang="tr-TR" altLang="tr-TR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/>
              <a:t>Hücresel düzeyde fizyolojik bir değişiklik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/>
              <a:t>olmasıdır. Buna bağlı olarak ilacın ani ya da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/>
              <a:t>bazen yavaş olarak bile kesilmesi tipik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/>
              <a:t>yoksunluk sendromunun çıkmasına neden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/>
              <a:t>olur.</a:t>
            </a:r>
          </a:p>
        </p:txBody>
      </p:sp>
    </p:spTree>
    <p:extLst>
      <p:ext uri="{BB962C8B-B14F-4D97-AF65-F5344CB8AC3E}">
        <p14:creationId xmlns:p14="http://schemas.microsoft.com/office/powerpoint/2010/main" val="1396168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b="1"/>
              <a:t>Bağımlılığa İlişkin Bazı Tanımlar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 b="1"/>
          </a:p>
          <a:p>
            <a:r>
              <a:rPr lang="tr-TR" altLang="tr-TR" b="1" i="1"/>
              <a:t>Tolerans</a:t>
            </a:r>
            <a:r>
              <a:rPr lang="tr-TR" altLang="tr-TR" i="1"/>
              <a:t>:</a:t>
            </a:r>
            <a:r>
              <a:rPr lang="tr-TR" altLang="tr-TR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/>
              <a:t>İstenen etkiye ulaşmak için gittikçe artan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/>
              <a:t>miktarlarda maddeye gereksinim duyma ve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/>
              <a:t>aynı dozun sürekli alınmasına rağmen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/>
              <a:t>istenilen etkinin giderek azalmasıdır.</a:t>
            </a:r>
            <a:endParaRPr lang="tr-TR" altLang="tr-TR" b="1"/>
          </a:p>
        </p:txBody>
      </p:sp>
    </p:spTree>
    <p:extLst>
      <p:ext uri="{BB962C8B-B14F-4D97-AF65-F5344CB8AC3E}">
        <p14:creationId xmlns:p14="http://schemas.microsoft.com/office/powerpoint/2010/main" val="668111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3459</TotalTime>
  <Words>2219</Words>
  <Application>Microsoft Office PowerPoint</Application>
  <PresentationFormat>Geniş ekran</PresentationFormat>
  <Paragraphs>254</Paragraphs>
  <Slides>43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43</vt:i4>
      </vt:variant>
    </vt:vector>
  </HeadingPairs>
  <TitlesOfParts>
    <vt:vector size="48" baseType="lpstr">
      <vt:lpstr>Arial</vt:lpstr>
      <vt:lpstr>Calibri</vt:lpstr>
      <vt:lpstr>Calibri Light</vt:lpstr>
      <vt:lpstr>Wingdings</vt:lpstr>
      <vt:lpstr>Office Teması</vt:lpstr>
      <vt:lpstr>EBELİK ve RUH SAĞLIĞI DERSİ</vt:lpstr>
      <vt:lpstr>KONULAR</vt:lpstr>
      <vt:lpstr>Madde kullanım bozukluğu;  Maddeye başlama, bırakma, iyileşme ve eskisi gibi tekrar başlama ile seyreden kronik bir hastalıktır.</vt:lpstr>
      <vt:lpstr>Ruhsal hastalıklar tanı sınıflamasında madde kullanım bozuklukları iki alt gruba ayrılmıştır</vt:lpstr>
      <vt:lpstr>DSM-IV TR Listesine Göre Kötüye Kullanılan Maddeler</vt:lpstr>
      <vt:lpstr>Bağımlılığa İlişkin Bazı Tanımlar </vt:lpstr>
      <vt:lpstr>Bağımlılığa İlişkin Bazı Tanımlar </vt:lpstr>
      <vt:lpstr>Bağımlılığa İlişkin Bazı Tanımlar</vt:lpstr>
      <vt:lpstr>Bağımlılığa İlişkin Bazı Tanımlar</vt:lpstr>
      <vt:lpstr>Bağımlılığa İlişkin Bazı Tanımlar</vt:lpstr>
      <vt:lpstr>Bağımlılığa İlişkin Bazı Tanımlar</vt:lpstr>
      <vt:lpstr>Bağımlılığa İlişkin Bazı Tanımlar</vt:lpstr>
      <vt:lpstr>Madde Bağımlılığı Tanı Ölçütleri (12 aylık bir dönem içinde herhangi bir zamanda  ortaya çıkan en az üçü).</vt:lpstr>
      <vt:lpstr>Bağımlılığın Evreleri </vt:lpstr>
      <vt:lpstr>Bağımlılığın Evreleri </vt:lpstr>
      <vt:lpstr>Bağımlılığın Evreleri </vt:lpstr>
      <vt:lpstr>Bağımlılığın Evreleri </vt:lpstr>
      <vt:lpstr>Madde Bağımlılığının Oluş Nedenleri </vt:lpstr>
      <vt:lpstr>Madde Bağımlılığının belirtileri </vt:lpstr>
      <vt:lpstr>Bağımlılığın Olumsuz  Sonuçları </vt:lpstr>
      <vt:lpstr>ALKOLİZM</vt:lpstr>
      <vt:lpstr>Kronik alkolizm sonucunda karaciğerde siroz, hepatit, malnütrisyon, deliryum tremens görülür. </vt:lpstr>
      <vt:lpstr>Deliryum Tremens</vt:lpstr>
      <vt:lpstr>Çekilme (Withdrawal) Sendromu</vt:lpstr>
      <vt:lpstr>Alkolizmin Tedavisi</vt:lpstr>
      <vt:lpstr>Alkolizmin Tedavisi</vt:lpstr>
      <vt:lpstr>Alkolizmden Korunma </vt:lpstr>
      <vt:lpstr>Kadının madde kullanımına neden olan risk faktörleri </vt:lpstr>
      <vt:lpstr>Kadında madde kullanımı</vt:lpstr>
      <vt:lpstr>Gebelikte madde kullanımı sorununu saptamak için tarama yapma </vt:lpstr>
      <vt:lpstr>Gebelik döneminde sigara kullanımının sonuçları</vt:lpstr>
      <vt:lpstr>Gebelik döneminde sigara kullanımının sonuçları</vt:lpstr>
      <vt:lpstr>Gebelik döneminde sigara kullanımının sonuçları</vt:lpstr>
      <vt:lpstr>Gebelikte Alkol Kullanımı ve zararları</vt:lpstr>
      <vt:lpstr>Gebelikte alkol kullanımı ve zararları</vt:lpstr>
      <vt:lpstr>Gebelikte alkol kullanımı</vt:lpstr>
      <vt:lpstr>Reçete edilen ilaçlar</vt:lpstr>
      <vt:lpstr>Yasa dışı ilaçlar</vt:lpstr>
      <vt:lpstr>Sağlık çalışanı ne yapmalı?</vt:lpstr>
      <vt:lpstr>Madde Bağımlılığının önlenmesinde Ebe ve hemşirelerin rolü</vt:lpstr>
      <vt:lpstr>Madde Kullanımını Önleyici Çalışmalar</vt:lpstr>
      <vt:lpstr>Sigara Bırakma Danışmanlığı</vt:lpstr>
      <vt:lpstr>Sigara Bırakma Danışmanlığı: 5 A Yöntemi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EBELİK ve RUH SAĞLIĞI DERSİ</dc:title>
  <dc:creator>songül kamışlı</dc:creator>
  <cp:lastModifiedBy>user</cp:lastModifiedBy>
  <cp:revision>333</cp:revision>
  <dcterms:created xsi:type="dcterms:W3CDTF">2018-09-22T18:39:53Z</dcterms:created>
  <dcterms:modified xsi:type="dcterms:W3CDTF">2018-11-26T06:51:21Z</dcterms:modified>
</cp:coreProperties>
</file>