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06" r:id="rId3"/>
    <p:sldId id="263" r:id="rId4"/>
    <p:sldId id="310" r:id="rId5"/>
    <p:sldId id="309" r:id="rId6"/>
    <p:sldId id="266" r:id="rId7"/>
    <p:sldId id="267" r:id="rId8"/>
    <p:sldId id="268" r:id="rId9"/>
    <p:sldId id="296" r:id="rId10"/>
    <p:sldId id="384" r:id="rId11"/>
    <p:sldId id="321" r:id="rId12"/>
    <p:sldId id="383" r:id="rId13"/>
    <p:sldId id="271" r:id="rId14"/>
    <p:sldId id="322" r:id="rId15"/>
    <p:sldId id="302" r:id="rId16"/>
    <p:sldId id="298" r:id="rId17"/>
    <p:sldId id="327" r:id="rId18"/>
    <p:sldId id="273" r:id="rId19"/>
    <p:sldId id="303" r:id="rId20"/>
    <p:sldId id="274" r:id="rId21"/>
    <p:sldId id="330" r:id="rId22"/>
    <p:sldId id="329" r:id="rId23"/>
    <p:sldId id="328" r:id="rId24"/>
    <p:sldId id="397" r:id="rId25"/>
    <p:sldId id="399" r:id="rId26"/>
    <p:sldId id="401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3399"/>
    <a:srgbClr val="FF66CC"/>
    <a:srgbClr val="CAE8AA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3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4E5DE-CCDA-4475-9FBA-E698F7083571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E8101-BF7C-433A-9C51-EF255B5957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095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2B43A0-B704-467C-90DD-D8F2875BFF12}" type="slidenum">
              <a:rPr lang="tr-TR" sz="1200">
                <a:solidFill>
                  <a:schemeClr val="tx1"/>
                </a:solidFill>
              </a:rPr>
              <a:pPr eaLnBrk="1" hangingPunct="1"/>
              <a:t>11</a:t>
            </a:fld>
            <a:endParaRPr lang="tr-TR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1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57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999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132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193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48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027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21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360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67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665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028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08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vzuat.gov.tr/MevzuatMetin/1.5.6331.pdf" TargetMode="External"/><Relationship Id="rId2" Type="http://schemas.openxmlformats.org/officeDocument/2006/relationships/hyperlink" Target="https://isgkatip.ailevecalisma.gov.tr/Logout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tb.org.tr/mevzuat/index.php?option=com_content&amp;view=article&amp;id=939:-salii-ve-guevenl-hzmetler-yoenetmel&amp;Itemid=33" TargetMode="External"/><Relationship Id="rId4" Type="http://schemas.openxmlformats.org/officeDocument/2006/relationships/hyperlink" Target="https://www.resmigazete.gov.tr/eskiler/2015/04/20150430-5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21184" y="112734"/>
            <a:ext cx="9684845" cy="6413666"/>
            <a:chOff x="921184" y="112734"/>
            <a:chExt cx="9684845" cy="64136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184" y="112734"/>
              <a:ext cx="9684845" cy="553650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69774" y="4772074"/>
              <a:ext cx="7387663" cy="175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5400" b="1">
                  <a:solidFill>
                    <a:srgbClr val="FF0000"/>
                  </a:solidFill>
                </a:rPr>
                <a:t>JFM 431</a:t>
              </a:r>
            </a:p>
            <a:p>
              <a:pPr algn="ctr"/>
              <a:r>
                <a:rPr lang="tr-TR" sz="5400" b="1" smtClean="0">
                  <a:solidFill>
                    <a:srgbClr val="FF0000"/>
                  </a:solidFill>
                </a:rPr>
                <a:t>İŞ </a:t>
              </a:r>
              <a:r>
                <a:rPr lang="tr-TR" sz="5400" b="1" dirty="0" smtClean="0">
                  <a:solidFill>
                    <a:srgbClr val="FF0000"/>
                  </a:solidFill>
                </a:rPr>
                <a:t>SAĞLIĞI VE GÜVENLİĞİ</a:t>
              </a:r>
              <a:endParaRPr lang="tr-TR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8669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19398"/>
            <a:ext cx="10515600" cy="1325563"/>
          </a:xfrm>
        </p:spPr>
        <p:txBody>
          <a:bodyPr/>
          <a:lstStyle/>
          <a:p>
            <a:r>
              <a:rPr lang="tr-TR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DÜNDEN  BUGÜNE İŞ KANUNLARI</a:t>
            </a:r>
            <a:endParaRPr lang="tr-TR" dirty="0"/>
          </a:p>
        </p:txBody>
      </p:sp>
      <p:pic>
        <p:nvPicPr>
          <p:cNvPr id="4" name="Picture 4" descr="a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01" y="1944961"/>
            <a:ext cx="5205746" cy="432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440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encrypted-tbn0.gstatic.com/images?q=tbn:ANd9GcSd0tE5oOnbAcITMx-X2QCFB-M0iYaro5RHqfESqFDvEiCRf0j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8249"/>
            <a:ext cx="6785811" cy="289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4 Slayt Numarası Yer Tutucusu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09BC91-4C30-4D8B-A635-6AD5ED36D6AE}" type="slidenum">
              <a:rPr lang="en-US" sz="1200">
                <a:solidFill>
                  <a:srgbClr val="D38E27"/>
                </a:solidFill>
              </a:rPr>
              <a:pPr eaLnBrk="1" hangingPunct="1"/>
              <a:t>11</a:t>
            </a:fld>
            <a:endParaRPr lang="en-US" sz="1200">
              <a:solidFill>
                <a:srgbClr val="D38E27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1368698"/>
          </a:xfrm>
        </p:spPr>
        <p:txBody>
          <a:bodyPr/>
          <a:lstStyle/>
          <a:p>
            <a:pPr algn="ctr">
              <a:defRPr/>
            </a:pPr>
            <a:r>
              <a:rPr lang="tr-TR" sz="2800" dirty="0"/>
              <a:t>     </a:t>
            </a:r>
            <a:endParaRPr lang="tr-TR" sz="40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700463" y="363810"/>
            <a:ext cx="10198768" cy="4117702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50000"/>
              </a:lnSpc>
              <a:buClr>
                <a:srgbClr val="FF0000"/>
              </a:buClr>
              <a:buFont typeface="Wingdings 2" panose="05020102010507070707" pitchFamily="18" charset="2"/>
              <a:buNone/>
              <a:defRPr/>
            </a:pPr>
            <a:r>
              <a:rPr lang="tr-TR" sz="3600" b="1" u="sng" dirty="0" smtClean="0">
                <a:solidFill>
                  <a:srgbClr val="FF0000"/>
                </a:solidFill>
              </a:rPr>
              <a:t>İlk İş Kanunu</a:t>
            </a:r>
            <a:r>
              <a:rPr lang="tr-TR" sz="3600" b="1" dirty="0" smtClean="0">
                <a:solidFill>
                  <a:srgbClr val="FF0000"/>
                </a:solidFill>
              </a:rPr>
              <a:t>: 3008</a:t>
            </a:r>
            <a:r>
              <a:rPr lang="tr-TR" sz="3600" b="1" dirty="0" smtClean="0">
                <a:solidFill>
                  <a:srgbClr val="003300"/>
                </a:solidFill>
              </a:rPr>
              <a:t> </a:t>
            </a:r>
            <a:r>
              <a:rPr lang="tr-TR" sz="3600" b="1" dirty="0" smtClean="0">
                <a:solidFill>
                  <a:srgbClr val="000066"/>
                </a:solidFill>
              </a:rPr>
              <a:t>SAYILI iŞ KANUNU</a:t>
            </a:r>
            <a:r>
              <a:rPr lang="tr-TR" sz="3600" b="1" dirty="0" smtClean="0">
                <a:solidFill>
                  <a:srgbClr val="003300"/>
                </a:solidFill>
              </a:rPr>
              <a:t>    –   </a:t>
            </a:r>
            <a:r>
              <a:rPr lang="tr-TR" sz="3600" b="1" dirty="0" smtClean="0">
                <a:solidFill>
                  <a:srgbClr val="660066"/>
                </a:solidFill>
              </a:rPr>
              <a:t>1936</a:t>
            </a:r>
          </a:p>
          <a:p>
            <a:pPr algn="ctr" eaLnBrk="1" hangingPunct="1">
              <a:lnSpc>
                <a:spcPct val="150000"/>
              </a:lnSpc>
              <a:buClr>
                <a:srgbClr val="FF0000"/>
              </a:buClr>
              <a:buFont typeface="Wingdings 2" panose="05020102010507070707" pitchFamily="18" charset="2"/>
              <a:buNone/>
              <a:defRPr/>
            </a:pPr>
            <a:r>
              <a:rPr lang="tr-TR" sz="3600" b="1" dirty="0" smtClean="0">
                <a:solidFill>
                  <a:srgbClr val="FF0066"/>
                </a:solidFill>
              </a:rPr>
              <a:t>                        </a:t>
            </a:r>
            <a:r>
              <a:rPr lang="tr-TR" sz="3600" b="1" dirty="0" smtClean="0">
                <a:solidFill>
                  <a:srgbClr val="FF0000"/>
                </a:solidFill>
              </a:rPr>
              <a:t>931 </a:t>
            </a:r>
            <a:r>
              <a:rPr lang="tr-TR" sz="3600" b="1" dirty="0" smtClean="0">
                <a:solidFill>
                  <a:srgbClr val="000066"/>
                </a:solidFill>
              </a:rPr>
              <a:t>SAYILI iŞ KANUNU   </a:t>
            </a:r>
            <a:r>
              <a:rPr lang="tr-TR" sz="3600" b="1" dirty="0" smtClean="0">
                <a:solidFill>
                  <a:srgbClr val="003300"/>
                </a:solidFill>
              </a:rPr>
              <a:t> –   </a:t>
            </a:r>
            <a:r>
              <a:rPr lang="tr-TR" sz="3600" b="1" dirty="0" smtClean="0">
                <a:solidFill>
                  <a:srgbClr val="660066"/>
                </a:solidFill>
              </a:rPr>
              <a:t>1967</a:t>
            </a:r>
          </a:p>
          <a:p>
            <a:pPr algn="ctr" eaLnBrk="1" hangingPunct="1">
              <a:lnSpc>
                <a:spcPct val="150000"/>
              </a:lnSpc>
              <a:buClr>
                <a:srgbClr val="FF0000"/>
              </a:buClr>
              <a:buFont typeface="Wingdings 2" panose="05020102010507070707" pitchFamily="18" charset="2"/>
              <a:buNone/>
              <a:defRPr/>
            </a:pPr>
            <a:r>
              <a:rPr lang="tr-TR" sz="3600" b="1" dirty="0" smtClean="0">
                <a:solidFill>
                  <a:srgbClr val="FF0000"/>
                </a:solidFill>
              </a:rPr>
              <a:t>                        1475</a:t>
            </a:r>
            <a:r>
              <a:rPr lang="tr-TR" sz="3600" b="1" dirty="0" smtClean="0">
                <a:solidFill>
                  <a:srgbClr val="003300"/>
                </a:solidFill>
              </a:rPr>
              <a:t> </a:t>
            </a:r>
            <a:r>
              <a:rPr lang="tr-TR" sz="3600" b="1" dirty="0" smtClean="0">
                <a:solidFill>
                  <a:srgbClr val="000066"/>
                </a:solidFill>
              </a:rPr>
              <a:t>SAYILI iŞ KANUNU   </a:t>
            </a:r>
            <a:r>
              <a:rPr lang="tr-TR" sz="3600" b="1" dirty="0" smtClean="0">
                <a:solidFill>
                  <a:srgbClr val="003300"/>
                </a:solidFill>
              </a:rPr>
              <a:t>–   </a:t>
            </a:r>
            <a:r>
              <a:rPr lang="tr-TR" sz="3600" b="1" dirty="0" smtClean="0">
                <a:solidFill>
                  <a:srgbClr val="660066"/>
                </a:solidFill>
              </a:rPr>
              <a:t>1971</a:t>
            </a:r>
          </a:p>
          <a:p>
            <a:pPr algn="ctr" eaLnBrk="1" hangingPunct="1">
              <a:lnSpc>
                <a:spcPct val="150000"/>
              </a:lnSpc>
              <a:buClr>
                <a:srgbClr val="FF0000"/>
              </a:buClr>
              <a:buFont typeface="Wingdings 2" panose="05020102010507070707" pitchFamily="18" charset="2"/>
              <a:buNone/>
              <a:defRPr/>
            </a:pPr>
            <a:r>
              <a:rPr lang="tr-TR" sz="3600" b="1" dirty="0" smtClean="0">
                <a:solidFill>
                  <a:srgbClr val="FF0066"/>
                </a:solidFill>
              </a:rPr>
              <a:t>                         </a:t>
            </a:r>
            <a:r>
              <a:rPr lang="tr-TR" sz="3600" b="1" dirty="0" smtClean="0">
                <a:solidFill>
                  <a:srgbClr val="FF0000"/>
                </a:solidFill>
              </a:rPr>
              <a:t>4857 </a:t>
            </a:r>
            <a:r>
              <a:rPr lang="tr-TR" sz="3600" b="1" dirty="0" smtClean="0">
                <a:solidFill>
                  <a:srgbClr val="000066"/>
                </a:solidFill>
              </a:rPr>
              <a:t>SAYILI İŞ KANUNU  </a:t>
            </a:r>
            <a:r>
              <a:rPr lang="tr-TR" sz="3600" b="1" dirty="0" smtClean="0">
                <a:solidFill>
                  <a:srgbClr val="003300"/>
                </a:solidFill>
              </a:rPr>
              <a:t> –    </a:t>
            </a:r>
            <a:r>
              <a:rPr lang="tr-TR" sz="3600" b="1" dirty="0" smtClean="0">
                <a:solidFill>
                  <a:srgbClr val="660066"/>
                </a:solidFill>
              </a:rPr>
              <a:t>2003</a:t>
            </a:r>
          </a:p>
        </p:txBody>
      </p:sp>
    </p:spTree>
    <p:extLst>
      <p:ext uri="{BB962C8B-B14F-4D97-AF65-F5344CB8AC3E}">
        <p14:creationId xmlns:p14="http://schemas.microsoft.com/office/powerpoint/2010/main" val="1218990783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6331 sayÄ±lÄ± iÅ kanunu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5" y="1052760"/>
            <a:ext cx="8795920" cy="541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71083" y="276545"/>
            <a:ext cx="7121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200" b="1" u="sng" dirty="0">
                <a:solidFill>
                  <a:srgbClr val="FF0000"/>
                </a:solidFill>
              </a:rPr>
              <a:t>İLK İŞ SAĞLIĞI ve GÜNELİĞİ KANUNUmuz</a:t>
            </a:r>
          </a:p>
        </p:txBody>
      </p:sp>
      <p:sp>
        <p:nvSpPr>
          <p:cNvPr id="3" name="Rectangle 2"/>
          <p:cNvSpPr/>
          <p:nvPr/>
        </p:nvSpPr>
        <p:spPr>
          <a:xfrm>
            <a:off x="224827" y="4864587"/>
            <a:ext cx="22462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36 Yönetmelik</a:t>
            </a:r>
          </a:p>
          <a:p>
            <a:r>
              <a:rPr lang="tr-TR" sz="2800" dirty="0" smtClean="0">
                <a:solidFill>
                  <a:schemeClr val="bg1"/>
                </a:solidFill>
              </a:rPr>
              <a:t>4 Tebliğ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04066" y="791150"/>
            <a:ext cx="2771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800" dirty="0" smtClean="0"/>
              <a:t>30 HAZİRAN 2012</a:t>
            </a:r>
            <a:endParaRPr lang="tr-TR" sz="2800" dirty="0"/>
          </a:p>
        </p:txBody>
      </p:sp>
      <p:sp>
        <p:nvSpPr>
          <p:cNvPr id="6" name="Rectangle 5"/>
          <p:cNvSpPr/>
          <p:nvPr/>
        </p:nvSpPr>
        <p:spPr>
          <a:xfrm>
            <a:off x="7652084" y="2602065"/>
            <a:ext cx="4539916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sz="2800" dirty="0"/>
              <a:t>Çalışanların hepsi 4857 sayılı kanuna tabi. </a:t>
            </a:r>
            <a:endParaRPr lang="tr-TR" sz="2800" dirty="0" smtClean="0"/>
          </a:p>
          <a:p>
            <a:r>
              <a:rPr lang="tr-TR" sz="2800" dirty="0" smtClean="0"/>
              <a:t>2012’de </a:t>
            </a:r>
            <a:r>
              <a:rPr lang="tr-TR" sz="2800" dirty="0"/>
              <a:t>6331 sayılı İş Sağlığı ve Güvenliği kanunu geldi. Bu zamana kadar İSG kanunu 4857 sayılı kanun içerisinde ufak bir paragraftı. </a:t>
            </a:r>
            <a:r>
              <a:rPr lang="tr-TR" sz="2800" dirty="0" smtClean="0"/>
              <a:t>2012’de </a:t>
            </a:r>
            <a:r>
              <a:rPr lang="tr-TR" sz="2800" dirty="0"/>
              <a:t>büyük bir İSG kanunu çıktı. </a:t>
            </a:r>
          </a:p>
        </p:txBody>
      </p:sp>
    </p:spTree>
    <p:extLst>
      <p:ext uri="{BB962C8B-B14F-4D97-AF65-F5344CB8AC3E}">
        <p14:creationId xmlns:p14="http://schemas.microsoft.com/office/powerpoint/2010/main" val="230254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35" y="172189"/>
            <a:ext cx="10515600" cy="6529236"/>
          </a:xfrm>
        </p:spPr>
        <p:txBody>
          <a:bodyPr>
            <a:normAutofit fontScale="92500" lnSpcReduction="10000"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b="1" dirty="0" smtClean="0">
                <a:solidFill>
                  <a:srgbClr val="7030A0"/>
                </a:solidFill>
              </a:rPr>
              <a:t>Bu kanuna göre;</a:t>
            </a:r>
          </a:p>
          <a:p>
            <a:pPr marL="0" indent="0">
              <a:buNone/>
            </a:pPr>
            <a:r>
              <a:rPr lang="tr-TR" b="1" dirty="0" smtClean="0">
                <a:solidFill>
                  <a:srgbClr val="7030A0"/>
                </a:solidFill>
              </a:rPr>
              <a:t>KAMU VE ÖZEL SEKTÖR AYRIMI GÖZETMEKSİZİN TÜM ÇALIŞANLAR KORUMA ALTINA ALINDI… </a:t>
            </a:r>
          </a:p>
          <a:p>
            <a:pPr marL="0" indent="0">
              <a:buNone/>
            </a:pPr>
            <a:endParaRPr lang="tr-TR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Kapsam: 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b="1" dirty="0" smtClean="0"/>
              <a:t>Sayı </a:t>
            </a:r>
            <a:r>
              <a:rPr lang="tr-TR" b="1" dirty="0"/>
              <a:t>sınırı olmaksızın, </a:t>
            </a:r>
            <a:endParaRPr lang="tr-TR" dirty="0"/>
          </a:p>
          <a:p>
            <a:r>
              <a:rPr lang="tr-TR" b="1" dirty="0"/>
              <a:t>Memur, işçi, işveren, çırak, stajyer tüm çalışanlar, </a:t>
            </a:r>
            <a:endParaRPr lang="tr-TR" dirty="0"/>
          </a:p>
          <a:p>
            <a:r>
              <a:rPr lang="tr-TR" b="1" dirty="0"/>
              <a:t>Kamu ve özel sektöre ait bütün </a:t>
            </a:r>
            <a:r>
              <a:rPr lang="tr-TR" b="1" dirty="0" smtClean="0"/>
              <a:t>işler </a:t>
            </a:r>
            <a:r>
              <a:rPr lang="tr-TR" b="1" dirty="0"/>
              <a:t>ve işyerleri, </a:t>
            </a:r>
            <a:endParaRPr lang="tr-TR" dirty="0"/>
          </a:p>
          <a:p>
            <a:r>
              <a:rPr lang="tr-TR" b="1" dirty="0"/>
              <a:t>Tarım vb. dahil tüm işkolları </a:t>
            </a: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İstisna: 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b="1" dirty="0"/>
              <a:t>TSK, emniyet, afet müdahale ekipleri, ev hizmetleri, kendi nam ve hesabına tek başına çalışanlar 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182" y="3974305"/>
            <a:ext cx="6278880" cy="189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55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6BAAA03-96A1-44F9-9383-9FCFBF163252}" type="datetime1">
              <a:rPr lang="tr-TR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3A1DBD-8226-4618-AF91-6BE6E786082A}" type="slidenum">
              <a:rPr lang="tr-TR" sz="1200">
                <a:solidFill>
                  <a:srgbClr val="D38E27"/>
                </a:solidFill>
              </a:rPr>
              <a:pPr eaLnBrk="1" hangingPunct="1"/>
              <a:t>14</a:t>
            </a:fld>
            <a:endParaRPr lang="tr-TR" sz="1200">
              <a:solidFill>
                <a:srgbClr val="D38E27"/>
              </a:solidFill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1703389" y="188913"/>
            <a:ext cx="8389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sz="3600" b="1">
                <a:solidFill>
                  <a:srgbClr val="FF0000"/>
                </a:solidFill>
              </a:rPr>
              <a:t>6331 sayılı İSG Kanunu </a:t>
            </a: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625642" y="708632"/>
            <a:ext cx="10042359" cy="58169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 indent="449263">
              <a:defRPr/>
            </a:pPr>
            <a:r>
              <a:rPr lang="tr-TR" sz="2800" b="1" u="sng" dirty="0">
                <a:solidFill>
                  <a:srgbClr val="0070C0"/>
                </a:solidFill>
                <a:latin typeface="Arial" charset="0"/>
                <a:cs typeface="Arial" charset="0"/>
              </a:rPr>
              <a:t>İş sağlığı ve güvenliği </a:t>
            </a:r>
            <a:r>
              <a:rPr lang="tr-TR" sz="2800" b="1" u="sng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hizmetleri:</a:t>
            </a:r>
            <a:endParaRPr lang="tr-TR" sz="2800" b="1" u="sng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indent="449263">
              <a:defRPr/>
            </a:pPr>
            <a:endParaRPr lang="tr-TR" sz="2000" dirty="0">
              <a:solidFill>
                <a:srgbClr val="808080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pPr indent="449263">
              <a:defRPr/>
            </a:pPr>
            <a:r>
              <a:rPr lang="tr-TR" sz="2800" b="1" dirty="0">
                <a:solidFill>
                  <a:srgbClr val="FF3399"/>
                </a:solidFill>
                <a:latin typeface="Arial" charset="0"/>
                <a:cs typeface="Arial" charset="0"/>
              </a:rPr>
              <a:t> </a:t>
            </a:r>
            <a:r>
              <a:rPr lang="tr-TR" sz="2800" b="1" dirty="0" smtClean="0">
                <a:solidFill>
                  <a:srgbClr val="FF3399"/>
                </a:solidFill>
                <a:latin typeface="Arial" charset="0"/>
                <a:cs typeface="Arial" charset="0"/>
              </a:rPr>
              <a:t>İşveren </a:t>
            </a:r>
            <a:r>
              <a:rPr lang="tr-TR" sz="2800" b="1" dirty="0" smtClean="0">
                <a:solidFill>
                  <a:srgbClr val="808080">
                    <a:lumMod val="50000"/>
                  </a:srgbClr>
                </a:solidFill>
                <a:latin typeface="Arial" charset="0"/>
                <a:cs typeface="Arial" charset="0"/>
              </a:rPr>
              <a:t>Mesleki </a:t>
            </a:r>
            <a:r>
              <a:rPr lang="tr-TR" sz="2800" b="1" dirty="0">
                <a:solidFill>
                  <a:srgbClr val="808080">
                    <a:lumMod val="50000"/>
                  </a:srgbClr>
                </a:solidFill>
                <a:latin typeface="Arial" charset="0"/>
                <a:cs typeface="Arial" charset="0"/>
              </a:rPr>
              <a:t>risklerin önlenmesi ve bu risklerden korunmasına yönelik </a:t>
            </a:r>
            <a:r>
              <a:rPr lang="tr-TR" sz="2800" b="1" dirty="0" smtClean="0">
                <a:solidFill>
                  <a:srgbClr val="808080">
                    <a:lumMod val="50000"/>
                  </a:srgbClr>
                </a:solidFill>
                <a:latin typeface="Arial" charset="0"/>
                <a:cs typeface="Arial" charset="0"/>
              </a:rPr>
              <a:t>çalışmalar </a:t>
            </a:r>
            <a:r>
              <a:rPr lang="tr-TR" sz="2800" b="1" dirty="0" smtClean="0">
                <a:solidFill>
                  <a:srgbClr val="FF3399"/>
                </a:solidFill>
                <a:latin typeface="Arial" charset="0"/>
                <a:cs typeface="Arial" charset="0"/>
              </a:rPr>
              <a:t>YAPMASI için </a:t>
            </a:r>
            <a:r>
              <a:rPr lang="tr-TR" sz="2800" b="1" dirty="0" smtClean="0">
                <a:solidFill>
                  <a:srgbClr val="808080">
                    <a:lumMod val="50000"/>
                  </a:srgbClr>
                </a:solidFill>
                <a:latin typeface="Arial" charset="0"/>
                <a:cs typeface="Arial" charset="0"/>
              </a:rPr>
              <a:t>;</a:t>
            </a:r>
          </a:p>
          <a:p>
            <a:pPr indent="449263">
              <a:defRPr/>
            </a:pPr>
            <a:endParaRPr lang="tr-TR" sz="2800" b="1" dirty="0">
              <a:solidFill>
                <a:srgbClr val="808080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lphaLcParenR"/>
              <a:defRPr/>
            </a:pPr>
            <a:r>
              <a:rPr lang="tr-TR" sz="2800" b="1" dirty="0">
                <a:solidFill>
                  <a:srgbClr val="808080">
                    <a:lumMod val="50000"/>
                  </a:srgbClr>
                </a:solidFill>
                <a:latin typeface="Arial" charset="0"/>
                <a:cs typeface="Arial" charset="0"/>
              </a:rPr>
              <a:t>Çalışanları arasından</a:t>
            </a:r>
          </a:p>
          <a:p>
            <a:pPr>
              <a:defRPr/>
            </a:pPr>
            <a:r>
              <a:rPr lang="tr-TR" sz="2800" b="1" dirty="0">
                <a:solidFill>
                  <a:srgbClr val="808080">
                    <a:lumMod val="50000"/>
                  </a:srgbClr>
                </a:solidFill>
                <a:latin typeface="Arial" charset="0"/>
                <a:cs typeface="Arial" charset="0"/>
              </a:rPr>
              <a:t>iş güvenliği uzmanı, </a:t>
            </a:r>
            <a:endParaRPr lang="tr-TR" sz="2800" b="1" dirty="0" smtClean="0">
              <a:solidFill>
                <a:srgbClr val="808080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tr-TR" sz="2800" b="1" dirty="0">
              <a:solidFill>
                <a:srgbClr val="808080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tr-TR" sz="2800" b="1" dirty="0" smtClean="0">
                <a:solidFill>
                  <a:srgbClr val="808080">
                    <a:lumMod val="50000"/>
                  </a:srgbClr>
                </a:solidFill>
                <a:latin typeface="Arial" charset="0"/>
                <a:cs typeface="Arial" charset="0"/>
              </a:rPr>
              <a:t>b) İşyeri </a:t>
            </a:r>
            <a:r>
              <a:rPr lang="tr-TR" sz="2800" b="1" dirty="0">
                <a:solidFill>
                  <a:srgbClr val="808080">
                    <a:lumMod val="50000"/>
                  </a:srgbClr>
                </a:solidFill>
                <a:latin typeface="Arial" charset="0"/>
                <a:cs typeface="Arial" charset="0"/>
              </a:rPr>
              <a:t>hekimi </a:t>
            </a:r>
          </a:p>
          <a:p>
            <a:pPr>
              <a:defRPr/>
            </a:pPr>
            <a:r>
              <a:rPr lang="tr-TR" sz="2800" b="1" dirty="0">
                <a:solidFill>
                  <a:srgbClr val="808080">
                    <a:lumMod val="50000"/>
                  </a:srgbClr>
                </a:solidFill>
                <a:latin typeface="Arial" charset="0"/>
                <a:cs typeface="Arial" charset="0"/>
              </a:rPr>
              <a:t>ve </a:t>
            </a:r>
            <a:endParaRPr lang="tr-TR" sz="2800" b="1" dirty="0" smtClean="0">
              <a:solidFill>
                <a:srgbClr val="808080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tr-TR" sz="2800" b="1" dirty="0" smtClean="0">
                <a:solidFill>
                  <a:srgbClr val="808080">
                    <a:lumMod val="50000"/>
                  </a:srgbClr>
                </a:solidFill>
                <a:latin typeface="Arial" charset="0"/>
                <a:cs typeface="Arial" charset="0"/>
              </a:rPr>
              <a:t>c) diğer </a:t>
            </a:r>
            <a:r>
              <a:rPr lang="tr-TR" sz="2800" b="1" dirty="0">
                <a:solidFill>
                  <a:srgbClr val="808080">
                    <a:lumMod val="50000"/>
                  </a:srgbClr>
                </a:solidFill>
                <a:latin typeface="Arial" charset="0"/>
                <a:cs typeface="Arial" charset="0"/>
              </a:rPr>
              <a:t>sağlık personeli </a:t>
            </a:r>
          </a:p>
          <a:p>
            <a:pPr>
              <a:defRPr/>
            </a:pPr>
            <a:r>
              <a:rPr lang="tr-TR" sz="3200" b="1" dirty="0">
                <a:solidFill>
                  <a:srgbClr val="FF3399"/>
                </a:solidFill>
                <a:latin typeface="Arial" charset="0"/>
                <a:cs typeface="Arial" charset="0"/>
              </a:rPr>
              <a:t>görevlendirir. </a:t>
            </a:r>
          </a:p>
          <a:p>
            <a:pPr>
              <a:defRPr/>
            </a:pPr>
            <a:endParaRPr lang="tr-TR" sz="2000" dirty="0">
              <a:solidFill>
                <a:srgbClr val="808080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tr-TR" sz="2000" dirty="0">
                <a:solidFill>
                  <a:srgbClr val="808080">
                    <a:lumMod val="50000"/>
                  </a:srgbClr>
                </a:solidFill>
                <a:latin typeface="Arial" charset="0"/>
                <a:cs typeface="Arial" charset="0"/>
              </a:rPr>
              <a:t>.</a:t>
            </a:r>
            <a:endParaRPr lang="tr-TR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138" y="4274042"/>
            <a:ext cx="42084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rved Right Arrow 3"/>
          <p:cNvSpPr/>
          <p:nvPr/>
        </p:nvSpPr>
        <p:spPr>
          <a:xfrm>
            <a:off x="4728285" y="2719121"/>
            <a:ext cx="6625515" cy="1381055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98357" y="3330367"/>
            <a:ext cx="6287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400" b="1" dirty="0" smtClean="0">
                <a:solidFill>
                  <a:srgbClr val="808080">
                    <a:lumMod val="50000"/>
                  </a:srgbClr>
                </a:solidFill>
                <a:latin typeface="Arial" charset="0"/>
                <a:cs typeface="Arial" charset="0"/>
              </a:rPr>
              <a:t>Çalışanları arasında yoksa nerden bulur? </a:t>
            </a:r>
            <a:endParaRPr lang="tr-TR" sz="2400" b="1" dirty="0">
              <a:solidFill>
                <a:srgbClr val="808080">
                  <a:lumMod val="50000"/>
                </a:srgb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758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87" y="452437"/>
            <a:ext cx="797242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15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483" y="601250"/>
            <a:ext cx="7563042" cy="518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14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D5C3312-646E-4C08-AE08-DF861C795EA4}" type="datetime1">
              <a:rPr lang="tr-TR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A3E4FC-5289-4EC5-B617-7468B59B3A5B}" type="slidenum">
              <a:rPr lang="tr-TR" sz="1200">
                <a:solidFill>
                  <a:srgbClr val="D38E27"/>
                </a:solidFill>
              </a:rPr>
              <a:pPr eaLnBrk="1" hangingPunct="1"/>
              <a:t>17</a:t>
            </a:fld>
            <a:endParaRPr lang="tr-TR" sz="1200">
              <a:solidFill>
                <a:srgbClr val="D38E27"/>
              </a:solidFill>
            </a:endParaRPr>
          </a:p>
        </p:txBody>
      </p:sp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390776" y="1155338"/>
            <a:ext cx="8480508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49263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sz="3600" b="1" u="sng" dirty="0">
                <a:solidFill>
                  <a:srgbClr val="FF66CC"/>
                </a:solidFill>
              </a:rPr>
              <a:t>Ortak sağlık ve güvenlik birimi: </a:t>
            </a:r>
            <a:r>
              <a:rPr lang="tr-TR" sz="3600" b="1" u="sng" dirty="0" smtClean="0">
                <a:solidFill>
                  <a:srgbClr val="FF66CC"/>
                </a:solidFill>
              </a:rPr>
              <a:t>(OSGB)</a:t>
            </a:r>
            <a:endParaRPr lang="tr-TR" sz="3600" b="1" u="sng" dirty="0">
              <a:solidFill>
                <a:srgbClr val="FF66CC"/>
              </a:solidFill>
            </a:endParaRPr>
          </a:p>
          <a:p>
            <a:pPr eaLnBrk="1" hangingPunct="1"/>
            <a:endParaRPr lang="tr-TR" sz="2800" b="1" dirty="0">
              <a:solidFill>
                <a:srgbClr val="0D0D0D"/>
              </a:solidFill>
            </a:endParaRPr>
          </a:p>
          <a:p>
            <a:pPr eaLnBrk="1" hangingPunct="1"/>
            <a:r>
              <a:rPr lang="tr-TR" sz="2800" b="1" dirty="0">
                <a:solidFill>
                  <a:srgbClr val="0D0D0D"/>
                </a:solidFill>
              </a:rPr>
              <a:t>Türk Ticaret Kanununa göre faaliyet gösteren şirketler tarafından, işyerlerine iş sağlığı ve güvenliği hizmetlerini sunmak üzere kurulan gerekli donanım ve personele sahip olan Bakanlıkça yetkilendirilen birim,</a:t>
            </a:r>
          </a:p>
          <a:p>
            <a:pPr eaLnBrk="1" hangingPunct="1"/>
            <a:endParaRPr lang="tr-TR" sz="2800" b="1" dirty="0">
              <a:solidFill>
                <a:srgbClr val="0D0D0D"/>
              </a:solidFill>
            </a:endParaRPr>
          </a:p>
        </p:txBody>
      </p:sp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263608"/>
            <a:ext cx="34210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630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16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/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Kanun Öncesi ve Sonrası Değişim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92" y="1215023"/>
            <a:ext cx="10470538" cy="561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60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7" y="414337"/>
            <a:ext cx="804862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1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4877" y="2568185"/>
            <a:ext cx="7598491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tr-TR" sz="2800" b="1" i="1" dirty="0" smtClean="0">
                <a:solidFill>
                  <a:srgbClr val="FF0000"/>
                </a:solidFill>
              </a:rPr>
              <a:t>Sağlıklı ve güvenli bir çalışma ortamı oluşturmak</a:t>
            </a:r>
            <a:endParaRPr lang="tr-TR" sz="28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9235" y="1696349"/>
            <a:ext cx="6438879" cy="523220"/>
          </a:xfrm>
          <a:prstGeom prst="rect">
            <a:avLst/>
          </a:prstGeom>
          <a:solidFill>
            <a:srgbClr val="FF6699"/>
          </a:solidFill>
        </p:spPr>
        <p:txBody>
          <a:bodyPr wrap="none">
            <a:spAutoFit/>
          </a:bodyPr>
          <a:lstStyle/>
          <a:p>
            <a:pPr algn="ctr"/>
            <a:r>
              <a:rPr lang="tr-TR" sz="2800" b="1" i="1" dirty="0" smtClean="0"/>
              <a:t>Çalışanların sağlık ve güvenliğini korumak</a:t>
            </a:r>
            <a:endParaRPr lang="tr-TR" sz="2800" b="1" i="1" dirty="0"/>
          </a:p>
        </p:txBody>
      </p:sp>
      <p:sp>
        <p:nvSpPr>
          <p:cNvPr id="7" name="Rectangle 6"/>
          <p:cNvSpPr/>
          <p:nvPr/>
        </p:nvSpPr>
        <p:spPr>
          <a:xfrm>
            <a:off x="2448223" y="3618943"/>
            <a:ext cx="6615145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/>
            <a:r>
              <a:rPr lang="tr-TR" sz="2800" b="1" i="1" dirty="0" smtClean="0">
                <a:solidFill>
                  <a:srgbClr val="FF0000"/>
                </a:solidFill>
              </a:rPr>
              <a:t>İş kazaları ve meslek hastalıklarını önlemek</a:t>
            </a:r>
            <a:endParaRPr lang="tr-TR" sz="2800" b="1" i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2456" y="4669701"/>
            <a:ext cx="6709914" cy="523220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ctr"/>
            <a:r>
              <a:rPr lang="tr-TR" sz="2800" b="1" i="1" dirty="0" smtClean="0">
                <a:solidFill>
                  <a:schemeClr val="bg1"/>
                </a:solidFill>
              </a:rPr>
              <a:t>Üretimde güvenliği ve devamlılığı sağlamak</a:t>
            </a:r>
            <a:endParaRPr lang="tr-TR" sz="2800" b="1" i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00029" y="6280120"/>
            <a:ext cx="5091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i="1" dirty="0" smtClean="0">
                <a:solidFill>
                  <a:srgbClr val="FF0000"/>
                </a:solidFill>
              </a:rPr>
              <a:t>Bunların sonucu olarak da kalite ve verimlilik artar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76655" y="230092"/>
            <a:ext cx="5742756" cy="120032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tr-TR" sz="7200" b="1" i="1" dirty="0" smtClean="0">
                <a:solidFill>
                  <a:schemeClr val="bg1"/>
                </a:solidFill>
              </a:rPr>
              <a:t>İsg amaç</a:t>
            </a:r>
            <a:endParaRPr lang="tr-TR" sz="7200" b="1" i="1" dirty="0">
              <a:solidFill>
                <a:schemeClr val="bg1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839235" y="0"/>
            <a:ext cx="1608988" cy="1430421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5-Point Star 11"/>
          <p:cNvSpPr/>
          <p:nvPr/>
        </p:nvSpPr>
        <p:spPr>
          <a:xfrm>
            <a:off x="491874" y="730112"/>
            <a:ext cx="694722" cy="617621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5-Point Star 12"/>
          <p:cNvSpPr/>
          <p:nvPr/>
        </p:nvSpPr>
        <p:spPr>
          <a:xfrm>
            <a:off x="110803" y="53866"/>
            <a:ext cx="851723" cy="757198"/>
          </a:xfrm>
          <a:prstGeom prst="star5">
            <a:avLst>
              <a:gd name="adj" fmla="val 11433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2537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Callout 3"/>
          <p:cNvSpPr/>
          <p:nvPr/>
        </p:nvSpPr>
        <p:spPr>
          <a:xfrm>
            <a:off x="1002082" y="3356975"/>
            <a:ext cx="3144033" cy="154070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Mühendisler için yeni bir kariyer: </a:t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•</a:t>
            </a:r>
            <a:r>
              <a:rPr lang="tr-TR" dirty="0"/>
              <a:t>İş güvenliği uzmanı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</a:p>
          <a:p>
            <a:r>
              <a:rPr lang="tr-TR" dirty="0"/>
              <a:t>–A sınıfı </a:t>
            </a:r>
          </a:p>
          <a:p>
            <a:r>
              <a:rPr lang="tr-TR" dirty="0"/>
              <a:t>–B sınıfı </a:t>
            </a:r>
            <a:r>
              <a:rPr lang="tr-TR" dirty="0" smtClean="0"/>
              <a:t>                         iş </a:t>
            </a:r>
            <a:r>
              <a:rPr lang="tr-TR" dirty="0"/>
              <a:t>güvenliği uzmanlığı. </a:t>
            </a:r>
          </a:p>
          <a:p>
            <a:r>
              <a:rPr lang="tr-TR" dirty="0"/>
              <a:t>–C sınıfı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•İSG Eğiticisi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5531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5BA3B3C-1EE1-44C6-9FDB-6A7532753F4C}" type="datetime1">
              <a:rPr lang="tr-TR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D379BB-0430-44BC-AB21-3E8229D7EB0F}" type="slidenum">
              <a:rPr lang="tr-TR" sz="1200">
                <a:solidFill>
                  <a:srgbClr val="D38E27"/>
                </a:solidFill>
              </a:rPr>
              <a:pPr eaLnBrk="1" hangingPunct="1"/>
              <a:t>21</a:t>
            </a:fld>
            <a:endParaRPr lang="tr-TR" sz="1200">
              <a:solidFill>
                <a:srgbClr val="D38E27"/>
              </a:solidFill>
            </a:endParaRPr>
          </a:p>
        </p:txBody>
      </p:sp>
      <p:sp>
        <p:nvSpPr>
          <p:cNvPr id="67588" name="Rectangle 2"/>
          <p:cNvSpPr>
            <a:spLocks noChangeArrowheads="1"/>
          </p:cNvSpPr>
          <p:nvPr/>
        </p:nvSpPr>
        <p:spPr bwMode="auto">
          <a:xfrm>
            <a:off x="1703389" y="188913"/>
            <a:ext cx="8389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sz="3600" b="1" dirty="0">
                <a:solidFill>
                  <a:srgbClr val="FF0000"/>
                </a:solidFill>
              </a:rPr>
              <a:t>6331 sayılı İSG Kanunu </a:t>
            </a:r>
          </a:p>
        </p:txBody>
      </p:sp>
      <p:sp>
        <p:nvSpPr>
          <p:cNvPr id="67589" name="Rectangle 3"/>
          <p:cNvSpPr>
            <a:spLocks noChangeArrowheads="1"/>
          </p:cNvSpPr>
          <p:nvPr/>
        </p:nvSpPr>
        <p:spPr bwMode="auto">
          <a:xfrm>
            <a:off x="352926" y="930802"/>
            <a:ext cx="1100087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49263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sz="2800" b="1" dirty="0">
              <a:solidFill>
                <a:srgbClr val="0D0D0D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tr-TR" sz="2800" b="1" dirty="0">
                <a:solidFill>
                  <a:srgbClr val="0D0D0D"/>
                </a:solidFill>
              </a:rPr>
              <a:t>İş güvenliği uzmanlarının </a:t>
            </a:r>
            <a:r>
              <a:rPr lang="tr-TR" sz="4800" b="1" dirty="0">
                <a:solidFill>
                  <a:srgbClr val="0D0D0D"/>
                </a:solidFill>
              </a:rPr>
              <a:t>az tehlikeli sınıfta </a:t>
            </a:r>
            <a:r>
              <a:rPr lang="tr-TR" sz="2800" b="1" dirty="0">
                <a:solidFill>
                  <a:srgbClr val="0D0D0D"/>
                </a:solidFill>
              </a:rPr>
              <a:t>yer </a:t>
            </a:r>
          </a:p>
          <a:p>
            <a:pPr eaLnBrk="1" hangingPunct="1">
              <a:lnSpc>
                <a:spcPct val="150000"/>
              </a:lnSpc>
            </a:pPr>
            <a:r>
              <a:rPr lang="tr-TR" sz="2800" b="1" dirty="0">
                <a:solidFill>
                  <a:srgbClr val="0D0D0D"/>
                </a:solidFill>
              </a:rPr>
              <a:t>alan işyerlerinde görev alabilmeleri için; </a:t>
            </a:r>
            <a:endParaRPr lang="tr-TR" sz="2800" b="1" dirty="0" smtClean="0">
              <a:solidFill>
                <a:srgbClr val="0D0D0D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tr-TR" sz="2800" b="1" dirty="0">
              <a:solidFill>
                <a:srgbClr val="0D0D0D"/>
              </a:solidFill>
            </a:endParaRPr>
          </a:p>
          <a:p>
            <a:pPr eaLnBrk="1" hangingPunct="1"/>
            <a:r>
              <a:rPr lang="tr-TR" sz="4800" b="1" dirty="0">
                <a:solidFill>
                  <a:srgbClr val="0D0D0D"/>
                </a:solidFill>
              </a:rPr>
              <a:t>En az (C) sınıfı, </a:t>
            </a:r>
          </a:p>
          <a:p>
            <a:pPr eaLnBrk="1" hangingPunct="1"/>
            <a:r>
              <a:rPr lang="tr-TR" sz="2800" b="1" dirty="0">
                <a:solidFill>
                  <a:srgbClr val="0D0D0D"/>
                </a:solidFill>
              </a:rPr>
              <a:t>iş güvenliği uzmanlığı belgesine sahip olmaları </a:t>
            </a:r>
          </a:p>
          <a:p>
            <a:pPr eaLnBrk="1" hangingPunct="1"/>
            <a:r>
              <a:rPr lang="tr-TR" sz="2800" b="1" dirty="0">
                <a:solidFill>
                  <a:srgbClr val="0D0D0D"/>
                </a:solidFill>
              </a:rPr>
              <a:t>şartı aranır.</a:t>
            </a:r>
            <a:r>
              <a:rPr lang="tr-TR" sz="2000" b="1" dirty="0">
                <a:solidFill>
                  <a:srgbClr val="0D0D0D"/>
                </a:solidFill>
              </a:rPr>
              <a:t> </a:t>
            </a:r>
          </a:p>
        </p:txBody>
      </p:sp>
      <p:pic>
        <p:nvPicPr>
          <p:cNvPr id="6759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679" y="3687763"/>
            <a:ext cx="2916237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61063" y="2338873"/>
            <a:ext cx="5170053" cy="1316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180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07E88E-05C6-4736-8D25-393E6B1A5A5B}" type="datetime1">
              <a:rPr lang="tr-TR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F69D28-96A6-475A-9B47-A6CC249817DC}" type="slidenum">
              <a:rPr lang="tr-TR" sz="1200">
                <a:solidFill>
                  <a:srgbClr val="D38E27"/>
                </a:solidFill>
              </a:rPr>
              <a:pPr eaLnBrk="1" hangingPunct="1"/>
              <a:t>22</a:t>
            </a:fld>
            <a:endParaRPr lang="tr-TR" sz="1200">
              <a:solidFill>
                <a:srgbClr val="D38E27"/>
              </a:solidFill>
            </a:endParaRPr>
          </a:p>
        </p:txBody>
      </p:sp>
      <p:sp>
        <p:nvSpPr>
          <p:cNvPr id="66564" name="Rectangle 2"/>
          <p:cNvSpPr>
            <a:spLocks noChangeArrowheads="1"/>
          </p:cNvSpPr>
          <p:nvPr/>
        </p:nvSpPr>
        <p:spPr bwMode="auto">
          <a:xfrm>
            <a:off x="1703389" y="188913"/>
            <a:ext cx="8389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sz="3600" b="1">
                <a:solidFill>
                  <a:srgbClr val="FF0000"/>
                </a:solidFill>
              </a:rPr>
              <a:t>6331 sayılı İSG Kanunu </a:t>
            </a:r>
          </a:p>
        </p:txBody>
      </p:sp>
      <p:sp>
        <p:nvSpPr>
          <p:cNvPr id="66565" name="Rectangle 3"/>
          <p:cNvSpPr>
            <a:spLocks noChangeArrowheads="1"/>
          </p:cNvSpPr>
          <p:nvPr/>
        </p:nvSpPr>
        <p:spPr bwMode="auto">
          <a:xfrm>
            <a:off x="449179" y="774732"/>
            <a:ext cx="1090462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49263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sz="2800" b="1" dirty="0">
              <a:solidFill>
                <a:srgbClr val="0D0D0D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tr-TR" sz="2800" b="1" dirty="0">
                <a:solidFill>
                  <a:srgbClr val="0D0D0D"/>
                </a:solidFill>
              </a:rPr>
              <a:t>İş güvenliği uzmanlarının </a:t>
            </a:r>
            <a:r>
              <a:rPr lang="tr-TR" sz="4800" b="1" dirty="0">
                <a:solidFill>
                  <a:srgbClr val="0D0D0D"/>
                </a:solidFill>
              </a:rPr>
              <a:t>tehlikeli sınıfta </a:t>
            </a:r>
            <a:r>
              <a:rPr lang="tr-TR" sz="2800" b="1" dirty="0">
                <a:solidFill>
                  <a:srgbClr val="0D0D0D"/>
                </a:solidFill>
              </a:rPr>
              <a:t>yer alan </a:t>
            </a:r>
          </a:p>
          <a:p>
            <a:pPr eaLnBrk="1" hangingPunct="1">
              <a:lnSpc>
                <a:spcPct val="150000"/>
              </a:lnSpc>
            </a:pPr>
            <a:r>
              <a:rPr lang="tr-TR" sz="2800" b="1" dirty="0">
                <a:solidFill>
                  <a:srgbClr val="0D0D0D"/>
                </a:solidFill>
              </a:rPr>
              <a:t>işyerlerinde görev alabilmeleri için; </a:t>
            </a:r>
            <a:endParaRPr lang="tr-TR" sz="2800" b="1" dirty="0" smtClean="0">
              <a:solidFill>
                <a:srgbClr val="0D0D0D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tr-TR" sz="2800" b="1" dirty="0">
              <a:solidFill>
                <a:srgbClr val="0D0D0D"/>
              </a:solidFill>
            </a:endParaRPr>
          </a:p>
          <a:p>
            <a:pPr eaLnBrk="1" hangingPunct="1"/>
            <a:r>
              <a:rPr lang="tr-TR" sz="4800" b="1" dirty="0">
                <a:solidFill>
                  <a:srgbClr val="0D0D0D"/>
                </a:solidFill>
              </a:rPr>
              <a:t>En az (B) sınıfı</a:t>
            </a:r>
            <a:r>
              <a:rPr lang="tr-TR" sz="2800" b="1" dirty="0">
                <a:solidFill>
                  <a:srgbClr val="0D0D0D"/>
                </a:solidFill>
              </a:rPr>
              <a:t>, </a:t>
            </a:r>
          </a:p>
          <a:p>
            <a:pPr eaLnBrk="1" hangingPunct="1"/>
            <a:r>
              <a:rPr lang="tr-TR" sz="2800" b="1" dirty="0">
                <a:solidFill>
                  <a:srgbClr val="0D0D0D"/>
                </a:solidFill>
              </a:rPr>
              <a:t>iş güvenliği uzmanlığı belgesine sahip olmaları </a:t>
            </a:r>
          </a:p>
          <a:p>
            <a:pPr eaLnBrk="1" hangingPunct="1"/>
            <a:r>
              <a:rPr lang="tr-TR" sz="2800" b="1" dirty="0">
                <a:solidFill>
                  <a:srgbClr val="0D0D0D"/>
                </a:solidFill>
              </a:rPr>
              <a:t>şartı aranır.</a:t>
            </a:r>
            <a:r>
              <a:rPr lang="tr-TR" sz="2000" b="1" dirty="0">
                <a:solidFill>
                  <a:srgbClr val="0D0D0D"/>
                </a:solidFill>
              </a:rPr>
              <a:t> </a:t>
            </a:r>
          </a:p>
        </p:txBody>
      </p:sp>
      <p:pic>
        <p:nvPicPr>
          <p:cNvPr id="66566" name="Picture 11" descr="C:\Documents and Settings\ocengiz\Belgelerim\Kaynaklar\HSE Training\Microsoft Clip Organizer\CG5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4270375"/>
            <a:ext cx="360045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91411" y="2240610"/>
            <a:ext cx="4121557" cy="1565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604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B4E7530-4BEB-4BAB-B3F0-2289F5EA9D0A}" type="datetime1">
              <a:rPr lang="tr-TR"/>
              <a:pPr>
                <a:defRPr/>
              </a:pPr>
              <a:t>07.05.2020</a:t>
            </a:fld>
            <a:endParaRPr lang="tr-TR"/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6AB505-A76F-42C3-ABD3-E0AFB915975C}" type="slidenum">
              <a:rPr lang="tr-TR" sz="1200">
                <a:solidFill>
                  <a:srgbClr val="D38E27"/>
                </a:solidFill>
              </a:rPr>
              <a:pPr eaLnBrk="1" hangingPunct="1"/>
              <a:t>23</a:t>
            </a:fld>
            <a:endParaRPr lang="tr-TR" sz="1200">
              <a:solidFill>
                <a:srgbClr val="D38E27"/>
              </a:solidFill>
            </a:endParaRPr>
          </a:p>
        </p:txBody>
      </p:sp>
      <p:sp>
        <p:nvSpPr>
          <p:cNvPr id="65540" name="Rectangle 2"/>
          <p:cNvSpPr>
            <a:spLocks noChangeArrowheads="1"/>
          </p:cNvSpPr>
          <p:nvPr/>
        </p:nvSpPr>
        <p:spPr bwMode="auto">
          <a:xfrm>
            <a:off x="1703389" y="188913"/>
            <a:ext cx="8389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sz="3600" b="1">
                <a:solidFill>
                  <a:srgbClr val="FF0000"/>
                </a:solidFill>
              </a:rPr>
              <a:t>6331 sayılı İSG Kanunu </a:t>
            </a:r>
          </a:p>
        </p:txBody>
      </p:sp>
      <p:sp>
        <p:nvSpPr>
          <p:cNvPr id="65541" name="Rectangle 3"/>
          <p:cNvSpPr>
            <a:spLocks noChangeArrowheads="1"/>
          </p:cNvSpPr>
          <p:nvPr/>
        </p:nvSpPr>
        <p:spPr bwMode="auto">
          <a:xfrm>
            <a:off x="294148" y="712001"/>
            <a:ext cx="11897852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49263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sz="2800" b="1" dirty="0">
              <a:solidFill>
                <a:srgbClr val="0D0D0D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tr-TR" sz="2800" b="1" dirty="0">
                <a:solidFill>
                  <a:srgbClr val="0D0D0D"/>
                </a:solidFill>
              </a:rPr>
              <a:t>İş güvenliği uzmanlarının </a:t>
            </a:r>
            <a:r>
              <a:rPr lang="tr-TR" sz="4800" b="1" dirty="0">
                <a:solidFill>
                  <a:srgbClr val="0D0D0D"/>
                </a:solidFill>
              </a:rPr>
              <a:t>çok tehlikeli sınıfta </a:t>
            </a:r>
            <a:r>
              <a:rPr lang="tr-TR" sz="2800" b="1" dirty="0">
                <a:solidFill>
                  <a:srgbClr val="0D0D0D"/>
                </a:solidFill>
              </a:rPr>
              <a:t>yer </a:t>
            </a:r>
          </a:p>
          <a:p>
            <a:pPr eaLnBrk="1" hangingPunct="1">
              <a:lnSpc>
                <a:spcPct val="150000"/>
              </a:lnSpc>
            </a:pPr>
            <a:r>
              <a:rPr lang="tr-TR" sz="2800" b="1" dirty="0">
                <a:solidFill>
                  <a:srgbClr val="0D0D0D"/>
                </a:solidFill>
              </a:rPr>
              <a:t>alan işyerlerinde görev alabilmeleri için; </a:t>
            </a:r>
          </a:p>
          <a:p>
            <a:pPr eaLnBrk="1" hangingPunct="1"/>
            <a:endParaRPr lang="tr-TR" sz="2800" b="1" dirty="0">
              <a:solidFill>
                <a:srgbClr val="0D0D0D"/>
              </a:solidFill>
            </a:endParaRPr>
          </a:p>
          <a:p>
            <a:pPr eaLnBrk="1" hangingPunct="1"/>
            <a:r>
              <a:rPr lang="tr-TR" sz="2800" b="1" dirty="0">
                <a:solidFill>
                  <a:srgbClr val="0D0D0D"/>
                </a:solidFill>
              </a:rPr>
              <a:t> </a:t>
            </a:r>
            <a:r>
              <a:rPr lang="tr-TR" sz="4800" b="1" dirty="0">
                <a:solidFill>
                  <a:srgbClr val="0D0D0D"/>
                </a:solidFill>
              </a:rPr>
              <a:t>(A) sınıfı</a:t>
            </a:r>
            <a:r>
              <a:rPr lang="tr-TR" sz="2800" b="1" dirty="0">
                <a:solidFill>
                  <a:srgbClr val="0D0D0D"/>
                </a:solidFill>
              </a:rPr>
              <a:t>, iş güvenliği uzmanlığı belgesine </a:t>
            </a:r>
            <a:endParaRPr lang="tr-TR" sz="2800" b="1" dirty="0" smtClean="0">
              <a:solidFill>
                <a:srgbClr val="0D0D0D"/>
              </a:solidFill>
            </a:endParaRPr>
          </a:p>
          <a:p>
            <a:pPr eaLnBrk="1" hangingPunct="1"/>
            <a:r>
              <a:rPr lang="tr-TR" sz="2800" b="1" dirty="0" smtClean="0">
                <a:solidFill>
                  <a:srgbClr val="0D0D0D"/>
                </a:solidFill>
              </a:rPr>
              <a:t>sahip </a:t>
            </a:r>
            <a:endParaRPr lang="tr-TR" sz="2800" b="1" dirty="0">
              <a:solidFill>
                <a:srgbClr val="0D0D0D"/>
              </a:solidFill>
            </a:endParaRPr>
          </a:p>
          <a:p>
            <a:pPr eaLnBrk="1" hangingPunct="1"/>
            <a:r>
              <a:rPr lang="tr-TR" sz="2800" b="1" dirty="0">
                <a:solidFill>
                  <a:srgbClr val="0D0D0D"/>
                </a:solidFill>
              </a:rPr>
              <a:t> olmaları şartı aranır. </a:t>
            </a:r>
          </a:p>
        </p:txBody>
      </p:sp>
      <p:pic>
        <p:nvPicPr>
          <p:cNvPr id="65542" name="Picture 6" descr="C:\Program Files\Common Files\Microsoft Shared\Clipart\cagcat50\bd07153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4" y="4235450"/>
            <a:ext cx="2395537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1411" y="2191726"/>
            <a:ext cx="5148252" cy="108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4590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429"/>
            <a:ext cx="12123653" cy="5340306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1503"/>
            <a:ext cx="1753644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sz="3600" b="1" dirty="0" smtClean="0">
                <a:solidFill>
                  <a:srgbClr val="FF0000"/>
                </a:solidFill>
              </a:rPr>
              <a:t>Örnek;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52" y="718072"/>
            <a:ext cx="9874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b="1" dirty="0" smtClean="0">
                <a:solidFill>
                  <a:srgbClr val="00B050"/>
                </a:solidFill>
              </a:rPr>
              <a:t>Nace </a:t>
            </a:r>
          </a:p>
          <a:p>
            <a:pPr algn="ctr" eaLnBrk="1" hangingPunct="1"/>
            <a:r>
              <a:rPr lang="tr-TR" b="1" dirty="0" smtClean="0">
                <a:solidFill>
                  <a:srgbClr val="00B050"/>
                </a:solidFill>
              </a:rPr>
              <a:t>Kodu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215101" y="999791"/>
            <a:ext cx="16638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b="1" dirty="0" smtClean="0">
                <a:solidFill>
                  <a:srgbClr val="00B050"/>
                </a:solidFill>
              </a:rPr>
              <a:t>İş Tanımı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0562147" y="684582"/>
            <a:ext cx="16638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b="1" dirty="0" smtClean="0">
                <a:solidFill>
                  <a:srgbClr val="00B050"/>
                </a:solidFill>
              </a:rPr>
              <a:t>Tehlike Sınıfı</a:t>
            </a:r>
            <a:endParaRPr lang="tr-TR" b="1" dirty="0">
              <a:solidFill>
                <a:srgbClr val="00B05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5052" y="1473851"/>
            <a:ext cx="1209860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675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Google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 İş yeri tehlike sınıfları nace kodu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                     Excell dosyası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992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6749"/>
          </a:xfrm>
        </p:spPr>
        <p:txBody>
          <a:bodyPr>
            <a:normAutofit fontScale="90000"/>
          </a:bodyPr>
          <a:lstStyle/>
          <a:p>
            <a:r>
              <a:rPr lang="tr-TR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Literatür</a:t>
            </a:r>
            <a:br>
              <a:rPr lang="tr-TR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258" y="901873"/>
            <a:ext cx="10515600" cy="50605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1400" i="1" dirty="0" smtClean="0"/>
              <a:t>Taşdemir, İ., Bakan, S. 2015 İş Güvenliği uzmanları için yol haritası. Yerel Yönetimlerde İş Sağlığı ve Güvenliği Sempozyumu, 10 s.</a:t>
            </a:r>
          </a:p>
          <a:p>
            <a:pPr marL="0" indent="0">
              <a:buNone/>
            </a:pPr>
            <a:endParaRPr lang="tr-TR" sz="1400" i="1" dirty="0"/>
          </a:p>
          <a:p>
            <a:pPr marL="0" indent="0">
              <a:buNone/>
            </a:pPr>
            <a:r>
              <a:rPr lang="tr-TR" sz="1400" i="1" dirty="0"/>
              <a:t>D’Auria, D, L Hawkins , and P Kenny. 1991. Third International Conference on Education and Training in Occupational Health. J Univ Occup Envir Health 14 Suppl. </a:t>
            </a:r>
            <a:endParaRPr lang="tr-TR" sz="1400" i="1" dirty="0" smtClean="0"/>
          </a:p>
          <a:p>
            <a:pPr marL="0" indent="0">
              <a:buNone/>
            </a:pPr>
            <a:endParaRPr lang="tr-TR" sz="1400" i="1" dirty="0"/>
          </a:p>
          <a:p>
            <a:pPr marL="0" indent="0">
              <a:buNone/>
            </a:pPr>
            <a:r>
              <a:rPr lang="tr-TR" sz="1400" i="1" dirty="0" smtClean="0"/>
              <a:t>Phoon </a:t>
            </a:r>
            <a:r>
              <a:rPr lang="tr-TR" sz="1400" i="1" dirty="0"/>
              <a:t>1985b. Education and training in occupational health: formal programmes. In Occupational Health in Developing Countries in Asia, edited by WO Phoon and CN Ong. Tokyo: Southeast Asian Medical Information Center </a:t>
            </a:r>
            <a:endParaRPr lang="tr-TR" sz="1400" i="1" dirty="0" smtClean="0"/>
          </a:p>
          <a:p>
            <a:pPr marL="0" indent="0">
              <a:buNone/>
            </a:pPr>
            <a:endParaRPr lang="tr-TR" sz="1400" i="1" dirty="0" smtClean="0"/>
          </a:p>
          <a:p>
            <a:pPr marL="0" indent="0">
              <a:buNone/>
            </a:pPr>
            <a:r>
              <a:rPr lang="tr-TR" sz="1400" i="1" dirty="0" smtClean="0"/>
              <a:t>Ayboğa, Ö., Baradan, S., Gürcanlı, G.E., Bayran, İ. 2015. </a:t>
            </a:r>
            <a:r>
              <a:rPr lang="tr-TR" sz="1400" dirty="0"/>
              <a:t>İş Güvenliği Uzmanlığı: Sistemin İşleyişinin Değerlendirilmesi Üzerine Bir Araştırma </a:t>
            </a:r>
            <a:r>
              <a:rPr lang="tr-TR" sz="1400" dirty="0" smtClean="0"/>
              <a:t>Çalışması. </a:t>
            </a:r>
            <a:r>
              <a:rPr lang="tr-TR" sz="1400" dirty="0"/>
              <a:t>5. İşçi Sağlığı ve İş Güvenliği </a:t>
            </a:r>
            <a:r>
              <a:rPr lang="tr-TR" sz="1400" dirty="0" smtClean="0"/>
              <a:t>Sempozyumu, İzmir, 10 s.</a:t>
            </a:r>
          </a:p>
          <a:p>
            <a:pPr marL="0" indent="0">
              <a:buNone/>
            </a:pPr>
            <a:endParaRPr lang="tr-TR" sz="1400" i="1" dirty="0"/>
          </a:p>
          <a:p>
            <a:pPr marL="0" indent="0">
              <a:buNone/>
            </a:pPr>
            <a:r>
              <a:rPr lang="tr-TR" sz="1400" dirty="0" smtClean="0"/>
              <a:t>28512 </a:t>
            </a:r>
            <a:r>
              <a:rPr lang="tr-TR" sz="1400" dirty="0"/>
              <a:t>sayılı İş Güvenliği Uzmanlarının Görev, Yetki, Sorumluluk Ve Eğitimleri Hakkında Yönetmelik, 29 Aralık 2012 </a:t>
            </a:r>
            <a:endParaRPr lang="tr-TR" sz="1400" dirty="0" smtClean="0"/>
          </a:p>
          <a:p>
            <a:pPr marL="0" indent="0">
              <a:buNone/>
            </a:pPr>
            <a:r>
              <a:rPr lang="tr-TR" sz="1400" dirty="0" smtClean="0"/>
              <a:t>28545 </a:t>
            </a:r>
            <a:r>
              <a:rPr lang="tr-TR" sz="1400" dirty="0"/>
              <a:t>sayılı İş Güvenliği Uzmanlarının Görev, Yetki, Sorumluluk Ve Eğitimleri Hakkında Yönetmelikte Değişiklik Yapılmasına Dair Yönetmelik, 31 Ocak </a:t>
            </a:r>
            <a:r>
              <a:rPr lang="tr-TR" sz="1400" dirty="0" smtClean="0"/>
              <a:t>2013</a:t>
            </a:r>
          </a:p>
          <a:p>
            <a:pPr marL="0" indent="0">
              <a:buNone/>
            </a:pPr>
            <a:r>
              <a:rPr lang="tr-TR" sz="1400" dirty="0" smtClean="0"/>
              <a:t> </a:t>
            </a:r>
            <a:r>
              <a:rPr lang="tr-TR" sz="1400" dirty="0"/>
              <a:t>28792 Sayılı İş Güvenliği Uzmanlarının Görev, Yetki, Sorumluluk Ve Eğitimleri Hakkında Yönetmelikte Değişiklik Yapılmasına Dair Yönetmelik, 11 Ekim 2013 </a:t>
            </a:r>
            <a:br>
              <a:rPr lang="tr-TR" sz="1400" dirty="0"/>
            </a:br>
            <a:endParaRPr lang="tr-TR" sz="1400" dirty="0" smtClean="0"/>
          </a:p>
          <a:p>
            <a:pPr marL="0" indent="0">
              <a:buNone/>
            </a:pPr>
            <a:r>
              <a:rPr lang="tr-TR" sz="1400" dirty="0">
                <a:hlinkClick r:id="rId2"/>
              </a:rPr>
              <a:t>https://</a:t>
            </a:r>
            <a:r>
              <a:rPr lang="tr-TR" sz="1400" dirty="0" smtClean="0">
                <a:hlinkClick r:id="rId2"/>
              </a:rPr>
              <a:t>isgkatip.ailevecalisma.gov.tr/Logout.aspx</a:t>
            </a:r>
            <a:endParaRPr lang="tr-TR" sz="1400" dirty="0" smtClean="0"/>
          </a:p>
          <a:p>
            <a:pPr marL="0" indent="0">
              <a:buNone/>
            </a:pPr>
            <a:r>
              <a:rPr lang="tr-TR" sz="1400" i="1" dirty="0"/>
              <a:t/>
            </a:r>
            <a:br>
              <a:rPr lang="tr-TR" sz="1400" i="1" dirty="0"/>
            </a:br>
            <a:r>
              <a:rPr lang="tr-TR" sz="1400" dirty="0">
                <a:hlinkClick r:id="rId3"/>
              </a:rPr>
              <a:t>https://</a:t>
            </a:r>
            <a:r>
              <a:rPr lang="tr-TR" sz="1400" dirty="0" smtClean="0">
                <a:hlinkClick r:id="rId3"/>
              </a:rPr>
              <a:t>www.mevzuat.gov.tr/MevzuatMetin/1.5.6331.pdf</a:t>
            </a:r>
            <a:endParaRPr lang="tr-TR" sz="1400" dirty="0" smtClean="0"/>
          </a:p>
          <a:p>
            <a:pPr marL="0" indent="0">
              <a:buNone/>
            </a:pPr>
            <a:r>
              <a:rPr lang="tr-TR" sz="1400" dirty="0">
                <a:hlinkClick r:id="rId4"/>
              </a:rPr>
              <a:t>https://</a:t>
            </a:r>
            <a:r>
              <a:rPr lang="tr-TR" sz="1400" dirty="0" smtClean="0">
                <a:hlinkClick r:id="rId4"/>
              </a:rPr>
              <a:t>www.resmigazete.gov.tr/eskiler/2015/04/20150430-5.htm</a:t>
            </a:r>
            <a:endParaRPr lang="tr-TR" sz="1400" dirty="0" smtClean="0"/>
          </a:p>
          <a:p>
            <a:pPr marL="0" indent="0">
              <a:buNone/>
            </a:pPr>
            <a:r>
              <a:rPr lang="tr-TR" sz="1400" dirty="0">
                <a:hlinkClick r:id="rId5"/>
              </a:rPr>
              <a:t>http://www.ttb.org.tr/mevzuat/index.php?option=com_content&amp;view=article&amp;id=939:-salii-ve-guevenl-hzmetler-yoenetmel&amp;Itemid=33</a:t>
            </a:r>
            <a:endParaRPr lang="tr-TR" sz="1400" dirty="0" smtClean="0"/>
          </a:p>
          <a:p>
            <a:pPr marL="0" indent="0">
              <a:buNone/>
            </a:pPr>
            <a:endParaRPr lang="tr-TR" sz="1400" i="1" dirty="0"/>
          </a:p>
          <a:p>
            <a:pPr marL="0" indent="0">
              <a:buNone/>
            </a:pPr>
            <a:endParaRPr lang="tr-TR" sz="1400" i="1" dirty="0"/>
          </a:p>
        </p:txBody>
      </p:sp>
    </p:spTree>
    <p:extLst>
      <p:ext uri="{BB962C8B-B14F-4D97-AF65-F5344CB8AC3E}">
        <p14:creationId xmlns:p14="http://schemas.microsoft.com/office/powerpoint/2010/main" val="29577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5794"/>
            <a:ext cx="6906621" cy="543629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tr-TR" sz="4400" b="1" dirty="0" smtClean="0"/>
              <a:t>İŞ SAĞLIĞI VE GÜVENLİĞİ </a:t>
            </a:r>
          </a:p>
          <a:p>
            <a:pPr marL="0" indent="0" algn="ctr">
              <a:buNone/>
            </a:pPr>
            <a:r>
              <a:rPr lang="tr-TR" sz="4400" b="1" dirty="0" smtClean="0"/>
              <a:t>KÜLTÜRÜ </a:t>
            </a:r>
          </a:p>
          <a:p>
            <a:pPr marL="0" indent="0" algn="ctr">
              <a:buNone/>
            </a:pPr>
            <a:endParaRPr lang="tr-TR" sz="3600" b="1" dirty="0"/>
          </a:p>
          <a:p>
            <a:pPr marL="0" indent="0" algn="ctr">
              <a:buNone/>
            </a:pPr>
            <a:endParaRPr lang="tr-TR" sz="36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tr-TR" sz="3600" dirty="0"/>
              <a:t>Kişilerin, kendi sağlıklarını koruma ve geliştirme, </a:t>
            </a:r>
            <a:r>
              <a:rPr lang="tr-TR" sz="3600" dirty="0" smtClean="0"/>
              <a:t>güvenliklerine </a:t>
            </a:r>
            <a:r>
              <a:rPr lang="tr-TR" sz="3600" dirty="0"/>
              <a:t>önem verme bilincine erişerek </a:t>
            </a:r>
            <a:r>
              <a:rPr lang="tr-TR" sz="3600" dirty="0" smtClean="0"/>
              <a:t>toplumsal </a:t>
            </a:r>
            <a:r>
              <a:rPr lang="tr-TR" sz="3600" dirty="0"/>
              <a:t>düzeyde; </a:t>
            </a:r>
            <a:r>
              <a:rPr lang="tr-TR" sz="3600" b="1" dirty="0" smtClean="0"/>
              <a:t>sağlık </a:t>
            </a:r>
            <a:r>
              <a:rPr lang="tr-TR" sz="3600" b="1" dirty="0"/>
              <a:t>ve güvenliğin yaşam boyu sürekliliğinin </a:t>
            </a:r>
            <a:r>
              <a:rPr lang="tr-TR" sz="3600" b="1" dirty="0" smtClean="0"/>
              <a:t>sağlanmasıdır</a:t>
            </a:r>
            <a:r>
              <a:rPr lang="tr-TR" sz="3600" b="1" dirty="0"/>
              <a:t>. </a:t>
            </a:r>
            <a:endParaRPr lang="tr-TR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678" y="1536304"/>
            <a:ext cx="5534322" cy="415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01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845" y="307508"/>
            <a:ext cx="7627692" cy="5301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9852"/>
            <a:ext cx="4371810" cy="336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64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377" y="160179"/>
            <a:ext cx="8815257" cy="648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5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34" y="192858"/>
            <a:ext cx="11373632" cy="657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97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1101" y="630196"/>
            <a:ext cx="8324596" cy="3751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935">
              <a:lnSpc>
                <a:spcPct val="115000"/>
              </a:lnSpc>
              <a:spcBef>
                <a:spcPts val="15"/>
              </a:spcBef>
              <a:spcAft>
                <a:spcPts val="0"/>
              </a:spcAft>
            </a:pPr>
            <a:r>
              <a:rPr lang="tr-TR" sz="3200" b="1" dirty="0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sz="3200" b="1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Meslek</a:t>
            </a:r>
            <a:r>
              <a:rPr lang="en-US" sz="3200" b="1" spc="-30" dirty="0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-5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3200" b="1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b="1" spc="-20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b="1" spc="-15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200" b="1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en-US" sz="3200" b="1" spc="-10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ık</a:t>
            </a:r>
            <a:r>
              <a:rPr lang="en-US" sz="3200" b="1" spc="-5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200" b="1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b="1" spc="10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200" b="1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ı</a:t>
            </a:r>
            <a:endParaRPr lang="tr-TR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2590" marR="2567305" algn="ctr">
              <a:lnSpc>
                <a:spcPct val="115000"/>
              </a:lnSpc>
              <a:spcBef>
                <a:spcPts val="455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%1</a:t>
            </a:r>
            <a:r>
              <a:rPr lang="en-US" sz="3200" b="1" spc="-10" dirty="0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3200" b="1" dirty="0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3200" b="1" spc="-30" dirty="0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-10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en-US" sz="3200" b="1" spc="-5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nl</a:t>
            </a:r>
            <a:r>
              <a:rPr lang="en-US" sz="3200" b="1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eneb</a:t>
            </a:r>
            <a:r>
              <a:rPr lang="en-US" sz="3200" b="1" spc="-10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200" b="1" spc="-5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</a:t>
            </a:r>
            <a:r>
              <a:rPr lang="en-US" sz="3200" b="1" spc="10" dirty="0" err="1" smtClean="0">
                <a:solidFill>
                  <a:srgbClr val="00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200" dirty="0" smtClean="0">
                <a:solidFill>
                  <a:srgbClr val="6F2F9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3200" dirty="0" smtClean="0">
              <a:solidFill>
                <a:srgbClr val="6F2F9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02590" marR="2567305" algn="ctr">
              <a:lnSpc>
                <a:spcPct val="115000"/>
              </a:lnSpc>
              <a:spcBef>
                <a:spcPts val="455"/>
              </a:spcBef>
              <a:spcAft>
                <a:spcPts val="0"/>
              </a:spcAft>
            </a:pPr>
            <a:endParaRPr lang="tr-TR" sz="3200" dirty="0">
              <a:solidFill>
                <a:srgbClr val="6F2F9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02590" marR="2567305" algn="ctr">
              <a:lnSpc>
                <a:spcPct val="115000"/>
              </a:lnSpc>
              <a:spcBef>
                <a:spcPts val="455"/>
              </a:spcBef>
              <a:spcAft>
                <a:spcPts val="0"/>
              </a:spcAft>
            </a:pPr>
            <a:endParaRPr lang="tr-TR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1935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1F5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•</a:t>
            </a:r>
            <a:r>
              <a:rPr lang="en-US" sz="3200" spc="230" dirty="0" smtClean="0">
                <a:solidFill>
                  <a:srgbClr val="001F5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pc="-10" dirty="0" err="1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</a:t>
            </a:r>
            <a:r>
              <a:rPr lang="en-US" sz="3200" b="1" dirty="0" err="1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en-US" sz="3200" b="1" spc="-5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-30" dirty="0" err="1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3200" b="1" dirty="0" err="1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b="1" spc="-15" dirty="0" err="1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3200" b="1" dirty="0" err="1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</a:t>
            </a:r>
            <a:r>
              <a:rPr lang="en-US" sz="3200" b="1" spc="5" dirty="0" err="1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200" b="1" spc="-5" dirty="0" err="1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ını</a:t>
            </a:r>
            <a:r>
              <a:rPr lang="en-US" sz="3200" b="1" dirty="0" err="1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200" b="1" spc="-30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3200" b="1" spc="-30" dirty="0" smtClean="0">
              <a:solidFill>
                <a:srgbClr val="001F5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41935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</a:pPr>
            <a:r>
              <a:rPr lang="tr-TR" sz="3200" b="1" spc="-30" dirty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3200" b="1" spc="-30" dirty="0" smtClean="0">
                <a:solidFill>
                  <a:srgbClr val="001F5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lang="en-US" sz="3200" b="1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%9</a:t>
            </a:r>
            <a:r>
              <a:rPr lang="en-US" sz="3200" b="1" spc="-10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3200" b="1" spc="5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3200" b="1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3200" b="1" spc="-15" dirty="0" err="1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en-US" sz="3200" b="1" spc="-5" dirty="0" err="1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nl</a:t>
            </a:r>
            <a:r>
              <a:rPr lang="en-US" sz="3200" b="1" dirty="0" err="1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tr-TR" sz="3200" b="1" dirty="0" smtClean="0">
                <a:solidFill>
                  <a:srgbClr val="001F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ebilir.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136834" y="784551"/>
            <a:ext cx="4775417" cy="5152786"/>
            <a:chOff x="4830" y="-126"/>
            <a:chExt cx="3961" cy="411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" y="1843"/>
              <a:ext cx="2050" cy="2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34" y="1839"/>
              <a:ext cx="2057" cy="2145"/>
              <a:chOff x="4834" y="1839"/>
              <a:chExt cx="2057" cy="2145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834" y="1839"/>
                <a:ext cx="2057" cy="2145"/>
              </a:xfrm>
              <a:custGeom>
                <a:avLst/>
                <a:gdLst>
                  <a:gd name="T0" fmla="+- 0 4834 4834"/>
                  <a:gd name="T1" fmla="*/ T0 w 2057"/>
                  <a:gd name="T2" fmla="+- 0 3984 1839"/>
                  <a:gd name="T3" fmla="*/ 3984 h 2145"/>
                  <a:gd name="T4" fmla="+- 0 6891 4834"/>
                  <a:gd name="T5" fmla="*/ T4 w 2057"/>
                  <a:gd name="T6" fmla="+- 0 3984 1839"/>
                  <a:gd name="T7" fmla="*/ 3984 h 2145"/>
                  <a:gd name="T8" fmla="+- 0 6891 4834"/>
                  <a:gd name="T9" fmla="*/ T8 w 2057"/>
                  <a:gd name="T10" fmla="+- 0 1839 1839"/>
                  <a:gd name="T11" fmla="*/ 1839 h 2145"/>
                  <a:gd name="T12" fmla="+- 0 4834 4834"/>
                  <a:gd name="T13" fmla="*/ T12 w 2057"/>
                  <a:gd name="T14" fmla="+- 0 1839 1839"/>
                  <a:gd name="T15" fmla="*/ 1839 h 2145"/>
                  <a:gd name="T16" fmla="+- 0 4834 4834"/>
                  <a:gd name="T17" fmla="*/ T16 w 2057"/>
                  <a:gd name="T18" fmla="+- 0 3984 1839"/>
                  <a:gd name="T19" fmla="*/ 3984 h 214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057" h="2145">
                    <a:moveTo>
                      <a:pt x="0" y="2145"/>
                    </a:moveTo>
                    <a:lnTo>
                      <a:pt x="2057" y="2145"/>
                    </a:lnTo>
                    <a:lnTo>
                      <a:pt x="2057" y="0"/>
                    </a:lnTo>
                    <a:lnTo>
                      <a:pt x="0" y="0"/>
                    </a:lnTo>
                    <a:lnTo>
                      <a:pt x="0" y="2145"/>
                    </a:lnTo>
                    <a:close/>
                  </a:path>
                </a:pathLst>
              </a:custGeom>
              <a:noFill/>
              <a:ln w="4762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0" y="-126"/>
                <a:ext cx="2041" cy="2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695563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80" y="133611"/>
            <a:ext cx="9004858" cy="663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2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546" y="101400"/>
            <a:ext cx="8930146" cy="6562446"/>
          </a:xfrm>
          <a:prstGeom prst="rect">
            <a:avLst/>
          </a:prstGeom>
        </p:spPr>
      </p:pic>
      <p:sp>
        <p:nvSpPr>
          <p:cNvPr id="2" name="Up Arrow 1"/>
          <p:cNvSpPr/>
          <p:nvPr/>
        </p:nvSpPr>
        <p:spPr>
          <a:xfrm>
            <a:off x="1152395" y="2091847"/>
            <a:ext cx="876821" cy="2254685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6854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686</Words>
  <Application>Microsoft Office PowerPoint</Application>
  <PresentationFormat>Widescreen</PresentationFormat>
  <Paragraphs>134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DÜNDEN  BUGÜNE İŞ KANUNLARI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Kanun Öncesi ve Sonrası Değişim </vt:lpstr>
      <vt:lpstr>PowerPoint Presentation</vt:lpstr>
      <vt:lpstr>Mühendisler için yeni bir kariyer: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Literatür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Elif</dc:creator>
  <cp:lastModifiedBy>Review</cp:lastModifiedBy>
  <cp:revision>89</cp:revision>
  <dcterms:created xsi:type="dcterms:W3CDTF">2018-10-02T08:05:55Z</dcterms:created>
  <dcterms:modified xsi:type="dcterms:W3CDTF">2020-05-07T10:07:24Z</dcterms:modified>
</cp:coreProperties>
</file>