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0985" autoAdjust="0"/>
  </p:normalViewPr>
  <p:slideViewPr>
    <p:cSldViewPr snapToGrid="0">
      <p:cViewPr varScale="1">
        <p:scale>
          <a:sx n="64" d="100"/>
          <a:sy n="64" d="100"/>
        </p:scale>
        <p:origin x="97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2C9ADE-D20F-4226-8E7C-29BE7FF3CF66}" type="datetimeFigureOut">
              <a:rPr lang="tr-TR" smtClean="0"/>
              <a:t>4.10.2019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922EFA-89F0-404E-90BF-BCB6AE0D6E34}" type="slidenum">
              <a:rPr lang="tr-TR" smtClean="0"/>
              <a:t>‹#›</a:t>
            </a:fld>
            <a:endParaRPr lang="tr-TR"/>
          </a:p>
        </p:txBody>
      </p:sp>
    </p:spTree>
    <p:extLst>
      <p:ext uri="{BB962C8B-B14F-4D97-AF65-F5344CB8AC3E}">
        <p14:creationId xmlns:p14="http://schemas.microsoft.com/office/powerpoint/2010/main" val="3265108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7922EFA-89F0-404E-90BF-BCB6AE0D6E34}" type="slidenum">
              <a:rPr lang="tr-TR" smtClean="0"/>
              <a:t>6</a:t>
            </a:fld>
            <a:endParaRPr lang="tr-TR"/>
          </a:p>
        </p:txBody>
      </p:sp>
    </p:spTree>
    <p:extLst>
      <p:ext uri="{BB962C8B-B14F-4D97-AF65-F5344CB8AC3E}">
        <p14:creationId xmlns:p14="http://schemas.microsoft.com/office/powerpoint/2010/main" val="587554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Soyut</a:t>
            </a:r>
            <a:r>
              <a:rPr lang="tr-TR" baseline="0" dirty="0" smtClean="0"/>
              <a:t> sayı ve sözcük </a:t>
            </a:r>
            <a:r>
              <a:rPr lang="tr-TR" baseline="0" dirty="0" err="1" smtClean="0"/>
              <a:t>vinsinden</a:t>
            </a:r>
            <a:r>
              <a:rPr lang="tr-TR" baseline="0" dirty="0" smtClean="0"/>
              <a:t> sembolleri sosyal insanları anlama onlarla iyi ilişki kurma makime araç gereçleri anlama </a:t>
            </a:r>
          </a:p>
          <a:p>
            <a:r>
              <a:rPr lang="tr-TR" baseline="0" dirty="0" smtClean="0"/>
              <a:t>Seviye zorluk derecesi zorluğa göre sıralandığında yapabildiği en son iş onun zeka seviyesi daha zoru yapıyorsa daha yüksek zeka seviyesi </a:t>
            </a:r>
          </a:p>
          <a:p>
            <a:r>
              <a:rPr lang="tr-TR" baseline="0" dirty="0" smtClean="0"/>
              <a:t>Güçlüğü aynı fakat farklı işleri yapabilmede farklılık gösterir zorlukları aynı içerikleri farklı çok sayıda çeşitli işleri yapabilenlerin daha zeki olduğu </a:t>
            </a:r>
          </a:p>
          <a:p>
            <a:r>
              <a:rPr lang="tr-TR" baseline="0" dirty="0" smtClean="0"/>
              <a:t>İşi yapabilmek için harcanan zaman </a:t>
            </a:r>
            <a:endParaRPr lang="tr-TR" dirty="0"/>
          </a:p>
        </p:txBody>
      </p:sp>
      <p:sp>
        <p:nvSpPr>
          <p:cNvPr id="4" name="Slayt Numarası Yer Tutucusu 3"/>
          <p:cNvSpPr>
            <a:spLocks noGrp="1"/>
          </p:cNvSpPr>
          <p:nvPr>
            <p:ph type="sldNum" sz="quarter" idx="10"/>
          </p:nvPr>
        </p:nvSpPr>
        <p:spPr/>
        <p:txBody>
          <a:bodyPr/>
          <a:lstStyle/>
          <a:p>
            <a:fld id="{47922EFA-89F0-404E-90BF-BCB6AE0D6E34}" type="slidenum">
              <a:rPr lang="tr-TR" smtClean="0"/>
              <a:t>8</a:t>
            </a:fld>
            <a:endParaRPr lang="tr-TR"/>
          </a:p>
        </p:txBody>
      </p:sp>
    </p:spTree>
    <p:extLst>
      <p:ext uri="{BB962C8B-B14F-4D97-AF65-F5344CB8AC3E}">
        <p14:creationId xmlns:p14="http://schemas.microsoft.com/office/powerpoint/2010/main" val="20003561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7922EFA-89F0-404E-90BF-BCB6AE0D6E34}" type="slidenum">
              <a:rPr lang="tr-TR" smtClean="0"/>
              <a:t>10</a:t>
            </a:fld>
            <a:endParaRPr lang="tr-TR"/>
          </a:p>
        </p:txBody>
      </p:sp>
    </p:spTree>
    <p:extLst>
      <p:ext uri="{BB962C8B-B14F-4D97-AF65-F5344CB8AC3E}">
        <p14:creationId xmlns:p14="http://schemas.microsoft.com/office/powerpoint/2010/main" val="34721101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İçerik : </a:t>
            </a:r>
            <a:r>
              <a:rPr lang="tr-TR" dirty="0" err="1" smtClean="0"/>
              <a:t>Süreciin</a:t>
            </a:r>
            <a:r>
              <a:rPr lang="tr-TR" dirty="0" smtClean="0"/>
              <a:t> ne tür materyaller üzerinde olduğu ile ilgili. </a:t>
            </a:r>
          </a:p>
          <a:p>
            <a:r>
              <a:rPr lang="tr-TR" dirty="0" smtClean="0"/>
              <a:t>İşlem içerik üzerinden ne tür analizler yapılacağı  ne tür süreçlerden geçeceği ile ilgili </a:t>
            </a:r>
          </a:p>
          <a:p>
            <a:r>
              <a:rPr lang="tr-TR" dirty="0" smtClean="0"/>
              <a:t>Ürün neler elde edildiği </a:t>
            </a:r>
          </a:p>
          <a:p>
            <a:r>
              <a:rPr lang="tr-TR" dirty="0" smtClean="0"/>
              <a:t>120 faktör</a:t>
            </a:r>
            <a:r>
              <a:rPr lang="tr-TR" baseline="0" dirty="0" smtClean="0"/>
              <a:t> bağımsız ele alınmış 4X5X6  </a:t>
            </a:r>
            <a:r>
              <a:rPr lang="tr-TR" baseline="0" dirty="0" err="1" smtClean="0"/>
              <a:t>insanalrın</a:t>
            </a:r>
            <a:r>
              <a:rPr lang="tr-TR" baseline="0" dirty="0" smtClean="0"/>
              <a:t> hangisine ne derecede sahip olduğu değişkenlik </a:t>
            </a:r>
            <a:r>
              <a:rPr lang="tr-TR" baseline="0" dirty="0" err="1" smtClean="0"/>
              <a:t>gösteriri</a:t>
            </a:r>
            <a:r>
              <a:rPr lang="tr-TR" baseline="0" dirty="0" smtClean="0"/>
              <a:t> bir işte başarılı olan kimse başka işte olmayabilir </a:t>
            </a:r>
          </a:p>
          <a:p>
            <a:r>
              <a:rPr lang="tr-TR" baseline="0" dirty="0" smtClean="0"/>
              <a:t>Teorik olmaya devam etmektedir </a:t>
            </a:r>
            <a:endParaRPr lang="tr-TR" dirty="0"/>
          </a:p>
        </p:txBody>
      </p:sp>
      <p:sp>
        <p:nvSpPr>
          <p:cNvPr id="4" name="Slayt Numarası Yer Tutucusu 3"/>
          <p:cNvSpPr>
            <a:spLocks noGrp="1"/>
          </p:cNvSpPr>
          <p:nvPr>
            <p:ph type="sldNum" sz="quarter" idx="10"/>
          </p:nvPr>
        </p:nvSpPr>
        <p:spPr/>
        <p:txBody>
          <a:bodyPr/>
          <a:lstStyle/>
          <a:p>
            <a:fld id="{47922EFA-89F0-404E-90BF-BCB6AE0D6E34}" type="slidenum">
              <a:rPr lang="tr-TR" smtClean="0"/>
              <a:t>12</a:t>
            </a:fld>
            <a:endParaRPr lang="tr-TR"/>
          </a:p>
        </p:txBody>
      </p:sp>
    </p:spTree>
    <p:extLst>
      <p:ext uri="{BB962C8B-B14F-4D97-AF65-F5344CB8AC3E}">
        <p14:creationId xmlns:p14="http://schemas.microsoft.com/office/powerpoint/2010/main" val="2426905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CF31EB6-A5DB-4E04-B3B4-853822F03528}"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B8ABE2D-CA86-401D-9BC4-DD2838C4707F}" type="slidenum">
              <a:rPr lang="tr-TR" smtClean="0"/>
              <a:t>‹#›</a:t>
            </a:fld>
            <a:endParaRPr lang="tr-TR"/>
          </a:p>
        </p:txBody>
      </p:sp>
    </p:spTree>
    <p:extLst>
      <p:ext uri="{BB962C8B-B14F-4D97-AF65-F5344CB8AC3E}">
        <p14:creationId xmlns:p14="http://schemas.microsoft.com/office/powerpoint/2010/main" val="2558183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F31EB6-A5DB-4E04-B3B4-853822F03528}"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B8ABE2D-CA86-401D-9BC4-DD2838C4707F}" type="slidenum">
              <a:rPr lang="tr-TR" smtClean="0"/>
              <a:t>‹#›</a:t>
            </a:fld>
            <a:endParaRPr lang="tr-TR"/>
          </a:p>
        </p:txBody>
      </p:sp>
    </p:spTree>
    <p:extLst>
      <p:ext uri="{BB962C8B-B14F-4D97-AF65-F5344CB8AC3E}">
        <p14:creationId xmlns:p14="http://schemas.microsoft.com/office/powerpoint/2010/main" val="2721738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F31EB6-A5DB-4E04-B3B4-853822F03528}"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B8ABE2D-CA86-401D-9BC4-DD2838C4707F}" type="slidenum">
              <a:rPr lang="tr-TR" smtClean="0"/>
              <a:t>‹#›</a:t>
            </a:fld>
            <a:endParaRPr lang="tr-TR"/>
          </a:p>
        </p:txBody>
      </p:sp>
    </p:spTree>
    <p:extLst>
      <p:ext uri="{BB962C8B-B14F-4D97-AF65-F5344CB8AC3E}">
        <p14:creationId xmlns:p14="http://schemas.microsoft.com/office/powerpoint/2010/main" val="4072400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F31EB6-A5DB-4E04-B3B4-853822F03528}"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B8ABE2D-CA86-401D-9BC4-DD2838C4707F}" type="slidenum">
              <a:rPr lang="tr-TR" smtClean="0"/>
              <a:t>‹#›</a:t>
            </a:fld>
            <a:endParaRPr lang="tr-TR"/>
          </a:p>
        </p:txBody>
      </p:sp>
    </p:spTree>
    <p:extLst>
      <p:ext uri="{BB962C8B-B14F-4D97-AF65-F5344CB8AC3E}">
        <p14:creationId xmlns:p14="http://schemas.microsoft.com/office/powerpoint/2010/main" val="3739988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CF31EB6-A5DB-4E04-B3B4-853822F03528}"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B8ABE2D-CA86-401D-9BC4-DD2838C4707F}" type="slidenum">
              <a:rPr lang="tr-TR" smtClean="0"/>
              <a:t>‹#›</a:t>
            </a:fld>
            <a:endParaRPr lang="tr-TR"/>
          </a:p>
        </p:txBody>
      </p:sp>
    </p:spTree>
    <p:extLst>
      <p:ext uri="{BB962C8B-B14F-4D97-AF65-F5344CB8AC3E}">
        <p14:creationId xmlns:p14="http://schemas.microsoft.com/office/powerpoint/2010/main" val="902643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CF31EB6-A5DB-4E04-B3B4-853822F03528}" type="datetimeFigureOut">
              <a:rPr lang="tr-TR" smtClean="0"/>
              <a:t>4.10.2019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B8ABE2D-CA86-401D-9BC4-DD2838C4707F}" type="slidenum">
              <a:rPr lang="tr-TR" smtClean="0"/>
              <a:t>‹#›</a:t>
            </a:fld>
            <a:endParaRPr lang="tr-TR"/>
          </a:p>
        </p:txBody>
      </p:sp>
    </p:spTree>
    <p:extLst>
      <p:ext uri="{BB962C8B-B14F-4D97-AF65-F5344CB8AC3E}">
        <p14:creationId xmlns:p14="http://schemas.microsoft.com/office/powerpoint/2010/main" val="79477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CF31EB6-A5DB-4E04-B3B4-853822F03528}" type="datetimeFigureOut">
              <a:rPr lang="tr-TR" smtClean="0"/>
              <a:t>4.10.2019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B8ABE2D-CA86-401D-9BC4-DD2838C4707F}" type="slidenum">
              <a:rPr lang="tr-TR" smtClean="0"/>
              <a:t>‹#›</a:t>
            </a:fld>
            <a:endParaRPr lang="tr-TR"/>
          </a:p>
        </p:txBody>
      </p:sp>
    </p:spTree>
    <p:extLst>
      <p:ext uri="{BB962C8B-B14F-4D97-AF65-F5344CB8AC3E}">
        <p14:creationId xmlns:p14="http://schemas.microsoft.com/office/powerpoint/2010/main" val="3791412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CF31EB6-A5DB-4E04-B3B4-853822F03528}" type="datetimeFigureOut">
              <a:rPr lang="tr-TR" smtClean="0"/>
              <a:t>4.10.2019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B8ABE2D-CA86-401D-9BC4-DD2838C4707F}" type="slidenum">
              <a:rPr lang="tr-TR" smtClean="0"/>
              <a:t>‹#›</a:t>
            </a:fld>
            <a:endParaRPr lang="tr-TR"/>
          </a:p>
        </p:txBody>
      </p:sp>
    </p:spTree>
    <p:extLst>
      <p:ext uri="{BB962C8B-B14F-4D97-AF65-F5344CB8AC3E}">
        <p14:creationId xmlns:p14="http://schemas.microsoft.com/office/powerpoint/2010/main" val="11669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CF31EB6-A5DB-4E04-B3B4-853822F03528}" type="datetimeFigureOut">
              <a:rPr lang="tr-TR" smtClean="0"/>
              <a:t>4.10.2019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B8ABE2D-CA86-401D-9BC4-DD2838C4707F}" type="slidenum">
              <a:rPr lang="tr-TR" smtClean="0"/>
              <a:t>‹#›</a:t>
            </a:fld>
            <a:endParaRPr lang="tr-TR"/>
          </a:p>
        </p:txBody>
      </p:sp>
    </p:spTree>
    <p:extLst>
      <p:ext uri="{BB962C8B-B14F-4D97-AF65-F5344CB8AC3E}">
        <p14:creationId xmlns:p14="http://schemas.microsoft.com/office/powerpoint/2010/main" val="111819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CF31EB6-A5DB-4E04-B3B4-853822F03528}" type="datetimeFigureOut">
              <a:rPr lang="tr-TR" smtClean="0"/>
              <a:t>4.10.2019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B8ABE2D-CA86-401D-9BC4-DD2838C4707F}" type="slidenum">
              <a:rPr lang="tr-TR" smtClean="0"/>
              <a:t>‹#›</a:t>
            </a:fld>
            <a:endParaRPr lang="tr-TR"/>
          </a:p>
        </p:txBody>
      </p:sp>
    </p:spTree>
    <p:extLst>
      <p:ext uri="{BB962C8B-B14F-4D97-AF65-F5344CB8AC3E}">
        <p14:creationId xmlns:p14="http://schemas.microsoft.com/office/powerpoint/2010/main" val="3012741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CF31EB6-A5DB-4E04-B3B4-853822F03528}" type="datetimeFigureOut">
              <a:rPr lang="tr-TR" smtClean="0"/>
              <a:t>4.10.2019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B8ABE2D-CA86-401D-9BC4-DD2838C4707F}" type="slidenum">
              <a:rPr lang="tr-TR" smtClean="0"/>
              <a:t>‹#›</a:t>
            </a:fld>
            <a:endParaRPr lang="tr-TR"/>
          </a:p>
        </p:txBody>
      </p:sp>
    </p:spTree>
    <p:extLst>
      <p:ext uri="{BB962C8B-B14F-4D97-AF65-F5344CB8AC3E}">
        <p14:creationId xmlns:p14="http://schemas.microsoft.com/office/powerpoint/2010/main" val="1443758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F31EB6-A5DB-4E04-B3B4-853822F03528}" type="datetimeFigureOut">
              <a:rPr lang="tr-TR" smtClean="0"/>
              <a:t>4.10.2019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8ABE2D-CA86-401D-9BC4-DD2838C4707F}" type="slidenum">
              <a:rPr lang="tr-TR" smtClean="0"/>
              <a:t>‹#›</a:t>
            </a:fld>
            <a:endParaRPr lang="tr-TR"/>
          </a:p>
        </p:txBody>
      </p:sp>
    </p:spTree>
    <p:extLst>
      <p:ext uri="{BB962C8B-B14F-4D97-AF65-F5344CB8AC3E}">
        <p14:creationId xmlns:p14="http://schemas.microsoft.com/office/powerpoint/2010/main" val="2588309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a:solidFill>
                  <a:srgbClr val="FF0000"/>
                </a:solidFill>
              </a:rPr>
              <a:t>RPE401 Psikolojik Testler</a:t>
            </a:r>
            <a:r>
              <a:rPr lang="tr-TR" dirty="0"/>
              <a:t/>
            </a:r>
            <a:br>
              <a:rPr lang="tr-TR" dirty="0"/>
            </a:br>
            <a:endParaRPr lang="tr-TR" dirty="0"/>
          </a:p>
        </p:txBody>
      </p:sp>
      <p:sp>
        <p:nvSpPr>
          <p:cNvPr id="3" name="Alt Başlık 2"/>
          <p:cNvSpPr>
            <a:spLocks noGrp="1"/>
          </p:cNvSpPr>
          <p:nvPr>
            <p:ph type="subTitle" idx="1"/>
          </p:nvPr>
        </p:nvSpPr>
        <p:spPr/>
        <p:txBody>
          <a:bodyPr>
            <a:normAutofit/>
          </a:bodyPr>
          <a:lstStyle/>
          <a:p>
            <a:r>
              <a:rPr lang="tr-TR" sz="4000" b="1" dirty="0" smtClean="0"/>
              <a:t>7. Sunu </a:t>
            </a:r>
          </a:p>
          <a:p>
            <a:r>
              <a:rPr lang="tr-TR" sz="4000" b="1" dirty="0" smtClean="0"/>
              <a:t>Zeka </a:t>
            </a:r>
            <a:r>
              <a:rPr lang="tr-TR" sz="4000" b="1" dirty="0" smtClean="0"/>
              <a:t>ve Yeteneğin Ölçülmesi </a:t>
            </a:r>
            <a:endParaRPr lang="tr-TR" sz="4000" b="1" dirty="0"/>
          </a:p>
        </p:txBody>
      </p:sp>
    </p:spTree>
    <p:extLst>
      <p:ext uri="{BB962C8B-B14F-4D97-AF65-F5344CB8AC3E}">
        <p14:creationId xmlns:p14="http://schemas.microsoft.com/office/powerpoint/2010/main" val="3304409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Zeka Kuramları </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Sözel Yetenek </a:t>
            </a:r>
          </a:p>
          <a:p>
            <a:r>
              <a:rPr lang="tr-TR" dirty="0" smtClean="0"/>
              <a:t>Kelime Akıcılığı </a:t>
            </a:r>
          </a:p>
          <a:p>
            <a:r>
              <a:rPr lang="tr-TR" dirty="0" smtClean="0"/>
              <a:t>Sayısal Yetenek</a:t>
            </a:r>
          </a:p>
          <a:p>
            <a:r>
              <a:rPr lang="tr-TR" dirty="0" smtClean="0"/>
              <a:t>Genel Muhakeme Yeteneği </a:t>
            </a:r>
          </a:p>
          <a:p>
            <a:r>
              <a:rPr lang="tr-TR" dirty="0" smtClean="0"/>
              <a:t>Yer-Mekan ilişkileri </a:t>
            </a:r>
          </a:p>
          <a:p>
            <a:r>
              <a:rPr lang="tr-TR" dirty="0" smtClean="0"/>
              <a:t>Bellek Faktörü </a:t>
            </a:r>
          </a:p>
          <a:p>
            <a:r>
              <a:rPr lang="tr-TR" dirty="0" smtClean="0"/>
              <a:t>Algısal Faktörler </a:t>
            </a:r>
          </a:p>
          <a:p>
            <a:pPr marL="0" indent="0">
              <a:buNone/>
            </a:pPr>
            <a:r>
              <a:rPr lang="tr-TR" b="1" dirty="0" smtClean="0">
                <a:solidFill>
                  <a:srgbClr val="FF0000"/>
                </a:solidFill>
              </a:rPr>
              <a:t>! </a:t>
            </a:r>
            <a:r>
              <a:rPr lang="tr-TR" dirty="0" smtClean="0"/>
              <a:t>Çok puan veren test / Alt ölçekler / Profil </a:t>
            </a:r>
            <a:endParaRPr lang="tr-TR" dirty="0"/>
          </a:p>
        </p:txBody>
      </p:sp>
    </p:spTree>
    <p:extLst>
      <p:ext uri="{BB962C8B-B14F-4D97-AF65-F5344CB8AC3E}">
        <p14:creationId xmlns:p14="http://schemas.microsoft.com/office/powerpoint/2010/main" val="41517749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Zeka Kuramları </a:t>
            </a:r>
            <a:endParaRPr lang="tr-TR" dirty="0">
              <a:solidFill>
                <a:srgbClr val="FF0000"/>
              </a:solidFill>
            </a:endParaRPr>
          </a:p>
        </p:txBody>
      </p:sp>
      <p:sp>
        <p:nvSpPr>
          <p:cNvPr id="3" name="İçerik Yer Tutucusu 2"/>
          <p:cNvSpPr>
            <a:spLocks noGrp="1"/>
          </p:cNvSpPr>
          <p:nvPr>
            <p:ph idx="1"/>
          </p:nvPr>
        </p:nvSpPr>
        <p:spPr/>
        <p:txBody>
          <a:bodyPr>
            <a:normAutofit lnSpcReduction="10000"/>
          </a:bodyPr>
          <a:lstStyle/>
          <a:p>
            <a:pPr marL="609600" indent="-609600">
              <a:lnSpc>
                <a:spcPct val="110000"/>
              </a:lnSpc>
              <a:buNone/>
            </a:pPr>
            <a:r>
              <a:rPr lang="tr-TR" altLang="tr-TR" b="1" dirty="0" err="1" smtClean="0">
                <a:solidFill>
                  <a:srgbClr val="CC0000"/>
                </a:solidFill>
              </a:rPr>
              <a:t>Guilford</a:t>
            </a:r>
            <a:r>
              <a:rPr lang="tr-TR" altLang="tr-TR" b="1" dirty="0" smtClean="0">
                <a:solidFill>
                  <a:srgbClr val="CC0000"/>
                </a:solidFill>
              </a:rPr>
              <a:t> Zihin Yapısı Zeka Modeli (Üç boyutlu zihinsel yapı modeli) </a:t>
            </a:r>
          </a:p>
          <a:p>
            <a:pPr marL="609600" indent="-609600" algn="just">
              <a:lnSpc>
                <a:spcPct val="110000"/>
              </a:lnSpc>
              <a:buNone/>
            </a:pPr>
            <a:r>
              <a:rPr lang="tr-TR" altLang="tr-TR" dirty="0"/>
              <a:t>J.P. </a:t>
            </a:r>
            <a:r>
              <a:rPr lang="tr-TR" altLang="tr-TR" dirty="0" err="1"/>
              <a:t>Guilford</a:t>
            </a:r>
            <a:r>
              <a:rPr lang="tr-TR" altLang="tr-TR" dirty="0"/>
              <a:t>, zekayı ve zihnin yapısını üç boyutlu olarak </a:t>
            </a:r>
            <a:r>
              <a:rPr lang="tr-TR" altLang="tr-TR" dirty="0" smtClean="0"/>
              <a:t>ele almış </a:t>
            </a:r>
            <a:r>
              <a:rPr lang="tr-TR" altLang="tr-TR" dirty="0"/>
              <a:t>ve “</a:t>
            </a:r>
            <a:r>
              <a:rPr lang="tr-TR" altLang="tr-TR" dirty="0" smtClean="0"/>
              <a:t>Zihin Yapısı</a:t>
            </a:r>
            <a:r>
              <a:rPr lang="tr-TR" altLang="tr-TR" dirty="0"/>
              <a:t>” adını verdiği zeka kuramını da </a:t>
            </a:r>
            <a:r>
              <a:rPr lang="tr-TR" altLang="tr-TR" dirty="0" smtClean="0"/>
              <a:t>faktör analizi </a:t>
            </a:r>
            <a:r>
              <a:rPr lang="tr-TR" altLang="tr-TR" dirty="0"/>
              <a:t>yoluyla geliştirerek, zekayı 120 faktörlü </a:t>
            </a:r>
            <a:r>
              <a:rPr lang="tr-TR" altLang="tr-TR" dirty="0" smtClean="0"/>
              <a:t>olarak tanımlamıştır</a:t>
            </a:r>
            <a:r>
              <a:rPr lang="tr-TR" altLang="tr-TR" dirty="0"/>
              <a:t>. </a:t>
            </a:r>
          </a:p>
          <a:p>
            <a:pPr marL="0" indent="0" algn="just">
              <a:buNone/>
            </a:pPr>
            <a:r>
              <a:rPr lang="tr-TR" altLang="tr-TR" dirty="0"/>
              <a:t>Bu modelde yer alan yetenekleri üç sınıfta ele almıştır. </a:t>
            </a:r>
          </a:p>
          <a:p>
            <a:pPr marL="609600" indent="-609600" algn="just">
              <a:lnSpc>
                <a:spcPct val="110000"/>
              </a:lnSpc>
              <a:buNone/>
            </a:pPr>
            <a:r>
              <a:rPr lang="tr-TR" altLang="tr-TR" dirty="0">
                <a:sym typeface="Wingdings" panose="05000000000000000000" pitchFamily="2" charset="2"/>
              </a:rPr>
              <a:t>	</a:t>
            </a:r>
            <a:r>
              <a:rPr lang="tr-TR" altLang="tr-TR" b="1" i="1" dirty="0">
                <a:solidFill>
                  <a:srgbClr val="CC0000"/>
                </a:solidFill>
                <a:sym typeface="Wingdings" panose="05000000000000000000" pitchFamily="2" charset="2"/>
              </a:rPr>
              <a:t></a:t>
            </a:r>
            <a:r>
              <a:rPr lang="tr-TR" altLang="tr-TR" i="1" dirty="0">
                <a:sym typeface="Wingdings" panose="05000000000000000000" pitchFamily="2" charset="2"/>
              </a:rPr>
              <a:t> İşlemler (5 çeşit)      </a:t>
            </a:r>
          </a:p>
          <a:p>
            <a:pPr marL="609600" indent="-609600" algn="just">
              <a:lnSpc>
                <a:spcPct val="110000"/>
              </a:lnSpc>
              <a:buNone/>
            </a:pPr>
            <a:r>
              <a:rPr lang="tr-TR" altLang="tr-TR" i="1" dirty="0">
                <a:sym typeface="Wingdings" panose="05000000000000000000" pitchFamily="2" charset="2"/>
              </a:rPr>
              <a:t>	</a:t>
            </a:r>
            <a:r>
              <a:rPr lang="tr-TR" altLang="tr-TR" b="1" i="1" dirty="0">
                <a:solidFill>
                  <a:srgbClr val="CC0000"/>
                </a:solidFill>
                <a:sym typeface="Wingdings" panose="05000000000000000000" pitchFamily="2" charset="2"/>
              </a:rPr>
              <a:t> </a:t>
            </a:r>
            <a:r>
              <a:rPr lang="tr-TR" altLang="tr-TR" i="1" dirty="0">
                <a:sym typeface="Wingdings" panose="05000000000000000000" pitchFamily="2" charset="2"/>
              </a:rPr>
              <a:t>İçerik (4 çeşit)       </a:t>
            </a:r>
          </a:p>
          <a:p>
            <a:pPr marL="609600" indent="-609600" algn="just">
              <a:lnSpc>
                <a:spcPct val="110000"/>
              </a:lnSpc>
              <a:buNone/>
            </a:pPr>
            <a:r>
              <a:rPr lang="tr-TR" altLang="tr-TR" i="1" dirty="0">
                <a:sym typeface="Wingdings" panose="05000000000000000000" pitchFamily="2" charset="2"/>
              </a:rPr>
              <a:t>	</a:t>
            </a:r>
            <a:r>
              <a:rPr lang="tr-TR" altLang="tr-TR" b="1" i="1" dirty="0">
                <a:solidFill>
                  <a:srgbClr val="CC0000"/>
                </a:solidFill>
                <a:sym typeface="Wingdings" panose="05000000000000000000" pitchFamily="2" charset="2"/>
              </a:rPr>
              <a:t> </a:t>
            </a:r>
            <a:r>
              <a:rPr lang="tr-TR" altLang="tr-TR" i="1" dirty="0">
                <a:sym typeface="Wingdings" panose="05000000000000000000" pitchFamily="2" charset="2"/>
              </a:rPr>
              <a:t>Ürünler (6 çeşit)</a:t>
            </a:r>
          </a:p>
          <a:p>
            <a:pPr marL="609600" indent="-609600">
              <a:lnSpc>
                <a:spcPct val="110000"/>
              </a:lnSpc>
              <a:buNone/>
            </a:pPr>
            <a:endParaRPr lang="tr-TR" altLang="tr-TR" i="1" dirty="0">
              <a:sym typeface="Wingdings" panose="05000000000000000000" pitchFamily="2" charset="2"/>
            </a:endParaRPr>
          </a:p>
          <a:p>
            <a:endParaRPr lang="tr-TR" dirty="0"/>
          </a:p>
        </p:txBody>
      </p:sp>
    </p:spTree>
    <p:extLst>
      <p:ext uri="{BB962C8B-B14F-4D97-AF65-F5344CB8AC3E}">
        <p14:creationId xmlns:p14="http://schemas.microsoft.com/office/powerpoint/2010/main" val="15479975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Zeka</a:t>
            </a:r>
            <a:r>
              <a:rPr lang="tr-TR" b="1" dirty="0" smtClean="0"/>
              <a:t> </a:t>
            </a:r>
            <a:r>
              <a:rPr lang="tr-TR" b="1" dirty="0" smtClean="0">
                <a:solidFill>
                  <a:srgbClr val="FF0000"/>
                </a:solidFill>
              </a:rPr>
              <a:t>Kuramları</a:t>
            </a:r>
            <a:r>
              <a:rPr lang="tr-TR" b="1" dirty="0" smtClean="0"/>
              <a:t> </a:t>
            </a:r>
            <a:endParaRPr lang="tr-TR" dirty="0"/>
          </a:p>
        </p:txBody>
      </p:sp>
      <p:sp>
        <p:nvSpPr>
          <p:cNvPr id="3" name="İçerik Yer Tutucusu 2"/>
          <p:cNvSpPr>
            <a:spLocks noGrp="1"/>
          </p:cNvSpPr>
          <p:nvPr>
            <p:ph idx="1"/>
          </p:nvPr>
        </p:nvSpPr>
        <p:spPr/>
        <p:txBody>
          <a:bodyPr/>
          <a:lstStyle/>
          <a:p>
            <a:endParaRPr lang="tr-TR"/>
          </a:p>
        </p:txBody>
      </p:sp>
      <p:pic>
        <p:nvPicPr>
          <p:cNvPr id="4" name="Resim 3"/>
          <p:cNvPicPr>
            <a:picLocks noChangeAspect="1"/>
          </p:cNvPicPr>
          <p:nvPr/>
        </p:nvPicPr>
        <p:blipFill>
          <a:blip r:embed="rId3"/>
          <a:stretch>
            <a:fillRect/>
          </a:stretch>
        </p:blipFill>
        <p:spPr>
          <a:xfrm>
            <a:off x="2735001" y="1377430"/>
            <a:ext cx="6394008" cy="4799533"/>
          </a:xfrm>
          <a:prstGeom prst="rect">
            <a:avLst/>
          </a:prstGeom>
        </p:spPr>
      </p:pic>
    </p:spTree>
    <p:extLst>
      <p:ext uri="{BB962C8B-B14F-4D97-AF65-F5344CB8AC3E}">
        <p14:creationId xmlns:p14="http://schemas.microsoft.com/office/powerpoint/2010/main" val="21414770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Zeka Kuramları </a:t>
            </a:r>
            <a:endParaRPr lang="tr-TR" dirty="0">
              <a:solidFill>
                <a:srgbClr val="FF0000"/>
              </a:solidFill>
            </a:endParaRPr>
          </a:p>
        </p:txBody>
      </p:sp>
      <p:sp>
        <p:nvSpPr>
          <p:cNvPr id="3" name="İçerik Yer Tutucusu 2"/>
          <p:cNvSpPr>
            <a:spLocks noGrp="1"/>
          </p:cNvSpPr>
          <p:nvPr>
            <p:ph idx="1"/>
          </p:nvPr>
        </p:nvSpPr>
        <p:spPr>
          <a:xfrm>
            <a:off x="838200" y="1843790"/>
            <a:ext cx="10515600" cy="4333173"/>
          </a:xfrm>
        </p:spPr>
        <p:txBody>
          <a:bodyPr>
            <a:normAutofit fontScale="92500" lnSpcReduction="20000"/>
          </a:bodyPr>
          <a:lstStyle/>
          <a:p>
            <a:pPr algn="ctr">
              <a:lnSpc>
                <a:spcPct val="80000"/>
              </a:lnSpc>
              <a:buNone/>
            </a:pPr>
            <a:r>
              <a:rPr lang="tr-TR" altLang="tr-TR" b="1" dirty="0">
                <a:solidFill>
                  <a:srgbClr val="CC0000"/>
                </a:solidFill>
              </a:rPr>
              <a:t>H.GARDNER ÇOKLU ZEKA KURAMI</a:t>
            </a:r>
          </a:p>
          <a:p>
            <a:pPr algn="just">
              <a:lnSpc>
                <a:spcPct val="80000"/>
              </a:lnSpc>
            </a:pPr>
            <a:r>
              <a:rPr lang="tr-TR" altLang="tr-TR" dirty="0"/>
              <a:t>Amerikalı psikolog </a:t>
            </a:r>
            <a:r>
              <a:rPr lang="tr-TR" altLang="tr-TR" dirty="0" err="1"/>
              <a:t>Howard</a:t>
            </a:r>
            <a:r>
              <a:rPr lang="tr-TR" altLang="tr-TR" dirty="0"/>
              <a:t> </a:t>
            </a:r>
            <a:r>
              <a:rPr lang="tr-TR" altLang="tr-TR" dirty="0" err="1"/>
              <a:t>Gardner</a:t>
            </a:r>
            <a:r>
              <a:rPr lang="tr-TR" altLang="tr-TR" dirty="0"/>
              <a:t> 1983 yılında çocuklar ve beyin hasarlı yetişkinler üzerinde çalışırken insan düşüncesi ve bilişe ilişkin bazı sentezlere varmıştır. Zekanın </a:t>
            </a:r>
            <a:r>
              <a:rPr lang="tr-TR" altLang="tr-TR" dirty="0" err="1"/>
              <a:t>psiko</a:t>
            </a:r>
            <a:r>
              <a:rPr lang="tr-TR" altLang="tr-TR" dirty="0"/>
              <a:t>-biyolojik bir yapı olduğunu kabul </a:t>
            </a:r>
            <a:r>
              <a:rPr lang="tr-TR" altLang="tr-TR" dirty="0" err="1"/>
              <a:t>etmiştir.Sekiz</a:t>
            </a:r>
            <a:r>
              <a:rPr lang="tr-TR" altLang="tr-TR" dirty="0"/>
              <a:t> tür zeka önermiştir:</a:t>
            </a:r>
          </a:p>
          <a:p>
            <a:pPr>
              <a:lnSpc>
                <a:spcPct val="80000"/>
              </a:lnSpc>
              <a:buNone/>
            </a:pPr>
            <a:r>
              <a:rPr lang="tr-TR" altLang="tr-TR" dirty="0"/>
              <a:t>1-DİL ZEKASI</a:t>
            </a:r>
            <a:endParaRPr lang="tr-TR" altLang="tr-TR" b="1" i="1" dirty="0"/>
          </a:p>
          <a:p>
            <a:pPr>
              <a:lnSpc>
                <a:spcPct val="80000"/>
              </a:lnSpc>
              <a:buNone/>
            </a:pPr>
            <a:r>
              <a:rPr lang="tr-TR" altLang="tr-TR" dirty="0"/>
              <a:t>2-MANTIK MATEMATİKSEL ZEKA</a:t>
            </a:r>
            <a:endParaRPr lang="tr-TR" altLang="tr-TR" b="1" dirty="0"/>
          </a:p>
          <a:p>
            <a:pPr>
              <a:lnSpc>
                <a:spcPct val="80000"/>
              </a:lnSpc>
              <a:buNone/>
            </a:pPr>
            <a:r>
              <a:rPr lang="tr-TR" altLang="tr-TR" dirty="0"/>
              <a:t>3-GÖRSEL UZAMSAL ZEKA</a:t>
            </a:r>
            <a:endParaRPr lang="tr-TR" altLang="tr-TR" b="1" dirty="0"/>
          </a:p>
          <a:p>
            <a:pPr>
              <a:lnSpc>
                <a:spcPct val="80000"/>
              </a:lnSpc>
              <a:buNone/>
            </a:pPr>
            <a:r>
              <a:rPr lang="tr-TR" altLang="tr-TR" dirty="0"/>
              <a:t>4-MÜZİKAL ZEKA </a:t>
            </a:r>
            <a:endParaRPr lang="tr-TR" altLang="tr-TR" b="1" i="1" dirty="0"/>
          </a:p>
          <a:p>
            <a:pPr>
              <a:lnSpc>
                <a:spcPct val="80000"/>
              </a:lnSpc>
              <a:buNone/>
            </a:pPr>
            <a:r>
              <a:rPr lang="tr-TR" altLang="tr-TR" dirty="0"/>
              <a:t>5-SOSYAL ZEKA</a:t>
            </a:r>
            <a:endParaRPr lang="tr-TR" altLang="tr-TR" b="1" i="1" dirty="0"/>
          </a:p>
          <a:p>
            <a:pPr>
              <a:lnSpc>
                <a:spcPct val="80000"/>
              </a:lnSpc>
              <a:buNone/>
            </a:pPr>
            <a:r>
              <a:rPr lang="tr-TR" altLang="tr-TR" dirty="0"/>
              <a:t>6-ÖZEDÖNÜK ZEKÂ</a:t>
            </a:r>
            <a:endParaRPr lang="tr-TR" altLang="tr-TR" b="1" i="1" dirty="0"/>
          </a:p>
          <a:p>
            <a:pPr>
              <a:lnSpc>
                <a:spcPct val="80000"/>
              </a:lnSpc>
              <a:buNone/>
            </a:pPr>
            <a:r>
              <a:rPr lang="tr-TR" altLang="tr-TR" dirty="0"/>
              <a:t>7-DOĞACI ZEKA</a:t>
            </a:r>
          </a:p>
          <a:p>
            <a:pPr>
              <a:lnSpc>
                <a:spcPct val="80000"/>
              </a:lnSpc>
              <a:buNone/>
            </a:pPr>
            <a:r>
              <a:rPr lang="tr-TR" altLang="tr-TR" dirty="0"/>
              <a:t>8-BEDENSEL-KİNESTETİK ZEKA</a:t>
            </a:r>
          </a:p>
          <a:p>
            <a:endParaRPr lang="tr-TR" dirty="0"/>
          </a:p>
        </p:txBody>
      </p:sp>
    </p:spTree>
    <p:extLst>
      <p:ext uri="{BB962C8B-B14F-4D97-AF65-F5344CB8AC3E}">
        <p14:creationId xmlns:p14="http://schemas.microsoft.com/office/powerpoint/2010/main" val="11220851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365125"/>
            <a:ext cx="10515600" cy="5811838"/>
          </a:xfrm>
        </p:spPr>
        <p:txBody>
          <a:bodyPr>
            <a:normAutofit fontScale="92500" lnSpcReduction="10000"/>
          </a:bodyPr>
          <a:lstStyle/>
          <a:p>
            <a:pPr>
              <a:buNone/>
            </a:pPr>
            <a:r>
              <a:rPr lang="tr-TR" altLang="tr-TR" b="1" i="1" dirty="0">
                <a:solidFill>
                  <a:srgbClr val="CC0000"/>
                </a:solidFill>
              </a:rPr>
              <a:t>1-Dil Zekası ile Öğrenenler;</a:t>
            </a:r>
          </a:p>
          <a:p>
            <a:r>
              <a:rPr lang="tr-TR" altLang="tr-TR" dirty="0"/>
              <a:t>Etkili dinleme,</a:t>
            </a:r>
            <a:endParaRPr lang="tr-TR" altLang="tr-TR" b="1" i="1" dirty="0"/>
          </a:p>
          <a:p>
            <a:r>
              <a:rPr lang="tr-TR" altLang="tr-TR" dirty="0"/>
              <a:t>Etkili konuşma becerisine,</a:t>
            </a:r>
            <a:endParaRPr lang="tr-TR" altLang="tr-TR" b="1" i="1" dirty="0"/>
          </a:p>
          <a:p>
            <a:r>
              <a:rPr lang="tr-TR" altLang="tr-TR" dirty="0"/>
              <a:t>İsim, yer ve tarihler hakkında güçlü bir hafıza</a:t>
            </a:r>
            <a:endParaRPr lang="tr-TR" altLang="tr-TR" b="1" i="1" dirty="0"/>
          </a:p>
          <a:p>
            <a:r>
              <a:rPr lang="tr-TR" altLang="tr-TR" dirty="0"/>
              <a:t>Güçlü bir kelime dağarcığına sahip,</a:t>
            </a:r>
            <a:endParaRPr lang="tr-TR" altLang="tr-TR" b="1" i="1" dirty="0"/>
          </a:p>
          <a:p>
            <a:r>
              <a:rPr lang="tr-TR" altLang="tr-TR" dirty="0"/>
              <a:t>Doğru telaffuz becerisine,</a:t>
            </a:r>
          </a:p>
          <a:p>
            <a:pPr>
              <a:buNone/>
            </a:pPr>
            <a:endParaRPr lang="tr-TR" altLang="tr-TR" b="1" i="1" dirty="0"/>
          </a:p>
          <a:p>
            <a:pPr>
              <a:buNone/>
            </a:pPr>
            <a:r>
              <a:rPr lang="tr-TR" altLang="tr-TR" b="1" i="1" dirty="0">
                <a:solidFill>
                  <a:srgbClr val="CC0000"/>
                </a:solidFill>
              </a:rPr>
              <a:t>2-Mantık-Matematik Zekası ile Öğrenenler;</a:t>
            </a:r>
          </a:p>
          <a:p>
            <a:r>
              <a:rPr lang="tr-TR" altLang="tr-TR" dirty="0"/>
              <a:t>İlişki ve benzerlikleri algılama,</a:t>
            </a:r>
            <a:endParaRPr lang="tr-TR" altLang="tr-TR" b="1" i="1" dirty="0"/>
          </a:p>
          <a:p>
            <a:r>
              <a:rPr lang="tr-TR" altLang="tr-TR" dirty="0"/>
              <a:t>Hipotez geliştirme ve test etme becerisine,</a:t>
            </a:r>
            <a:endParaRPr lang="tr-TR" altLang="tr-TR" b="1" i="1" dirty="0"/>
          </a:p>
          <a:p>
            <a:r>
              <a:rPr lang="tr-TR" altLang="tr-TR" dirty="0"/>
              <a:t>Olayların oluşumu ve işleyişi üzerine odaklaşma gücüne,</a:t>
            </a:r>
            <a:endParaRPr lang="tr-TR" altLang="tr-TR" b="1" i="1" dirty="0"/>
          </a:p>
          <a:p>
            <a:r>
              <a:rPr lang="tr-TR" altLang="tr-TR" dirty="0"/>
              <a:t>Soyut düşünme becerisine,</a:t>
            </a:r>
            <a:endParaRPr lang="tr-TR" altLang="tr-TR" b="1" i="1" dirty="0"/>
          </a:p>
          <a:p>
            <a:r>
              <a:rPr lang="tr-TR" altLang="tr-TR" dirty="0"/>
              <a:t>Mantıksal problem çözümünde üstün beceriye sahip,</a:t>
            </a:r>
            <a:endParaRPr lang="tr-TR" altLang="tr-TR" b="1" i="1" dirty="0"/>
          </a:p>
          <a:p>
            <a:endParaRPr lang="tr-TR" dirty="0"/>
          </a:p>
        </p:txBody>
      </p:sp>
    </p:spTree>
    <p:extLst>
      <p:ext uri="{BB962C8B-B14F-4D97-AF65-F5344CB8AC3E}">
        <p14:creationId xmlns:p14="http://schemas.microsoft.com/office/powerpoint/2010/main" val="12997330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365125"/>
            <a:ext cx="10515600" cy="5811838"/>
          </a:xfrm>
        </p:spPr>
        <p:txBody>
          <a:bodyPr>
            <a:normAutofit lnSpcReduction="10000"/>
          </a:bodyPr>
          <a:lstStyle/>
          <a:p>
            <a:pPr>
              <a:lnSpc>
                <a:spcPct val="80000"/>
              </a:lnSpc>
              <a:buNone/>
            </a:pPr>
            <a:r>
              <a:rPr lang="tr-TR" altLang="tr-TR" b="1" i="1" dirty="0">
                <a:solidFill>
                  <a:srgbClr val="CC0000"/>
                </a:solidFill>
              </a:rPr>
              <a:t>3-Bedensel  Zeka ile Öğrenenler;</a:t>
            </a:r>
          </a:p>
          <a:p>
            <a:pPr>
              <a:lnSpc>
                <a:spcPct val="80000"/>
              </a:lnSpc>
            </a:pPr>
            <a:r>
              <a:rPr lang="tr-TR" altLang="tr-TR" dirty="0"/>
              <a:t>Nesneleri dokunarak tanıma eğilimine,</a:t>
            </a:r>
            <a:endParaRPr lang="tr-TR" altLang="tr-TR" b="1" i="1" dirty="0"/>
          </a:p>
          <a:p>
            <a:pPr>
              <a:lnSpc>
                <a:spcPct val="80000"/>
              </a:lnSpc>
            </a:pPr>
            <a:r>
              <a:rPr lang="tr-TR" altLang="tr-TR" dirty="0"/>
              <a:t>En az bir spor dalında başarıya,</a:t>
            </a:r>
            <a:endParaRPr lang="tr-TR" altLang="tr-TR" b="1" i="1" dirty="0"/>
          </a:p>
          <a:p>
            <a:pPr>
              <a:lnSpc>
                <a:spcPct val="80000"/>
              </a:lnSpc>
            </a:pPr>
            <a:r>
              <a:rPr lang="tr-TR" altLang="tr-TR" dirty="0"/>
              <a:t>Jest ve mimikleri kolaylıkla taklit etme becerisine,</a:t>
            </a:r>
            <a:endParaRPr lang="tr-TR" altLang="tr-TR" b="1" i="1" dirty="0"/>
          </a:p>
          <a:p>
            <a:pPr>
              <a:lnSpc>
                <a:spcPct val="80000"/>
              </a:lnSpc>
            </a:pPr>
            <a:r>
              <a:rPr lang="tr-TR" altLang="tr-TR" dirty="0"/>
              <a:t>Uyumlu ve ahenkli dans etme becerisine,</a:t>
            </a:r>
            <a:endParaRPr lang="tr-TR" altLang="tr-TR" b="1" i="1" dirty="0"/>
          </a:p>
          <a:p>
            <a:pPr>
              <a:lnSpc>
                <a:spcPct val="80000"/>
              </a:lnSpc>
            </a:pPr>
            <a:r>
              <a:rPr lang="tr-TR" altLang="tr-TR" dirty="0"/>
              <a:t>Uzun süre hareketsiz kalamama ve sürekli kımıldama eğilimine,</a:t>
            </a:r>
          </a:p>
          <a:p>
            <a:pPr>
              <a:lnSpc>
                <a:spcPct val="80000"/>
              </a:lnSpc>
            </a:pPr>
            <a:endParaRPr lang="tr-TR" altLang="tr-TR" b="1" i="1" dirty="0"/>
          </a:p>
          <a:p>
            <a:pPr>
              <a:lnSpc>
                <a:spcPct val="80000"/>
              </a:lnSpc>
              <a:buNone/>
            </a:pPr>
            <a:r>
              <a:rPr lang="tr-TR" altLang="tr-TR" b="1" i="1" dirty="0">
                <a:solidFill>
                  <a:srgbClr val="CC0000"/>
                </a:solidFill>
              </a:rPr>
              <a:t>4- Sosyal Zeka ile Öğrenenler;</a:t>
            </a:r>
          </a:p>
          <a:p>
            <a:pPr>
              <a:lnSpc>
                <a:spcPct val="80000"/>
              </a:lnSpc>
            </a:pPr>
            <a:r>
              <a:rPr lang="tr-TR" altLang="tr-TR" dirty="0"/>
              <a:t>Arkadaşları ile birlikte olma eğilimine,</a:t>
            </a:r>
            <a:endParaRPr lang="tr-TR" altLang="tr-TR" b="1" i="1" dirty="0"/>
          </a:p>
          <a:p>
            <a:pPr>
              <a:lnSpc>
                <a:spcPct val="80000"/>
              </a:lnSpc>
            </a:pPr>
            <a:r>
              <a:rPr lang="tr-TR" altLang="tr-TR" dirty="0"/>
              <a:t>İkna etme becerisine,</a:t>
            </a:r>
            <a:endParaRPr lang="tr-TR" altLang="tr-TR" b="1" i="1" dirty="0"/>
          </a:p>
          <a:p>
            <a:pPr>
              <a:lnSpc>
                <a:spcPct val="80000"/>
              </a:lnSpc>
            </a:pPr>
            <a:r>
              <a:rPr lang="tr-TR" altLang="tr-TR" dirty="0"/>
              <a:t>Kulüp, dernek ve komitelerde zevkle çalışma eğilimine,</a:t>
            </a:r>
            <a:endParaRPr lang="tr-TR" altLang="tr-TR" b="1" i="1" dirty="0"/>
          </a:p>
          <a:p>
            <a:pPr>
              <a:lnSpc>
                <a:spcPct val="80000"/>
              </a:lnSpc>
            </a:pPr>
            <a:r>
              <a:rPr lang="tr-TR" altLang="tr-TR" dirty="0"/>
              <a:t>İşbirliği, paylaşma ve öğretme isteğine,</a:t>
            </a:r>
            <a:endParaRPr lang="tr-TR" altLang="tr-TR" b="1" i="1" dirty="0"/>
          </a:p>
          <a:p>
            <a:pPr>
              <a:lnSpc>
                <a:spcPct val="80000"/>
              </a:lnSpc>
            </a:pPr>
            <a:r>
              <a:rPr lang="tr-TR" altLang="tr-TR" dirty="0"/>
              <a:t>İnsanlarla empati kurma yeteneğine,</a:t>
            </a:r>
            <a:endParaRPr lang="tr-TR" altLang="tr-TR" b="1" i="1" dirty="0"/>
          </a:p>
          <a:p>
            <a:endParaRPr lang="tr-TR" dirty="0"/>
          </a:p>
        </p:txBody>
      </p:sp>
    </p:spTree>
    <p:extLst>
      <p:ext uri="{BB962C8B-B14F-4D97-AF65-F5344CB8AC3E}">
        <p14:creationId xmlns:p14="http://schemas.microsoft.com/office/powerpoint/2010/main" val="36778140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365125"/>
            <a:ext cx="10515600" cy="5811838"/>
          </a:xfrm>
        </p:spPr>
        <p:txBody>
          <a:bodyPr>
            <a:normAutofit fontScale="92500" lnSpcReduction="10000"/>
          </a:bodyPr>
          <a:lstStyle/>
          <a:p>
            <a:pPr algn="just">
              <a:buNone/>
            </a:pPr>
            <a:r>
              <a:rPr lang="tr-TR" altLang="tr-TR" b="1" i="1" dirty="0">
                <a:solidFill>
                  <a:srgbClr val="CC0000"/>
                </a:solidFill>
              </a:rPr>
              <a:t>5- Müzikal Zeka ile Öğrenenler;</a:t>
            </a:r>
          </a:p>
          <a:p>
            <a:pPr algn="just"/>
            <a:r>
              <a:rPr lang="tr-TR" altLang="tr-TR" dirty="0"/>
              <a:t>İyi bir müzik kulağına,</a:t>
            </a:r>
            <a:endParaRPr lang="tr-TR" altLang="tr-TR" b="1" i="1" dirty="0"/>
          </a:p>
          <a:p>
            <a:pPr algn="just"/>
            <a:r>
              <a:rPr lang="tr-TR" altLang="tr-TR" dirty="0"/>
              <a:t>Farklı müzik </a:t>
            </a:r>
            <a:r>
              <a:rPr lang="tr-TR" altLang="tr-TR" dirty="0" err="1"/>
              <a:t>türlerİni</a:t>
            </a:r>
            <a:r>
              <a:rPr lang="tr-TR" altLang="tr-TR" dirty="0"/>
              <a:t> </a:t>
            </a:r>
            <a:r>
              <a:rPr lang="tr-TR" altLang="tr-TR" dirty="0" err="1"/>
              <a:t>ayIrt</a:t>
            </a:r>
            <a:r>
              <a:rPr lang="tr-TR" altLang="tr-TR" dirty="0"/>
              <a:t> etme ve ilgi gösterme becerisine,</a:t>
            </a:r>
            <a:endParaRPr lang="tr-TR" altLang="tr-TR" b="1" i="1" dirty="0"/>
          </a:p>
          <a:p>
            <a:pPr algn="just"/>
            <a:r>
              <a:rPr lang="tr-TR" altLang="tr-TR" dirty="0"/>
              <a:t>Bir ya da birkaç müzik enstrümanını çalma becerisine,</a:t>
            </a:r>
            <a:endParaRPr lang="tr-TR" altLang="tr-TR" b="1" i="1" dirty="0"/>
          </a:p>
          <a:p>
            <a:pPr algn="just"/>
            <a:r>
              <a:rPr lang="tr-TR" altLang="tr-TR" dirty="0"/>
              <a:t>Müzikle ritim tutma ve mırıldanma alışkanlığına,</a:t>
            </a:r>
          </a:p>
          <a:p>
            <a:pPr algn="just">
              <a:buNone/>
            </a:pPr>
            <a:endParaRPr lang="tr-TR" altLang="tr-TR" b="1" i="1" dirty="0"/>
          </a:p>
          <a:p>
            <a:pPr algn="just">
              <a:buNone/>
            </a:pPr>
            <a:r>
              <a:rPr lang="tr-TR" altLang="tr-TR" b="1" i="1" dirty="0">
                <a:solidFill>
                  <a:srgbClr val="CC0000"/>
                </a:solidFill>
              </a:rPr>
              <a:t>6- </a:t>
            </a:r>
            <a:r>
              <a:rPr lang="tr-TR" altLang="tr-TR" b="1" i="1" dirty="0" err="1">
                <a:solidFill>
                  <a:srgbClr val="CC0000"/>
                </a:solidFill>
              </a:rPr>
              <a:t>Özedönük</a:t>
            </a:r>
            <a:r>
              <a:rPr lang="tr-TR" altLang="tr-TR" b="1" i="1" dirty="0">
                <a:solidFill>
                  <a:srgbClr val="CC0000"/>
                </a:solidFill>
              </a:rPr>
              <a:t> Zekâ ile Öğrenenler;</a:t>
            </a:r>
          </a:p>
          <a:p>
            <a:pPr algn="just"/>
            <a:r>
              <a:rPr lang="tr-TR" altLang="tr-TR" dirty="0"/>
              <a:t>Özgürlüğüne düşkün olma eğilimine,</a:t>
            </a:r>
            <a:endParaRPr lang="tr-TR" altLang="tr-TR" b="1" i="1" dirty="0"/>
          </a:p>
          <a:p>
            <a:pPr algn="just"/>
            <a:r>
              <a:rPr lang="tr-TR" altLang="tr-TR" dirty="0"/>
              <a:t>Zayıf ve güçlü yönleri hakkında yansız bir görüşe,</a:t>
            </a:r>
            <a:endParaRPr lang="tr-TR" altLang="tr-TR" b="1" i="1" dirty="0"/>
          </a:p>
          <a:p>
            <a:pPr algn="just"/>
            <a:r>
              <a:rPr lang="tr-TR" altLang="tr-TR" dirty="0"/>
              <a:t>Başarı ve başarısızlıklarından ders alma becerisine,</a:t>
            </a:r>
            <a:endParaRPr lang="tr-TR" altLang="tr-TR" b="1" i="1" dirty="0"/>
          </a:p>
          <a:p>
            <a:pPr algn="just"/>
            <a:r>
              <a:rPr lang="tr-TR" altLang="tr-TR" dirty="0"/>
              <a:t>Kendine saygı duyma ve kendisiyle barışık olma becerisine,</a:t>
            </a:r>
            <a:endParaRPr lang="tr-TR" altLang="tr-TR" b="1" i="1" dirty="0"/>
          </a:p>
          <a:p>
            <a:pPr algn="just"/>
            <a:r>
              <a:rPr lang="tr-TR" altLang="tr-TR" dirty="0"/>
              <a:t>Kendine ait dinlendirici en az bir hobiyle,</a:t>
            </a:r>
            <a:endParaRPr lang="tr-TR" altLang="tr-TR" b="1" i="1" dirty="0"/>
          </a:p>
          <a:p>
            <a:pPr algn="just"/>
            <a:r>
              <a:rPr lang="tr-TR" altLang="tr-TR" dirty="0"/>
              <a:t>Hayattaki uzak hedeflerinin ne olduğuna dair bir anlayışa,</a:t>
            </a:r>
          </a:p>
          <a:p>
            <a:endParaRPr lang="tr-TR" dirty="0"/>
          </a:p>
        </p:txBody>
      </p:sp>
    </p:spTree>
    <p:extLst>
      <p:ext uri="{BB962C8B-B14F-4D97-AF65-F5344CB8AC3E}">
        <p14:creationId xmlns:p14="http://schemas.microsoft.com/office/powerpoint/2010/main" val="8479502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365125"/>
            <a:ext cx="10515600" cy="5811838"/>
          </a:xfrm>
        </p:spPr>
        <p:txBody>
          <a:bodyPr>
            <a:normAutofit fontScale="92500" lnSpcReduction="10000"/>
          </a:bodyPr>
          <a:lstStyle/>
          <a:p>
            <a:pPr>
              <a:lnSpc>
                <a:spcPct val="80000"/>
              </a:lnSpc>
              <a:buNone/>
            </a:pPr>
            <a:r>
              <a:rPr lang="tr-TR" altLang="tr-TR" b="1" i="1" dirty="0">
                <a:solidFill>
                  <a:srgbClr val="CC0000"/>
                </a:solidFill>
              </a:rPr>
              <a:t>7- Görsel-Uzamsal Zeka ile Öğrenenler;</a:t>
            </a:r>
          </a:p>
          <a:p>
            <a:pPr>
              <a:lnSpc>
                <a:spcPct val="80000"/>
              </a:lnSpc>
            </a:pPr>
            <a:r>
              <a:rPr lang="tr-TR" altLang="tr-TR" dirty="0" err="1"/>
              <a:t>Şekil,zemin</a:t>
            </a:r>
            <a:r>
              <a:rPr lang="tr-TR" altLang="tr-TR" dirty="0"/>
              <a:t> ve renklere karşı duyarlılığa,</a:t>
            </a:r>
            <a:endParaRPr lang="tr-TR" altLang="tr-TR" b="1" i="1" dirty="0"/>
          </a:p>
          <a:p>
            <a:pPr>
              <a:lnSpc>
                <a:spcPct val="80000"/>
              </a:lnSpc>
            </a:pPr>
            <a:r>
              <a:rPr lang="tr-TR" altLang="tr-TR" dirty="0"/>
              <a:t>Zihinsel imgelem (</a:t>
            </a:r>
            <a:r>
              <a:rPr lang="tr-TR" altLang="tr-TR" dirty="0" err="1"/>
              <a:t>imagination</a:t>
            </a:r>
            <a:r>
              <a:rPr lang="tr-TR" altLang="tr-TR" dirty="0"/>
              <a:t>) gücüne,</a:t>
            </a:r>
            <a:endParaRPr lang="tr-TR" altLang="tr-TR" b="1" i="1" dirty="0"/>
          </a:p>
          <a:p>
            <a:pPr>
              <a:lnSpc>
                <a:spcPct val="80000"/>
              </a:lnSpc>
            </a:pPr>
            <a:r>
              <a:rPr lang="tr-TR" altLang="tr-TR" dirty="0"/>
              <a:t>Resim, çizim, kroki, karikatür, heykel, maket vb. modeller yaratma becerisine,</a:t>
            </a:r>
            <a:endParaRPr lang="tr-TR" altLang="tr-TR" b="1" i="1" dirty="0"/>
          </a:p>
          <a:p>
            <a:pPr>
              <a:lnSpc>
                <a:spcPct val="80000"/>
              </a:lnSpc>
            </a:pPr>
            <a:r>
              <a:rPr lang="tr-TR" altLang="tr-TR" dirty="0"/>
              <a:t>Grafik, çizelge, harita ve diyagramları çözümleme becerisine,</a:t>
            </a:r>
            <a:endParaRPr lang="tr-TR" altLang="tr-TR" b="1" i="1" dirty="0"/>
          </a:p>
          <a:p>
            <a:pPr>
              <a:lnSpc>
                <a:spcPct val="80000"/>
              </a:lnSpc>
            </a:pPr>
            <a:r>
              <a:rPr lang="tr-TR" altLang="tr-TR" dirty="0"/>
              <a:t>Üç boyutlu görünümlere duyarlılığa,</a:t>
            </a:r>
          </a:p>
          <a:p>
            <a:pPr>
              <a:lnSpc>
                <a:spcPct val="80000"/>
              </a:lnSpc>
            </a:pPr>
            <a:endParaRPr lang="tr-TR" altLang="tr-TR" b="1" i="1" dirty="0">
              <a:solidFill>
                <a:srgbClr val="CC0000"/>
              </a:solidFill>
            </a:endParaRPr>
          </a:p>
          <a:p>
            <a:pPr>
              <a:lnSpc>
                <a:spcPct val="80000"/>
              </a:lnSpc>
              <a:buNone/>
            </a:pPr>
            <a:r>
              <a:rPr lang="tr-TR" altLang="tr-TR" b="1" i="1" dirty="0">
                <a:solidFill>
                  <a:srgbClr val="CC0000"/>
                </a:solidFill>
              </a:rPr>
              <a:t>8- Doğacı Zeka ile Öğrenenler;</a:t>
            </a:r>
          </a:p>
          <a:p>
            <a:pPr>
              <a:lnSpc>
                <a:spcPct val="80000"/>
              </a:lnSpc>
            </a:pPr>
            <a:r>
              <a:rPr lang="tr-TR" altLang="tr-TR" dirty="0"/>
              <a:t>Doğa olayları ve oluşumlarına karşı hassasiyete,</a:t>
            </a:r>
            <a:endParaRPr lang="tr-TR" altLang="tr-TR" b="1" i="1" dirty="0"/>
          </a:p>
          <a:p>
            <a:pPr>
              <a:lnSpc>
                <a:spcPct val="80000"/>
              </a:lnSpc>
            </a:pPr>
            <a:r>
              <a:rPr lang="tr-TR" altLang="tr-TR" dirty="0"/>
              <a:t>Bitki türleri ve bakımı konusunda duyarlılığa,</a:t>
            </a:r>
            <a:endParaRPr lang="tr-TR" altLang="tr-TR" b="1" i="1" dirty="0"/>
          </a:p>
          <a:p>
            <a:pPr>
              <a:lnSpc>
                <a:spcPct val="80000"/>
              </a:lnSpc>
            </a:pPr>
            <a:r>
              <a:rPr lang="tr-TR" altLang="tr-TR" dirty="0"/>
              <a:t>Mevsimlere ve iklim olaylarına karşı ilgiye,</a:t>
            </a:r>
            <a:endParaRPr lang="tr-TR" altLang="tr-TR" b="1" i="1" dirty="0"/>
          </a:p>
          <a:p>
            <a:pPr>
              <a:lnSpc>
                <a:spcPct val="80000"/>
              </a:lnSpc>
            </a:pPr>
            <a:r>
              <a:rPr lang="tr-TR" altLang="tr-TR" dirty="0"/>
              <a:t>Çevreci etkinliklere katılarak, lider görevler alma eğilimine,</a:t>
            </a:r>
            <a:endParaRPr lang="tr-TR" altLang="tr-TR" b="1" i="1" dirty="0"/>
          </a:p>
          <a:p>
            <a:pPr>
              <a:lnSpc>
                <a:spcPct val="80000"/>
              </a:lnSpc>
            </a:pPr>
            <a:r>
              <a:rPr lang="tr-TR" altLang="tr-TR" dirty="0"/>
              <a:t>Evcil hayvan besleme isteğine,</a:t>
            </a:r>
          </a:p>
          <a:p>
            <a:endParaRPr lang="tr-TR" dirty="0"/>
          </a:p>
        </p:txBody>
      </p:sp>
    </p:spTree>
    <p:extLst>
      <p:ext uri="{BB962C8B-B14F-4D97-AF65-F5344CB8AC3E}">
        <p14:creationId xmlns:p14="http://schemas.microsoft.com/office/powerpoint/2010/main" val="10315128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Genel Yetenek / Zeka Testlerine </a:t>
            </a:r>
            <a:br>
              <a:rPr lang="tr-TR" b="1" dirty="0" smtClean="0">
                <a:solidFill>
                  <a:srgbClr val="FF0000"/>
                </a:solidFill>
              </a:rPr>
            </a:br>
            <a:r>
              <a:rPr lang="tr-TR" b="1" dirty="0" smtClean="0">
                <a:solidFill>
                  <a:srgbClr val="FF0000"/>
                </a:solidFill>
              </a:rPr>
              <a:t>İlişkin Bazı Temel Görüşler </a:t>
            </a:r>
            <a:endParaRPr lang="tr-TR" b="1" dirty="0">
              <a:solidFill>
                <a:srgbClr val="FF0000"/>
              </a:solidFill>
            </a:endParaRPr>
          </a:p>
        </p:txBody>
      </p:sp>
      <p:sp>
        <p:nvSpPr>
          <p:cNvPr id="3" name="İçerik Yer Tutucusu 2"/>
          <p:cNvSpPr>
            <a:spLocks noGrp="1"/>
          </p:cNvSpPr>
          <p:nvPr>
            <p:ph idx="1"/>
          </p:nvPr>
        </p:nvSpPr>
        <p:spPr/>
        <p:txBody>
          <a:bodyPr/>
          <a:lstStyle/>
          <a:p>
            <a:r>
              <a:rPr lang="tr-TR" dirty="0" smtClean="0"/>
              <a:t>2 yaşından küçük çocukların zeka ölçümleri </a:t>
            </a:r>
          </a:p>
          <a:p>
            <a:r>
              <a:rPr lang="tr-TR" dirty="0" smtClean="0"/>
              <a:t>Genel Zeka kavramının çocuklarda daha anlamlı olması </a:t>
            </a:r>
          </a:p>
          <a:p>
            <a:r>
              <a:rPr lang="tr-TR" dirty="0" smtClean="0"/>
              <a:t>Kalıtım ve Çevrenin zekaya etkisi </a:t>
            </a:r>
          </a:p>
          <a:p>
            <a:r>
              <a:rPr lang="tr-TR" dirty="0" smtClean="0"/>
              <a:t>6 yaştan sonra gruba göre değişimin çok az nadir olması </a:t>
            </a:r>
          </a:p>
          <a:p>
            <a:r>
              <a:rPr lang="tr-TR" dirty="0" smtClean="0"/>
              <a:t>Zihin gelişiminin kaç yaşına kadar devam ettiği? </a:t>
            </a:r>
          </a:p>
          <a:p>
            <a:r>
              <a:rPr lang="tr-TR" dirty="0" smtClean="0"/>
              <a:t>Zeka testi puanları testin uygulandığı grubun niteliğine göre önemli düzeyde değişmekte </a:t>
            </a:r>
          </a:p>
          <a:p>
            <a:r>
              <a:rPr lang="tr-TR" dirty="0" smtClean="0"/>
              <a:t>Zeka / okul başarısı / meslek başarısı </a:t>
            </a:r>
          </a:p>
        </p:txBody>
      </p:sp>
    </p:spTree>
    <p:extLst>
      <p:ext uri="{BB962C8B-B14F-4D97-AF65-F5344CB8AC3E}">
        <p14:creationId xmlns:p14="http://schemas.microsoft.com/office/powerpoint/2010/main" val="26870531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FF0000"/>
                </a:solidFill>
              </a:rPr>
              <a:t>Zeka Testi Seçerken Dikkat Edilmesi Gerekenler </a:t>
            </a:r>
            <a:endParaRPr lang="tr-TR" b="1" dirty="0">
              <a:solidFill>
                <a:srgbClr val="FF0000"/>
              </a:solidFill>
            </a:endParaRPr>
          </a:p>
        </p:txBody>
      </p:sp>
      <p:sp>
        <p:nvSpPr>
          <p:cNvPr id="3" name="İçerik Yer Tutucusu 2"/>
          <p:cNvSpPr>
            <a:spLocks noGrp="1"/>
          </p:cNvSpPr>
          <p:nvPr>
            <p:ph idx="1"/>
          </p:nvPr>
        </p:nvSpPr>
        <p:spPr/>
        <p:txBody>
          <a:bodyPr/>
          <a:lstStyle/>
          <a:p>
            <a:r>
              <a:rPr lang="tr-TR" altLang="tr-TR" dirty="0" smtClean="0"/>
              <a:t>Dayalı olduğu kuram</a:t>
            </a:r>
          </a:p>
          <a:p>
            <a:r>
              <a:rPr lang="tr-TR" altLang="tr-TR" dirty="0" smtClean="0"/>
              <a:t>Uygulama ve puanlama kolaylığı</a:t>
            </a:r>
          </a:p>
          <a:p>
            <a:r>
              <a:rPr lang="tr-TR" altLang="tr-TR" dirty="0" smtClean="0"/>
              <a:t>Normların yeterliği ve uygunluğu</a:t>
            </a:r>
          </a:p>
          <a:p>
            <a:r>
              <a:rPr lang="tr-TR" altLang="tr-TR" dirty="0" smtClean="0"/>
              <a:t>Geçerlik ve güvenirlik</a:t>
            </a:r>
          </a:p>
          <a:p>
            <a:endParaRPr lang="tr-TR" dirty="0"/>
          </a:p>
        </p:txBody>
      </p:sp>
    </p:spTree>
    <p:extLst>
      <p:ext uri="{BB962C8B-B14F-4D97-AF65-F5344CB8AC3E}">
        <p14:creationId xmlns:p14="http://schemas.microsoft.com/office/powerpoint/2010/main" val="32414679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Zekanın Tanımlanması ve Ölçülmesi </a:t>
            </a:r>
            <a:endParaRPr lang="tr-TR" b="1" dirty="0">
              <a:solidFill>
                <a:srgbClr val="FF0000"/>
              </a:solidFill>
            </a:endParaRPr>
          </a:p>
        </p:txBody>
      </p:sp>
      <p:sp>
        <p:nvSpPr>
          <p:cNvPr id="3" name="İçerik Yer Tutucusu 2"/>
          <p:cNvSpPr>
            <a:spLocks noGrp="1"/>
          </p:cNvSpPr>
          <p:nvPr>
            <p:ph idx="1"/>
          </p:nvPr>
        </p:nvSpPr>
        <p:spPr/>
        <p:txBody>
          <a:bodyPr/>
          <a:lstStyle/>
          <a:p>
            <a:r>
              <a:rPr lang="tr-TR" dirty="0" smtClean="0"/>
              <a:t>Zekanın tanımlanması ve en iyi nasıl ölçüleceği konusu </a:t>
            </a:r>
          </a:p>
          <a:p>
            <a:endParaRPr lang="tr-TR" dirty="0"/>
          </a:p>
          <a:p>
            <a:r>
              <a:rPr lang="tr-TR" dirty="0" smtClean="0"/>
              <a:t>Zeka: yaşam boyunca kendini farklı biçimlerde gösteren çok yönlü kapasite. Genelde şu yetenekleri içerir; </a:t>
            </a:r>
          </a:p>
          <a:p>
            <a:r>
              <a:rPr lang="tr-TR" dirty="0" smtClean="0"/>
              <a:t>Bilgiyi edinme , uygulama; Mantıklı düşünme; etkili planlama; kavrayarak çıkarsama ; anlamlı yargılamalarda bulunma ve problem çözme; kavramları anlama gözünde canlandırma; dikkatini verme; sezme; Düşünceleri etkin biçimde ifade edecek doğru sözcükleri bulma; çoğu yeni durum karşısında baş etme uyum sağlama </a:t>
            </a:r>
            <a:r>
              <a:rPr lang="tr-TR" dirty="0" err="1" smtClean="0"/>
              <a:t>vs</a:t>
            </a:r>
            <a:endParaRPr lang="tr-TR" dirty="0" smtClean="0"/>
          </a:p>
        </p:txBody>
      </p:sp>
    </p:spTree>
    <p:extLst>
      <p:ext uri="{BB962C8B-B14F-4D97-AF65-F5344CB8AC3E}">
        <p14:creationId xmlns:p14="http://schemas.microsoft.com/office/powerpoint/2010/main" val="42195106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 </a:t>
            </a:r>
            <a:endParaRPr lang="tr-TR" dirty="0"/>
          </a:p>
        </p:txBody>
      </p:sp>
      <p:sp>
        <p:nvSpPr>
          <p:cNvPr id="3" name="İçerik Yer Tutucusu 2"/>
          <p:cNvSpPr>
            <a:spLocks noGrp="1"/>
          </p:cNvSpPr>
          <p:nvPr>
            <p:ph idx="1"/>
          </p:nvPr>
        </p:nvSpPr>
        <p:spPr/>
        <p:txBody>
          <a:bodyPr/>
          <a:lstStyle/>
          <a:p>
            <a:r>
              <a:rPr lang="tr-TR" dirty="0"/>
              <a:t>Özgüven, İ.E. (2017). </a:t>
            </a:r>
            <a:r>
              <a:rPr lang="tr-TR" i="1" dirty="0"/>
              <a:t>Psikolojik Testler </a:t>
            </a:r>
            <a:r>
              <a:rPr lang="tr-TR" dirty="0"/>
              <a:t>(14. Baskı). Ankara: Nobel Yayınevi. </a:t>
            </a:r>
          </a:p>
          <a:p>
            <a:r>
              <a:rPr lang="tr-TR" dirty="0"/>
              <a:t>Öner, Necla (1997). </a:t>
            </a:r>
            <a:r>
              <a:rPr lang="tr-TR" i="1" dirty="0"/>
              <a:t>Türkiye’de Kullanılan Psikolojik Testler: Bir Başvuru Kaynağı</a:t>
            </a:r>
            <a:r>
              <a:rPr lang="tr-TR" dirty="0"/>
              <a:t>. </a:t>
            </a:r>
            <a:r>
              <a:rPr lang="tr-TR"/>
              <a:t>Türk Psikologlar Derneği Yayınları, Ankara. </a:t>
            </a:r>
            <a:endParaRPr lang="tr-TR" dirty="0"/>
          </a:p>
        </p:txBody>
      </p:sp>
    </p:spTree>
    <p:extLst>
      <p:ext uri="{BB962C8B-B14F-4D97-AF65-F5344CB8AC3E}">
        <p14:creationId xmlns:p14="http://schemas.microsoft.com/office/powerpoint/2010/main" val="3344089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Zekanın Tanımlanması ve Ölçülmesi </a:t>
            </a:r>
            <a:endParaRPr lang="tr-TR" dirty="0">
              <a:solidFill>
                <a:srgbClr val="FF0000"/>
              </a:solidFill>
            </a:endParaRPr>
          </a:p>
        </p:txBody>
      </p:sp>
      <p:sp>
        <p:nvSpPr>
          <p:cNvPr id="3" name="İçerik Yer Tutucusu 2"/>
          <p:cNvSpPr>
            <a:spLocks noGrp="1"/>
          </p:cNvSpPr>
          <p:nvPr>
            <p:ph idx="1"/>
          </p:nvPr>
        </p:nvSpPr>
        <p:spPr/>
        <p:txBody>
          <a:bodyPr>
            <a:normAutofit fontScale="92500" lnSpcReduction="10000"/>
          </a:bodyPr>
          <a:lstStyle/>
          <a:p>
            <a:pPr marL="0" indent="0">
              <a:buNone/>
            </a:pPr>
            <a:r>
              <a:rPr lang="tr-TR" dirty="0" smtClean="0"/>
              <a:t>Birçok farklı görüş ve ona göre öne çıkan yanlar ve farklı tanımlamalar; </a:t>
            </a:r>
          </a:p>
          <a:p>
            <a:r>
              <a:rPr lang="tr-TR" dirty="0" smtClean="0"/>
              <a:t>Bireyin çevreye uyumu</a:t>
            </a:r>
          </a:p>
          <a:p>
            <a:r>
              <a:rPr lang="tr-TR" dirty="0" smtClean="0"/>
              <a:t>Öğrenebilme yeteneği </a:t>
            </a:r>
          </a:p>
          <a:p>
            <a:r>
              <a:rPr lang="tr-TR" dirty="0" smtClean="0"/>
              <a:t>Soyut düşünebilme yeteneği </a:t>
            </a:r>
          </a:p>
          <a:p>
            <a:pPr marL="0" indent="0">
              <a:buNone/>
            </a:pPr>
            <a:endParaRPr lang="tr-TR" dirty="0" smtClean="0"/>
          </a:p>
          <a:p>
            <a:pPr marL="0" indent="0">
              <a:buNone/>
            </a:pPr>
            <a:r>
              <a:rPr lang="tr-TR" dirty="0" smtClean="0"/>
              <a:t>Bebeklikte Zeka? </a:t>
            </a:r>
          </a:p>
          <a:p>
            <a:r>
              <a:rPr lang="tr-TR" altLang="tr-TR" dirty="0" smtClean="0"/>
              <a:t>0-18 ay </a:t>
            </a:r>
            <a:r>
              <a:rPr lang="tr-TR" altLang="tr-TR" dirty="0" smtClean="0">
                <a:sym typeface="Wingdings" panose="05000000000000000000" pitchFamily="2" charset="2"/>
              </a:rPr>
              <a:t>motor gelişimi, </a:t>
            </a:r>
            <a:r>
              <a:rPr lang="tr-TR" altLang="tr-TR" dirty="0" smtClean="0"/>
              <a:t>Fiziksel koordinasyon, İnsanların farkına varma, Dokunma</a:t>
            </a:r>
          </a:p>
          <a:p>
            <a:r>
              <a:rPr lang="tr-TR" altLang="tr-TR" dirty="0" smtClean="0"/>
              <a:t>Çocuklarda </a:t>
            </a:r>
            <a:r>
              <a:rPr lang="tr-TR" altLang="tr-TR" dirty="0" smtClean="0">
                <a:sym typeface="Wingdings" panose="05000000000000000000" pitchFamily="2" charset="2"/>
              </a:rPr>
              <a:t> sözcük dağarcığı, akıl yürütme, sayısal kavramlar, işitsel-görsel bellek, dikkat </a:t>
            </a:r>
            <a:endParaRPr lang="tr-TR" altLang="tr-TR" dirty="0" smtClean="0"/>
          </a:p>
          <a:p>
            <a:endParaRPr lang="tr-TR" dirty="0"/>
          </a:p>
        </p:txBody>
      </p:sp>
    </p:spTree>
    <p:extLst>
      <p:ext uri="{BB962C8B-B14F-4D97-AF65-F5344CB8AC3E}">
        <p14:creationId xmlns:p14="http://schemas.microsoft.com/office/powerpoint/2010/main" val="30467948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Zeka Kuramları </a:t>
            </a:r>
            <a:endParaRPr lang="tr-TR" b="1" dirty="0">
              <a:solidFill>
                <a:srgbClr val="FF0000"/>
              </a:solidFill>
            </a:endParaRPr>
          </a:p>
        </p:txBody>
      </p:sp>
      <p:sp>
        <p:nvSpPr>
          <p:cNvPr id="3" name="İçerik Yer Tutucusu 2"/>
          <p:cNvSpPr>
            <a:spLocks noGrp="1"/>
          </p:cNvSpPr>
          <p:nvPr>
            <p:ph idx="1"/>
          </p:nvPr>
        </p:nvSpPr>
        <p:spPr/>
        <p:txBody>
          <a:bodyPr/>
          <a:lstStyle/>
          <a:p>
            <a:pPr marL="0" indent="0">
              <a:buNone/>
            </a:pPr>
            <a:r>
              <a:rPr lang="tr-TR" dirty="0" smtClean="0">
                <a:solidFill>
                  <a:srgbClr val="FF0000"/>
                </a:solidFill>
              </a:rPr>
              <a:t>Francis </a:t>
            </a:r>
            <a:r>
              <a:rPr lang="tr-TR" dirty="0" err="1" smtClean="0">
                <a:solidFill>
                  <a:srgbClr val="FF0000"/>
                </a:solidFill>
              </a:rPr>
              <a:t>Galton</a:t>
            </a:r>
            <a:r>
              <a:rPr lang="tr-TR" dirty="0" smtClean="0">
                <a:solidFill>
                  <a:srgbClr val="FF0000"/>
                </a:solidFill>
              </a:rPr>
              <a:t> </a:t>
            </a:r>
          </a:p>
          <a:p>
            <a:r>
              <a:rPr lang="tr-TR" dirty="0" smtClean="0"/>
              <a:t>Zekanın kalıtsallığı / çevre kalıtım tartışması </a:t>
            </a:r>
          </a:p>
          <a:p>
            <a:r>
              <a:rPr lang="tr-TR" dirty="0" err="1" smtClean="0"/>
              <a:t>Galton</a:t>
            </a:r>
            <a:r>
              <a:rPr lang="tr-TR" dirty="0" smtClean="0"/>
              <a:t> (1883); «en zeki insanlar en iyi </a:t>
            </a:r>
            <a:r>
              <a:rPr lang="tr-TR" dirty="0" err="1" smtClean="0"/>
              <a:t>duyuşsal</a:t>
            </a:r>
            <a:r>
              <a:rPr lang="tr-TR" dirty="0" smtClean="0"/>
              <a:t> özelliklerle donanmış insanlardır.» </a:t>
            </a:r>
          </a:p>
          <a:p>
            <a:r>
              <a:rPr lang="tr-TR" dirty="0" smtClean="0"/>
              <a:t>Elimizdeki tek bilgi çevremizde olup bitenlere ilişkin duyularımız aracılığı ile bize ulaşan bilgidir. Farkları algılamada bu duyuların daha algılayıcı olması zekalı davranma ve yargılama ile ilgili de daha iyi olduğu anlamına gelir. </a:t>
            </a:r>
          </a:p>
          <a:p>
            <a:endParaRPr lang="tr-TR" dirty="0"/>
          </a:p>
        </p:txBody>
      </p:sp>
    </p:spTree>
    <p:extLst>
      <p:ext uri="{BB962C8B-B14F-4D97-AF65-F5344CB8AC3E}">
        <p14:creationId xmlns:p14="http://schemas.microsoft.com/office/powerpoint/2010/main" val="18767965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Zeka Kuramları </a:t>
            </a:r>
            <a:endParaRPr lang="tr-TR" b="1" dirty="0">
              <a:solidFill>
                <a:srgbClr val="FF0000"/>
              </a:solidFill>
            </a:endParaRPr>
          </a:p>
        </p:txBody>
      </p:sp>
      <p:sp>
        <p:nvSpPr>
          <p:cNvPr id="3" name="İçerik Yer Tutucusu 2"/>
          <p:cNvSpPr>
            <a:spLocks noGrp="1"/>
          </p:cNvSpPr>
          <p:nvPr>
            <p:ph idx="1"/>
          </p:nvPr>
        </p:nvSpPr>
        <p:spPr/>
        <p:txBody>
          <a:bodyPr/>
          <a:lstStyle/>
          <a:p>
            <a:r>
              <a:rPr lang="tr-TR" dirty="0" smtClean="0"/>
              <a:t>Duyusal motor algı testleri </a:t>
            </a:r>
          </a:p>
          <a:p>
            <a:r>
              <a:rPr lang="tr-TR" dirty="0" smtClean="0"/>
              <a:t>Reaksiyon zamanı, derinin duyma hassasiyeti, işitme kesinliği, ağırlıklar arası çok küçük farkları ayırt edebilme </a:t>
            </a:r>
            <a:r>
              <a:rPr lang="tr-TR" dirty="0" err="1" smtClean="0"/>
              <a:t>vs</a:t>
            </a:r>
            <a:r>
              <a:rPr lang="tr-TR" dirty="0" smtClean="0"/>
              <a:t> biçiminde zekanın ölçülmeye çalışılması / </a:t>
            </a:r>
            <a:r>
              <a:rPr lang="tr-TR" dirty="0" err="1" smtClean="0"/>
              <a:t>yordanabileceğinin</a:t>
            </a:r>
            <a:r>
              <a:rPr lang="tr-TR" dirty="0" smtClean="0"/>
              <a:t> düşünülmesi </a:t>
            </a:r>
          </a:p>
          <a:p>
            <a:r>
              <a:rPr lang="tr-TR" dirty="0" smtClean="0"/>
              <a:t>Ardından korelasyonların düşük çıkması </a:t>
            </a:r>
          </a:p>
          <a:p>
            <a:r>
              <a:rPr lang="tr-TR" dirty="0" smtClean="0"/>
              <a:t>Öğrenme gücü fikirleri organize edebilme davranışı adapte etme problemleri anlama soyut sembolleri kullanabilme problem çözme sahip olunan bilgi seviyesi gibi niteliklerin zeka seviyesi ile daha çok ilişkili olduğunun fark edilmesi (</a:t>
            </a:r>
            <a:r>
              <a:rPr lang="tr-TR" dirty="0" err="1" smtClean="0"/>
              <a:t>Binet-Simon</a:t>
            </a:r>
            <a:r>
              <a:rPr lang="tr-TR" dirty="0" smtClean="0"/>
              <a:t> Zekanın ölçülmesine ilişkin çalışmaları)</a:t>
            </a:r>
          </a:p>
          <a:p>
            <a:endParaRPr lang="tr-TR" dirty="0"/>
          </a:p>
        </p:txBody>
      </p:sp>
    </p:spTree>
    <p:extLst>
      <p:ext uri="{BB962C8B-B14F-4D97-AF65-F5344CB8AC3E}">
        <p14:creationId xmlns:p14="http://schemas.microsoft.com/office/powerpoint/2010/main" val="23290300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Zeka Kuramları </a:t>
            </a:r>
            <a:endParaRPr lang="tr-TR" b="1"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pPr marL="533400" indent="-533400">
              <a:lnSpc>
                <a:spcPct val="105000"/>
              </a:lnSpc>
              <a:buNone/>
            </a:pPr>
            <a:r>
              <a:rPr lang="tr-TR" altLang="tr-TR" b="1" dirty="0">
                <a:solidFill>
                  <a:srgbClr val="CC0000"/>
                </a:solidFill>
              </a:rPr>
              <a:t>İki Faktörlü Zeka Kuramı (</a:t>
            </a:r>
            <a:r>
              <a:rPr lang="tr-TR" altLang="tr-TR" b="1" dirty="0" err="1">
                <a:solidFill>
                  <a:srgbClr val="CC0000"/>
                </a:solidFill>
              </a:rPr>
              <a:t>C.Spearman</a:t>
            </a:r>
            <a:r>
              <a:rPr lang="tr-TR" altLang="tr-TR" b="1" dirty="0">
                <a:solidFill>
                  <a:srgbClr val="CC0000"/>
                </a:solidFill>
              </a:rPr>
              <a:t>, 1904)</a:t>
            </a:r>
          </a:p>
          <a:p>
            <a:pPr marL="533400" indent="-533400" algn="just">
              <a:lnSpc>
                <a:spcPct val="105000"/>
              </a:lnSpc>
            </a:pPr>
            <a:r>
              <a:rPr lang="tr-TR" altLang="tr-TR" b="1" dirty="0" smtClean="0">
                <a:solidFill>
                  <a:srgbClr val="CC0000"/>
                </a:solidFill>
              </a:rPr>
              <a:t>“g” faktörü (genel yetenek); </a:t>
            </a:r>
            <a:r>
              <a:rPr lang="tr-TR" altLang="tr-TR" dirty="0" smtClean="0"/>
              <a:t>tüm zihinsel faaliyetlerde rol oynayan, ortak ve genel bir zihinsel enerji. Zekayı </a:t>
            </a:r>
            <a:r>
              <a:rPr lang="tr-TR" altLang="tr-TR" dirty="0"/>
              <a:t>ölçmek demek, “</a:t>
            </a:r>
            <a:r>
              <a:rPr lang="tr-TR" altLang="tr-TR" dirty="0" err="1"/>
              <a:t>g”yi</a:t>
            </a:r>
            <a:r>
              <a:rPr lang="tr-TR" altLang="tr-TR" dirty="0"/>
              <a:t> ölçmek, demektir.</a:t>
            </a:r>
          </a:p>
          <a:p>
            <a:pPr marL="533400" indent="-533400" algn="just">
              <a:lnSpc>
                <a:spcPct val="105000"/>
              </a:lnSpc>
            </a:pPr>
            <a:r>
              <a:rPr lang="tr-TR" altLang="tr-TR" b="1" dirty="0" smtClean="0">
                <a:solidFill>
                  <a:srgbClr val="CC0000"/>
                </a:solidFill>
              </a:rPr>
              <a:t>“s” faktörleri (özel yetenek); </a:t>
            </a:r>
            <a:r>
              <a:rPr lang="tr-TR" altLang="tr-TR" dirty="0" smtClean="0"/>
              <a:t>belirli bir işin yapılmasında gerekli olan genel zihinsel yetenekten ayrı olarak ihtiyaç duyulan zihinsel güç.</a:t>
            </a:r>
            <a:r>
              <a:rPr lang="tr-TR" altLang="tr-TR" dirty="0"/>
              <a:t> </a:t>
            </a:r>
            <a:r>
              <a:rPr lang="tr-TR" altLang="tr-TR" dirty="0" smtClean="0"/>
              <a:t>Bunların </a:t>
            </a:r>
            <a:r>
              <a:rPr lang="tr-TR" altLang="tr-TR" dirty="0"/>
              <a:t>sayısı hakkında bir sınırlama getirilemez. “s” faktörleri farklı oranlarda “g” faktörü ile örtüşür.	</a:t>
            </a:r>
            <a:endParaRPr lang="tr-TR" altLang="tr-TR" dirty="0" smtClean="0"/>
          </a:p>
          <a:p>
            <a:pPr marL="533400" indent="-533400" algn="just">
              <a:lnSpc>
                <a:spcPct val="105000"/>
              </a:lnSpc>
            </a:pPr>
            <a:r>
              <a:rPr lang="tr-TR" altLang="tr-TR" dirty="0" smtClean="0"/>
              <a:t>Zihinsel faaliyet türüne göre g ve s faktörlerine duyulan ihtiyaç değişmektedir.</a:t>
            </a:r>
            <a:r>
              <a:rPr lang="tr-TR" altLang="tr-TR" dirty="0"/>
              <a:t>	</a:t>
            </a:r>
          </a:p>
          <a:p>
            <a:pPr marL="533400" indent="-533400" algn="just">
              <a:lnSpc>
                <a:spcPct val="105000"/>
              </a:lnSpc>
              <a:buNone/>
            </a:pPr>
            <a:r>
              <a:rPr lang="tr-TR" altLang="tr-TR" dirty="0" smtClean="0"/>
              <a:t>*     </a:t>
            </a:r>
            <a:r>
              <a:rPr lang="tr-TR" altLang="tr-TR" dirty="0"/>
              <a:t>Tek puan veren testler </a:t>
            </a:r>
            <a:r>
              <a:rPr lang="tr-TR" altLang="tr-TR" dirty="0" smtClean="0"/>
              <a:t>/ Genel Yetenek Testleri (zeka testi demek yerine) </a:t>
            </a:r>
            <a:endParaRPr lang="tr-TR" altLang="tr-TR" dirty="0"/>
          </a:p>
          <a:p>
            <a:endParaRPr lang="tr-TR" dirty="0"/>
          </a:p>
        </p:txBody>
      </p:sp>
    </p:spTree>
    <p:extLst>
      <p:ext uri="{BB962C8B-B14F-4D97-AF65-F5344CB8AC3E}">
        <p14:creationId xmlns:p14="http://schemas.microsoft.com/office/powerpoint/2010/main" val="38029716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Zeka Kuramları </a:t>
            </a:r>
            <a:endParaRPr lang="tr-TR" dirty="0">
              <a:solidFill>
                <a:srgbClr val="FF0000"/>
              </a:solidFill>
            </a:endParaRPr>
          </a:p>
        </p:txBody>
      </p:sp>
      <p:sp>
        <p:nvSpPr>
          <p:cNvPr id="3" name="İçerik Yer Tutucusu 2"/>
          <p:cNvSpPr>
            <a:spLocks noGrp="1"/>
          </p:cNvSpPr>
          <p:nvPr>
            <p:ph idx="1"/>
          </p:nvPr>
        </p:nvSpPr>
        <p:spPr/>
        <p:txBody>
          <a:bodyPr>
            <a:normAutofit fontScale="92500"/>
          </a:bodyPr>
          <a:lstStyle/>
          <a:p>
            <a:pPr algn="just">
              <a:lnSpc>
                <a:spcPct val="110000"/>
              </a:lnSpc>
              <a:buNone/>
            </a:pPr>
            <a:r>
              <a:rPr lang="tr-TR" altLang="tr-TR" b="1" dirty="0">
                <a:solidFill>
                  <a:srgbClr val="CC0000"/>
                </a:solidFill>
              </a:rPr>
              <a:t>Grup Faktör Zeka Kuramı (</a:t>
            </a:r>
            <a:r>
              <a:rPr lang="tr-TR" altLang="tr-TR" b="1" dirty="0" err="1">
                <a:solidFill>
                  <a:srgbClr val="CC0000"/>
                </a:solidFill>
              </a:rPr>
              <a:t>E.L.Thorndike</a:t>
            </a:r>
            <a:r>
              <a:rPr lang="tr-TR" altLang="tr-TR" b="1" dirty="0">
                <a:solidFill>
                  <a:srgbClr val="CC0000"/>
                </a:solidFill>
              </a:rPr>
              <a:t>) </a:t>
            </a:r>
            <a:r>
              <a:rPr lang="tr-TR" altLang="tr-TR" b="1" dirty="0" smtClean="0">
                <a:solidFill>
                  <a:srgbClr val="CC0000"/>
                </a:solidFill>
              </a:rPr>
              <a:t>– I</a:t>
            </a:r>
          </a:p>
          <a:p>
            <a:pPr algn="just">
              <a:lnSpc>
                <a:spcPct val="110000"/>
              </a:lnSpc>
              <a:buNone/>
            </a:pPr>
            <a:r>
              <a:rPr lang="tr-TR" altLang="tr-TR" b="1" dirty="0" smtClean="0">
                <a:solidFill>
                  <a:srgbClr val="CC0000"/>
                </a:solidFill>
              </a:rPr>
              <a:t>(Çoklu Faktörler Teorisi) </a:t>
            </a:r>
            <a:endParaRPr lang="tr-TR" altLang="tr-TR" b="1" dirty="0">
              <a:solidFill>
                <a:srgbClr val="CC0000"/>
              </a:solidFill>
            </a:endParaRPr>
          </a:p>
          <a:p>
            <a:pPr algn="just">
              <a:lnSpc>
                <a:spcPct val="110000"/>
              </a:lnSpc>
            </a:pPr>
            <a:r>
              <a:rPr lang="tr-TR" altLang="tr-TR" dirty="0" smtClean="0"/>
              <a:t>Zekanın g gibi tek bir faktörle ifade edilemeyeceğini, çeşitli problemlerin çözümünde birden fazla farklı faktörlerin yer aldığını ileri sürmüş, </a:t>
            </a:r>
            <a:r>
              <a:rPr lang="tr-TR" altLang="tr-TR" dirty="0" err="1"/>
              <a:t>a</a:t>
            </a:r>
            <a:r>
              <a:rPr lang="tr-TR" altLang="tr-TR" dirty="0" err="1" smtClean="0"/>
              <a:t>tomistik</a:t>
            </a:r>
            <a:r>
              <a:rPr lang="tr-TR" altLang="tr-TR" dirty="0" smtClean="0"/>
              <a:t> bir yaklaşımla birden çok zihinsel faktör olabileceğini ifade etmiştir. </a:t>
            </a:r>
          </a:p>
          <a:p>
            <a:pPr algn="just"/>
            <a:r>
              <a:rPr lang="tr-TR" altLang="tr-TR" dirty="0"/>
              <a:t>F</a:t>
            </a:r>
            <a:r>
              <a:rPr lang="tr-TR" altLang="tr-TR" dirty="0" smtClean="0"/>
              <a:t>aktörlerin ortak özelliklerine göre gruplanabileceği görüşünden hareket ederek, çalışmaları sonucu </a:t>
            </a:r>
            <a:r>
              <a:rPr lang="tr-TR" altLang="tr-TR" i="1" dirty="0" smtClean="0"/>
              <a:t>Kelime anlamı,  Aritmetik </a:t>
            </a:r>
            <a:r>
              <a:rPr lang="tr-TR" altLang="tr-TR" i="1" dirty="0"/>
              <a:t>akıl </a:t>
            </a:r>
            <a:r>
              <a:rPr lang="tr-TR" altLang="tr-TR" i="1" dirty="0" smtClean="0"/>
              <a:t>yürütme, Kavrama, İlişkileri </a:t>
            </a:r>
            <a:r>
              <a:rPr lang="tr-TR" altLang="tr-TR" i="1" dirty="0"/>
              <a:t>görsel </a:t>
            </a:r>
            <a:r>
              <a:rPr lang="tr-TR" altLang="tr-TR" i="1" dirty="0" smtClean="0"/>
              <a:t>algılama gibi grup faktörlerinden bahsetmiştir. </a:t>
            </a:r>
            <a:endParaRPr lang="tr-TR" altLang="tr-TR" i="1" dirty="0"/>
          </a:p>
          <a:p>
            <a:pPr algn="just">
              <a:lnSpc>
                <a:spcPct val="110000"/>
              </a:lnSpc>
            </a:pPr>
            <a:endParaRPr lang="tr-TR" altLang="tr-TR" dirty="0"/>
          </a:p>
          <a:p>
            <a:endParaRPr lang="tr-TR" dirty="0"/>
          </a:p>
        </p:txBody>
      </p:sp>
    </p:spTree>
    <p:extLst>
      <p:ext uri="{BB962C8B-B14F-4D97-AF65-F5344CB8AC3E}">
        <p14:creationId xmlns:p14="http://schemas.microsoft.com/office/powerpoint/2010/main" val="34404175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Zeka Kuramları </a:t>
            </a:r>
            <a:endParaRPr lang="tr-TR" dirty="0">
              <a:solidFill>
                <a:srgbClr val="FF0000"/>
              </a:solidFill>
            </a:endParaRPr>
          </a:p>
        </p:txBody>
      </p:sp>
      <p:sp>
        <p:nvSpPr>
          <p:cNvPr id="3" name="İçerik Yer Tutucusu 2"/>
          <p:cNvSpPr>
            <a:spLocks noGrp="1"/>
          </p:cNvSpPr>
          <p:nvPr>
            <p:ph idx="1"/>
          </p:nvPr>
        </p:nvSpPr>
        <p:spPr/>
        <p:txBody>
          <a:bodyPr>
            <a:normAutofit lnSpcReduction="10000"/>
          </a:bodyPr>
          <a:lstStyle/>
          <a:p>
            <a:pPr marL="0" indent="0">
              <a:buNone/>
            </a:pPr>
            <a:r>
              <a:rPr lang="tr-TR" altLang="tr-TR" dirty="0" err="1" smtClean="0"/>
              <a:t>Thorndike</a:t>
            </a:r>
            <a:r>
              <a:rPr lang="tr-TR" altLang="tr-TR" dirty="0" smtClean="0"/>
              <a:t>, zekayı; </a:t>
            </a:r>
          </a:p>
          <a:p>
            <a:r>
              <a:rPr lang="tr-TR" altLang="tr-TR" dirty="0" smtClean="0"/>
              <a:t>soyut zeka </a:t>
            </a:r>
          </a:p>
          <a:p>
            <a:r>
              <a:rPr lang="tr-TR" altLang="tr-TR" dirty="0" smtClean="0"/>
              <a:t>sosyal zeka </a:t>
            </a:r>
            <a:endParaRPr lang="tr-TR" altLang="tr-TR" dirty="0"/>
          </a:p>
          <a:p>
            <a:r>
              <a:rPr lang="tr-TR" altLang="tr-TR" dirty="0" smtClean="0"/>
              <a:t>mekanik zeka olmak üzere üçe ayırmıştır. </a:t>
            </a:r>
          </a:p>
          <a:p>
            <a:pPr marL="0" indent="0">
              <a:buNone/>
            </a:pPr>
            <a:r>
              <a:rPr lang="tr-TR" altLang="tr-TR" dirty="0" smtClean="0"/>
              <a:t>Ayrıca zekanın </a:t>
            </a:r>
          </a:p>
          <a:p>
            <a:r>
              <a:rPr lang="tr-TR" altLang="tr-TR" i="1" dirty="0">
                <a:solidFill>
                  <a:srgbClr val="CC0000"/>
                </a:solidFill>
              </a:rPr>
              <a:t>s</a:t>
            </a:r>
            <a:r>
              <a:rPr lang="tr-TR" altLang="tr-TR" i="1" dirty="0" smtClean="0">
                <a:solidFill>
                  <a:srgbClr val="CC0000"/>
                </a:solidFill>
              </a:rPr>
              <a:t>eviye</a:t>
            </a:r>
          </a:p>
          <a:p>
            <a:r>
              <a:rPr lang="tr-TR" altLang="tr-TR" i="1" dirty="0" smtClean="0">
                <a:solidFill>
                  <a:srgbClr val="CC0000"/>
                </a:solidFill>
              </a:rPr>
              <a:t>genişlik</a:t>
            </a:r>
            <a:r>
              <a:rPr lang="tr-TR" altLang="tr-TR" dirty="0" smtClean="0">
                <a:solidFill>
                  <a:srgbClr val="CC0000"/>
                </a:solidFill>
              </a:rPr>
              <a:t> </a:t>
            </a:r>
            <a:endParaRPr lang="tr-TR" altLang="tr-TR" dirty="0"/>
          </a:p>
          <a:p>
            <a:r>
              <a:rPr lang="tr-TR" altLang="tr-TR" i="1" dirty="0" smtClean="0">
                <a:solidFill>
                  <a:srgbClr val="CC0000"/>
                </a:solidFill>
              </a:rPr>
              <a:t>sürat</a:t>
            </a:r>
            <a:r>
              <a:rPr lang="tr-TR" altLang="tr-TR" dirty="0" smtClean="0"/>
              <a:t> terimleri ile ifade edilebilecek üç yönü bulunduğunu iddia etmiştir. </a:t>
            </a:r>
          </a:p>
          <a:p>
            <a:pPr marL="0" indent="0">
              <a:buNone/>
            </a:pPr>
            <a:endParaRPr lang="tr-TR" dirty="0"/>
          </a:p>
        </p:txBody>
      </p:sp>
    </p:spTree>
    <p:extLst>
      <p:ext uri="{BB962C8B-B14F-4D97-AF65-F5344CB8AC3E}">
        <p14:creationId xmlns:p14="http://schemas.microsoft.com/office/powerpoint/2010/main" val="6957648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rPr>
              <a:t>Zeka Kuramları </a:t>
            </a:r>
            <a:endParaRPr lang="tr-TR" dirty="0">
              <a:solidFill>
                <a:srgbClr val="FF0000"/>
              </a:solidFill>
            </a:endParaRPr>
          </a:p>
        </p:txBody>
      </p:sp>
      <p:sp>
        <p:nvSpPr>
          <p:cNvPr id="3" name="İçerik Yer Tutucusu 2"/>
          <p:cNvSpPr>
            <a:spLocks noGrp="1"/>
          </p:cNvSpPr>
          <p:nvPr>
            <p:ph idx="1"/>
          </p:nvPr>
        </p:nvSpPr>
        <p:spPr/>
        <p:txBody>
          <a:bodyPr/>
          <a:lstStyle/>
          <a:p>
            <a:pPr>
              <a:lnSpc>
                <a:spcPct val="110000"/>
              </a:lnSpc>
              <a:buNone/>
            </a:pPr>
            <a:r>
              <a:rPr lang="tr-TR" altLang="tr-TR" b="1" dirty="0" smtClean="0">
                <a:solidFill>
                  <a:srgbClr val="CC0000"/>
                </a:solidFill>
              </a:rPr>
              <a:t>Temel Zihinsel Faktörler </a:t>
            </a:r>
            <a:r>
              <a:rPr lang="tr-TR" altLang="tr-TR" b="1" dirty="0">
                <a:solidFill>
                  <a:srgbClr val="CC0000"/>
                </a:solidFill>
              </a:rPr>
              <a:t>Zeka Kuramı (</a:t>
            </a:r>
            <a:r>
              <a:rPr lang="tr-TR" altLang="tr-TR" b="1" dirty="0" err="1">
                <a:solidFill>
                  <a:srgbClr val="CC0000"/>
                </a:solidFill>
              </a:rPr>
              <a:t>L.L.Thurstone</a:t>
            </a:r>
            <a:r>
              <a:rPr lang="tr-TR" altLang="tr-TR" b="1" dirty="0">
                <a:solidFill>
                  <a:srgbClr val="CC0000"/>
                </a:solidFill>
              </a:rPr>
              <a:t>)</a:t>
            </a:r>
          </a:p>
          <a:p>
            <a:pPr algn="just"/>
            <a:r>
              <a:rPr lang="tr-TR" altLang="tr-TR" dirty="0"/>
              <a:t>Zekanın tek faktörlü olmadığını iddia etmiştir</a:t>
            </a:r>
            <a:r>
              <a:rPr lang="tr-TR" altLang="tr-TR" dirty="0" smtClean="0"/>
              <a:t>. «grup faktörleri» </a:t>
            </a:r>
            <a:r>
              <a:rPr lang="tr-TR" altLang="tr-TR" dirty="0" err="1" smtClean="0"/>
              <a:t>nin</a:t>
            </a:r>
            <a:r>
              <a:rPr lang="tr-TR" altLang="tr-TR" dirty="0" smtClean="0"/>
              <a:t> sayısı ve niteliği tespit edilmeye çalışılmıştır</a:t>
            </a:r>
            <a:endParaRPr lang="tr-TR" altLang="tr-TR" dirty="0"/>
          </a:p>
          <a:p>
            <a:pPr algn="just"/>
            <a:r>
              <a:rPr lang="tr-TR" altLang="tr-TR" dirty="0" err="1"/>
              <a:t>L.L.Thurstone</a:t>
            </a:r>
            <a:r>
              <a:rPr lang="tr-TR" altLang="tr-TR" dirty="0"/>
              <a:t> bu kuramı ortaya koymadan önce farklı zihinsel özellikleri ölçtüğünü iddia ettiği 60 testi bireylere uygulamış, puanlara faktör analizini uyguladığında bu testlerle ölçülen özelliklerin 7 grup altında toplandığını bulmuştur. </a:t>
            </a:r>
          </a:p>
          <a:p>
            <a:pPr algn="just"/>
            <a:r>
              <a:rPr lang="tr-TR" altLang="tr-TR" dirty="0"/>
              <a:t>Bu yedi faktöre “</a:t>
            </a:r>
            <a:r>
              <a:rPr lang="tr-TR" altLang="tr-TR" b="1" dirty="0">
                <a:solidFill>
                  <a:srgbClr val="CC0000"/>
                </a:solidFill>
              </a:rPr>
              <a:t>temel zihinsel yetenekler</a:t>
            </a:r>
            <a:r>
              <a:rPr lang="tr-TR" altLang="tr-TR" dirty="0"/>
              <a:t>” adını vermiştir.</a:t>
            </a:r>
          </a:p>
          <a:p>
            <a:endParaRPr lang="tr-TR" dirty="0"/>
          </a:p>
        </p:txBody>
      </p:sp>
    </p:spTree>
    <p:extLst>
      <p:ext uri="{BB962C8B-B14F-4D97-AF65-F5344CB8AC3E}">
        <p14:creationId xmlns:p14="http://schemas.microsoft.com/office/powerpoint/2010/main" val="20452083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240</TotalTime>
  <Words>1252</Words>
  <Application>Microsoft Office PowerPoint</Application>
  <PresentationFormat>Geniş ekran</PresentationFormat>
  <Paragraphs>161</Paragraphs>
  <Slides>20</Slides>
  <Notes>4</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20</vt:i4>
      </vt:variant>
    </vt:vector>
  </HeadingPairs>
  <TitlesOfParts>
    <vt:vector size="25" baseType="lpstr">
      <vt:lpstr>Arial</vt:lpstr>
      <vt:lpstr>Calibri</vt:lpstr>
      <vt:lpstr>Calibri Light</vt:lpstr>
      <vt:lpstr>Wingdings</vt:lpstr>
      <vt:lpstr>Office Teması</vt:lpstr>
      <vt:lpstr>RPE401 Psikolojik Testler </vt:lpstr>
      <vt:lpstr>Zekanın Tanımlanması ve Ölçülmesi </vt:lpstr>
      <vt:lpstr>Zekanın Tanımlanması ve Ölçülmesi </vt:lpstr>
      <vt:lpstr>Zeka Kuramları </vt:lpstr>
      <vt:lpstr>Zeka Kuramları </vt:lpstr>
      <vt:lpstr>Zeka Kuramları </vt:lpstr>
      <vt:lpstr>Zeka Kuramları </vt:lpstr>
      <vt:lpstr>Zeka Kuramları </vt:lpstr>
      <vt:lpstr>Zeka Kuramları </vt:lpstr>
      <vt:lpstr>Zeka Kuramları </vt:lpstr>
      <vt:lpstr>Zeka Kuramları </vt:lpstr>
      <vt:lpstr>Zeka Kuramları </vt:lpstr>
      <vt:lpstr>Zeka Kuramları </vt:lpstr>
      <vt:lpstr>PowerPoint Sunusu</vt:lpstr>
      <vt:lpstr>PowerPoint Sunusu</vt:lpstr>
      <vt:lpstr>PowerPoint Sunusu</vt:lpstr>
      <vt:lpstr>PowerPoint Sunusu</vt:lpstr>
      <vt:lpstr>Genel Yetenek / Zeka Testlerine  İlişkin Bazı Temel Görüşler </vt:lpstr>
      <vt:lpstr>Zeka Testi Seçerken Dikkat Edilmesi Gerekenler </vt:lpstr>
      <vt:lpstr>Kaynaklar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CAT_Proje_PC_1</dc:creator>
  <cp:lastModifiedBy>CAT_Proje_PC_1</cp:lastModifiedBy>
  <cp:revision>16</cp:revision>
  <dcterms:created xsi:type="dcterms:W3CDTF">2018-12-03T04:39:57Z</dcterms:created>
  <dcterms:modified xsi:type="dcterms:W3CDTF">2019-10-04T09:36:41Z</dcterms:modified>
</cp:coreProperties>
</file>