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90" y="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09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60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404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82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230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811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157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956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6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78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1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0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1133817" y="1199826"/>
            <a:ext cx="7557796" cy="38728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4000" b="1" spc="-30" dirty="0" smtClean="0">
                <a:solidFill>
                  <a:srgbClr val="552112"/>
                </a:solidFill>
                <a:latin typeface="Arial"/>
                <a:ea typeface="Arial"/>
              </a:rPr>
              <a:t>MUKA</a:t>
            </a:r>
            <a:r>
              <a:rPr lang="tr-TR" altLang="zh-CN" sz="4000" b="1" spc="-30" dirty="0" smtClean="0">
                <a:solidFill>
                  <a:srgbClr val="552112"/>
                </a:solidFill>
                <a:latin typeface="Arial"/>
                <a:ea typeface="Arial"/>
              </a:rPr>
              <a:t>VEMET</a:t>
            </a:r>
            <a:endParaRPr lang="en-US" altLang="zh-CN" sz="4000" b="1" spc="-25" dirty="0">
              <a:solidFill>
                <a:srgbClr val="552112"/>
              </a:solidFill>
              <a:latin typeface="Arial"/>
              <a:ea typeface="Arial"/>
            </a:endParaRP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 marL="0" indent="1802891">
              <a:lnSpc>
                <a:spcPct val="100000"/>
              </a:lnSpc>
            </a:pPr>
            <a:r>
              <a:rPr lang="en-US" altLang="zh-CN" sz="3600" b="1" spc="-5" dirty="0" err="1" smtClean="0">
                <a:solidFill>
                  <a:srgbClr val="BF0000"/>
                </a:solidFill>
                <a:latin typeface="Arial"/>
                <a:ea typeface="Arial"/>
              </a:rPr>
              <a:t>G</a:t>
            </a: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iriş</a:t>
            </a:r>
            <a:r>
              <a:rPr lang="tr-TR" altLang="zh-CN" sz="3600" b="1" dirty="0" smtClean="0">
                <a:solidFill>
                  <a:srgbClr val="BF0000"/>
                </a:solidFill>
                <a:latin typeface="Arial"/>
                <a:ea typeface="Arial"/>
              </a:rPr>
              <a:t> – Tanım – Kapsam</a:t>
            </a:r>
          </a:p>
          <a:p>
            <a:pPr marL="0" indent="1802891" algn="ctr">
              <a:lnSpc>
                <a:spcPct val="100000"/>
              </a:lnSpc>
            </a:pPr>
            <a:r>
              <a:rPr lang="tr-TR" altLang="zh-CN" sz="3600" b="1" dirty="0" smtClean="0">
                <a:solidFill>
                  <a:srgbClr val="BF0000"/>
                </a:solidFill>
                <a:latin typeface="Arial"/>
                <a:ea typeface="Arial"/>
              </a:rPr>
              <a:t>Temel Kavramlar</a:t>
            </a:r>
            <a:endParaRPr lang="en-US" altLang="zh-CN" sz="3600" b="1" dirty="0">
              <a:solidFill>
                <a:srgbClr val="BF0000"/>
              </a:solidFill>
              <a:latin typeface="Arial"/>
              <a:ea typeface="Arial"/>
            </a:endParaRP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419"/>
              </a:lnSpc>
            </a:pPr>
            <a:endParaRPr lang="en-US" dirty="0" smtClean="0"/>
          </a:p>
          <a:p>
            <a:pPr marL="0" indent="344042">
              <a:lnSpc>
                <a:spcPct val="100000"/>
              </a:lnSpc>
            </a:pPr>
            <a:r>
              <a:rPr lang="tr-TR" altLang="zh-CN" sz="2800" b="1" i="1" dirty="0" smtClean="0">
                <a:solidFill>
                  <a:srgbClr val="26110C"/>
                </a:solidFill>
                <a:latin typeface="Arial"/>
                <a:ea typeface="Arial"/>
              </a:rPr>
              <a:t>Doç.</a:t>
            </a:r>
            <a:r>
              <a:rPr lang="en-US" altLang="zh-CN" sz="2800" b="1" i="1" dirty="0" smtClean="0">
                <a:solidFill>
                  <a:srgbClr val="26110C"/>
                </a:solidFill>
                <a:latin typeface="Arial"/>
                <a:cs typeface="Arial"/>
              </a:rPr>
              <a:t> 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Dr.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cs typeface="Arial"/>
              </a:rPr>
              <a:t> </a:t>
            </a:r>
            <a:r>
              <a:rPr lang="tr-TR" altLang="zh-CN" sz="2800" b="1" i="1" dirty="0" smtClean="0">
                <a:solidFill>
                  <a:srgbClr val="26110C"/>
                </a:solidFill>
                <a:latin typeface="Arial"/>
                <a:ea typeface="Arial"/>
              </a:rPr>
              <a:t>Havva Eylem POLAT</a:t>
            </a:r>
            <a:endParaRPr lang="en-US" altLang="zh-CN" sz="2800" b="1" i="1" dirty="0">
              <a:solidFill>
                <a:srgbClr val="26110C"/>
              </a:solidFill>
              <a:latin typeface="Arial"/>
              <a:ea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0"/>
          <p:cNvSpPr txBox="1"/>
          <p:nvPr/>
        </p:nvSpPr>
        <p:spPr>
          <a:xfrm>
            <a:off x="1609597" y="202565"/>
            <a:ext cx="6482834" cy="11115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679703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ilkeleri</a:t>
            </a:r>
          </a:p>
          <a:p>
            <a:pPr>
              <a:lnSpc>
                <a:spcPts val="106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250" spc="-175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2250" spc="-16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800" b="1" i="1" spc="-119" dirty="0">
                <a:solidFill>
                  <a:srgbClr val="BF0000"/>
                </a:solidFill>
                <a:latin typeface="Arial"/>
                <a:ea typeface="Arial"/>
              </a:rPr>
              <a:t>3</a:t>
            </a:r>
            <a:r>
              <a:rPr lang="en-US" altLang="zh-CN" sz="2800" b="1" i="1" spc="-60" dirty="0">
                <a:solidFill>
                  <a:srgbClr val="BF0000"/>
                </a:solidFill>
                <a:latin typeface="Arial"/>
                <a:ea typeface="Arial"/>
              </a:rPr>
              <a:t>.</a:t>
            </a:r>
            <a:r>
              <a:rPr lang="en-US" altLang="zh-CN" sz="2800" b="1" i="1" spc="-5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800" b="1" i="1" spc="-109" dirty="0">
                <a:solidFill>
                  <a:srgbClr val="BF0000"/>
                </a:solidFill>
                <a:latin typeface="Arial"/>
                <a:ea typeface="Arial"/>
              </a:rPr>
              <a:t>Eşdeğerlik</a:t>
            </a:r>
            <a:r>
              <a:rPr lang="en-US" altLang="zh-CN" sz="2800" b="1" i="1" spc="-6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800" b="1" i="1" spc="-90" dirty="0">
                <a:solidFill>
                  <a:srgbClr val="BF0000"/>
                </a:solidFill>
                <a:latin typeface="Arial"/>
                <a:ea typeface="Arial"/>
              </a:rPr>
              <a:t>İlkesi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1609597" y="1388016"/>
            <a:ext cx="7361347" cy="426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583816" algn="l"/>
                <a:tab pos="3458591" algn="l"/>
                <a:tab pos="6404864" algn="l"/>
              </a:tabLst>
            </a:pPr>
            <a:r>
              <a:rPr lang="en-US" altLang="zh-CN" sz="2250" spc="-53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2250" spc="-54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800" spc="-300" dirty="0">
                <a:solidFill>
                  <a:srgbClr val="000000"/>
                </a:solidFill>
                <a:latin typeface="Arial"/>
                <a:ea typeface="Arial"/>
              </a:rPr>
              <a:t>Katı	</a:t>
            </a:r>
            <a:r>
              <a:rPr lang="en-US" altLang="zh-CN" sz="2800" spc="-5" dirty="0">
                <a:solidFill>
                  <a:srgbClr val="000000"/>
                </a:solidFill>
                <a:latin typeface="Arial"/>
                <a:ea typeface="Arial"/>
              </a:rPr>
              <a:t>cisimler	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mekaniğindeki	</a:t>
            </a:r>
            <a:r>
              <a:rPr lang="en-US" altLang="zh-CN" sz="2800" spc="-10" dirty="0">
                <a:solidFill>
                  <a:srgbClr val="000000"/>
                </a:solidFill>
                <a:latin typeface="Arial"/>
                <a:ea typeface="Arial"/>
              </a:rPr>
              <a:t>statik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1893061" y="1815006"/>
            <a:ext cx="7073186" cy="426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047113" algn="l"/>
                <a:tab pos="3655186" algn="l"/>
                <a:tab pos="5443219" algn="l"/>
              </a:tabLst>
            </a:pP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eşdeğerlik	</a:t>
            </a:r>
            <a:r>
              <a:rPr lang="en-US" altLang="zh-CN" sz="2800" spc="-5" dirty="0">
                <a:solidFill>
                  <a:srgbClr val="000000"/>
                </a:solidFill>
                <a:latin typeface="Arial"/>
                <a:ea typeface="Arial"/>
              </a:rPr>
              <a:t>ilkesine	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dayanan	</a:t>
            </a:r>
            <a:r>
              <a:rPr lang="en-US" altLang="zh-CN" sz="2800" spc="-5" dirty="0">
                <a:solidFill>
                  <a:srgbClr val="000000"/>
                </a:solidFill>
                <a:latin typeface="Arial"/>
                <a:ea typeface="Arial"/>
              </a:rPr>
              <a:t>kuvvetleri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1893061" y="2241837"/>
            <a:ext cx="6959887" cy="8534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birleştirme,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bileşenlerine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ayırma,</a:t>
            </a:r>
            <a:r>
              <a:rPr lang="en-US" altLang="zh-CN" sz="2800" spc="1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dengede</a:t>
            </a:r>
          </a:p>
          <a:p>
            <a:pPr marL="0">
              <a:lnSpc>
                <a:spcPct val="100000"/>
              </a:lnSpc>
            </a:pPr>
            <a:r>
              <a:rPr lang="en-US" altLang="zh-CN" sz="2800" spc="94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8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800" spc="8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8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800" spc="89" dirty="0">
                <a:solidFill>
                  <a:srgbClr val="000000"/>
                </a:solidFill>
                <a:latin typeface="Arial"/>
                <a:ea typeface="Arial"/>
              </a:rPr>
              <a:t>kuvvetler</a:t>
            </a:r>
            <a:r>
              <a:rPr lang="en-US" altLang="zh-CN" sz="28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800" spc="110" dirty="0">
                <a:solidFill>
                  <a:srgbClr val="000000"/>
                </a:solidFill>
                <a:latin typeface="Arial"/>
                <a:ea typeface="Arial"/>
              </a:rPr>
              <a:t>grubuna</a:t>
            </a:r>
            <a:r>
              <a:rPr lang="en-US" altLang="zh-CN" sz="28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800" spc="104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8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800" spc="110" dirty="0">
                <a:solidFill>
                  <a:srgbClr val="000000"/>
                </a:solidFill>
                <a:latin typeface="Arial"/>
                <a:ea typeface="Arial"/>
              </a:rPr>
              <a:t>ekleme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1893061" y="3095278"/>
            <a:ext cx="7072990" cy="426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8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çıkarma</a:t>
            </a:r>
            <a:r>
              <a:rPr lang="en-US" altLang="zh-CN" sz="28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gibi</a:t>
            </a:r>
            <a:r>
              <a:rPr lang="en-US" altLang="zh-CN" sz="28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işlemler,</a:t>
            </a:r>
            <a:r>
              <a:rPr lang="en-US" altLang="zh-CN" sz="28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mukavemette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1893061" y="3522140"/>
            <a:ext cx="4996550" cy="426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sınırlı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biçimde</a:t>
            </a:r>
            <a:r>
              <a:rPr lang="en-US" altLang="zh-CN" sz="28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uygulanabilir.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1609597" y="4025171"/>
            <a:ext cx="7359129" cy="426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970657" algn="l"/>
                <a:tab pos="4723511" algn="l"/>
                <a:tab pos="6560311" algn="l"/>
              </a:tabLst>
            </a:pPr>
            <a:r>
              <a:rPr lang="en-US" altLang="zh-CN" sz="2250" spc="-23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2250" spc="-2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800" spc="-160" dirty="0">
                <a:solidFill>
                  <a:srgbClr val="000000"/>
                </a:solidFill>
                <a:latin typeface="Arial"/>
                <a:ea typeface="Arial"/>
              </a:rPr>
              <a:t>Mukavemette	</a:t>
            </a:r>
            <a:r>
              <a:rPr lang="en-US" altLang="zh-CN" sz="2800" spc="-5" dirty="0">
                <a:solidFill>
                  <a:srgbClr val="000000"/>
                </a:solidFill>
                <a:latin typeface="Arial"/>
                <a:ea typeface="Arial"/>
              </a:rPr>
              <a:t>statikçe	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eşdeğer	</a:t>
            </a:r>
            <a:r>
              <a:rPr lang="en-US" altLang="zh-CN" sz="2800" spc="-15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1893061" y="4451891"/>
            <a:ext cx="7076821" cy="426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kuvvetler,</a:t>
            </a:r>
            <a:r>
              <a:rPr lang="en-US" altLang="zh-CN" sz="2800" spc="2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800" spc="2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800" spc="2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yönünden</a:t>
            </a:r>
            <a:r>
              <a:rPr lang="en-US" altLang="zh-CN" sz="2800" spc="2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her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1893061" y="4878611"/>
            <a:ext cx="4859305" cy="426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zaman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eşdeğer</a:t>
            </a:r>
            <a:r>
              <a:rPr lang="en-US" altLang="zh-CN" sz="28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olmayabilirler.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0"/>
          <p:cNvSpPr txBox="1"/>
          <p:nvPr/>
        </p:nvSpPr>
        <p:spPr>
          <a:xfrm>
            <a:off x="1609597" y="108040"/>
            <a:ext cx="7323849" cy="58373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004316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200" b="1" spc="-8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ilkeleri</a:t>
            </a:r>
          </a:p>
          <a:p>
            <a:pPr>
              <a:lnSpc>
                <a:spcPts val="198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750" spc="-9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750" spc="-9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200" b="1" i="1" spc="-50" dirty="0">
                <a:solidFill>
                  <a:srgbClr val="BF0000"/>
                </a:solidFill>
                <a:latin typeface="Arial"/>
                <a:ea typeface="Arial"/>
              </a:rPr>
              <a:t>4.</a:t>
            </a:r>
            <a:r>
              <a:rPr lang="en-US" altLang="zh-CN" sz="2200" b="1" i="1" spc="-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200" b="1" i="1" spc="-60" dirty="0">
                <a:solidFill>
                  <a:srgbClr val="BF0000"/>
                </a:solidFill>
                <a:latin typeface="Arial"/>
                <a:ea typeface="Arial"/>
              </a:rPr>
              <a:t>Saint</a:t>
            </a:r>
            <a:r>
              <a:rPr lang="en-US" altLang="zh-CN" sz="2200" b="1" i="1" spc="-35" dirty="0">
                <a:solidFill>
                  <a:srgbClr val="BF0000"/>
                </a:solidFill>
                <a:latin typeface="Arial"/>
                <a:ea typeface="Arial"/>
              </a:rPr>
              <a:t>-</a:t>
            </a:r>
            <a:r>
              <a:rPr lang="en-US" altLang="zh-CN" sz="2200" b="1" i="1" spc="-69" dirty="0">
                <a:solidFill>
                  <a:srgbClr val="BF0000"/>
                </a:solidFill>
                <a:latin typeface="Arial"/>
                <a:ea typeface="Arial"/>
              </a:rPr>
              <a:t>Venan</a:t>
            </a:r>
            <a:r>
              <a:rPr lang="en-US" altLang="zh-CN" sz="2200" b="1" i="1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200" b="1" i="1" spc="-50" dirty="0">
                <a:solidFill>
                  <a:srgbClr val="BF0000"/>
                </a:solidFill>
                <a:latin typeface="Arial"/>
                <a:ea typeface="Arial"/>
              </a:rPr>
              <a:t>İlkesi</a:t>
            </a:r>
          </a:p>
          <a:p>
            <a:pPr>
              <a:lnSpc>
                <a:spcPts val="1244"/>
              </a:lnSpc>
            </a:pPr>
            <a:endParaRPr lang="en-US" dirty="0" smtClean="0"/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75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750" spc="8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2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ilkeye</a:t>
            </a:r>
            <a:r>
              <a:rPr lang="en-US" altLang="zh-CN" sz="22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göre,</a:t>
            </a:r>
            <a:r>
              <a:rPr lang="en-US" altLang="zh-CN" sz="22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2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dar</a:t>
            </a:r>
            <a:r>
              <a:rPr lang="en-US" altLang="zh-CN" sz="22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2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alanına</a:t>
            </a:r>
            <a:r>
              <a:rPr lang="en-US" altLang="zh-CN" sz="22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etkiyen</a:t>
            </a:r>
            <a:r>
              <a:rPr lang="en-US" altLang="zh-CN" sz="22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kuvvetler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statik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eşdeğerleri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değiştirilirse,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bölgeden</a:t>
            </a:r>
            <a:r>
              <a:rPr lang="en-US" altLang="zh-CN" sz="2200" spc="-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yeteri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kadar</a:t>
            </a:r>
            <a:r>
              <a:rPr lang="en-US" altLang="zh-CN" sz="22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uzak</a:t>
            </a:r>
            <a:r>
              <a:rPr lang="en-US" altLang="zh-CN" sz="22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2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noktada</a:t>
            </a:r>
            <a:r>
              <a:rPr lang="en-US" altLang="zh-CN" sz="22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her</a:t>
            </a:r>
            <a:r>
              <a:rPr lang="en-US" altLang="zh-CN" sz="22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2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yükleme</a:t>
            </a:r>
            <a:r>
              <a:rPr lang="en-US" altLang="zh-CN" sz="22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durumuna</a:t>
            </a:r>
            <a:r>
              <a:rPr lang="en-US" altLang="zh-CN" sz="22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ilişkin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2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spc="69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2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spc="7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2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2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spc="50" dirty="0">
                <a:solidFill>
                  <a:srgbClr val="000000"/>
                </a:solidFill>
                <a:latin typeface="Arial"/>
                <a:ea typeface="Arial"/>
              </a:rPr>
              <a:t>tesirleri</a:t>
            </a:r>
            <a:r>
              <a:rPr lang="en-US" altLang="zh-CN" sz="22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Arial"/>
                <a:ea typeface="Arial"/>
              </a:rPr>
              <a:t>birbirine</a:t>
            </a:r>
            <a:r>
              <a:rPr lang="en-US" altLang="zh-CN" sz="22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spc="69" dirty="0">
                <a:solidFill>
                  <a:srgbClr val="000000"/>
                </a:solidFill>
                <a:latin typeface="Arial"/>
                <a:ea typeface="Arial"/>
              </a:rPr>
              <a:t>yakın</a:t>
            </a:r>
            <a:r>
              <a:rPr lang="en-US" altLang="zh-CN" sz="22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spc="85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2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spc="85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birbirinin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aynı</a:t>
            </a:r>
            <a:r>
              <a:rPr lang="en-US" altLang="zh-CN" sz="22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olur.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75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750" spc="-12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Statik</a:t>
            </a:r>
            <a:r>
              <a:rPr lang="en-US" altLang="zh-CN" sz="22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eşdeğerliğin</a:t>
            </a:r>
            <a:r>
              <a:rPr lang="en-US" altLang="zh-CN" sz="22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2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değiştiren</a:t>
            </a:r>
            <a:r>
              <a:rPr lang="en-US" altLang="zh-CN" sz="22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cisimlerde</a:t>
            </a:r>
            <a:r>
              <a:rPr lang="en-US" altLang="zh-CN" sz="22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2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geçerli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olabilmesi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gerekli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koşul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statik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değişiklik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dar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2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bölge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içinde</a:t>
            </a:r>
            <a:r>
              <a:rPr lang="en-US" altLang="zh-CN" sz="2200" spc="14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kalmamalı</a:t>
            </a:r>
            <a:r>
              <a:rPr lang="en-US" altLang="zh-CN" sz="22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2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göz</a:t>
            </a:r>
            <a:r>
              <a:rPr lang="en-US" altLang="zh-CN" sz="22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önüne</a:t>
            </a:r>
            <a:r>
              <a:rPr lang="en-US" altLang="zh-CN" sz="22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alınan</a:t>
            </a:r>
            <a:r>
              <a:rPr lang="en-US" altLang="zh-CN" sz="22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noktalar</a:t>
            </a:r>
            <a:r>
              <a:rPr lang="en-US" altLang="zh-CN" sz="2200" spc="14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bölgeden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yeter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derecede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uzakta</a:t>
            </a:r>
            <a:r>
              <a:rPr lang="en-US" altLang="zh-CN" sz="22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bulunmalıdır.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2"/>
          <p:cNvSpPr txBox="1"/>
          <p:nvPr/>
        </p:nvSpPr>
        <p:spPr>
          <a:xfrm>
            <a:off x="1609597" y="202565"/>
            <a:ext cx="7331250" cy="49459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679703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ilkeleri</a:t>
            </a:r>
          </a:p>
          <a:p>
            <a:pPr>
              <a:lnSpc>
                <a:spcPts val="178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9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b="1" i="1" spc="-50" dirty="0">
                <a:solidFill>
                  <a:srgbClr val="BF0000"/>
                </a:solidFill>
                <a:latin typeface="Arial"/>
                <a:ea typeface="Arial"/>
              </a:rPr>
              <a:t>5.</a:t>
            </a:r>
            <a:r>
              <a:rPr lang="en-US" altLang="zh-CN" sz="2400" b="1" i="1" spc="-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-50" dirty="0">
                <a:solidFill>
                  <a:srgbClr val="BF0000"/>
                </a:solidFill>
                <a:latin typeface="Arial"/>
                <a:ea typeface="Arial"/>
              </a:rPr>
              <a:t>Birinci</a:t>
            </a:r>
            <a:r>
              <a:rPr lang="en-US" altLang="zh-CN" sz="2400" b="1" i="1" spc="-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-64" dirty="0">
                <a:solidFill>
                  <a:srgbClr val="BF0000"/>
                </a:solidFill>
                <a:latin typeface="Arial"/>
                <a:ea typeface="Arial"/>
              </a:rPr>
              <a:t>Mertebe</a:t>
            </a:r>
            <a:r>
              <a:rPr lang="en-US" altLang="zh-CN" sz="2400" b="1" i="1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-69" dirty="0">
                <a:solidFill>
                  <a:srgbClr val="BF0000"/>
                </a:solidFill>
                <a:latin typeface="Arial"/>
                <a:ea typeface="Arial"/>
              </a:rPr>
              <a:t>Kuramı</a:t>
            </a:r>
          </a:p>
          <a:p>
            <a:pPr>
              <a:lnSpc>
                <a:spcPts val="1125"/>
              </a:lnSpc>
            </a:pPr>
            <a:endParaRPr lang="en-US" dirty="0" smtClean="0"/>
          </a:p>
          <a:p>
            <a:pPr marL="283463" indent="-283463" hangingPunct="0">
              <a:lnSpc>
                <a:spcPct val="139999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Cisme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etkiyen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içyapısı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gereği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değiştirmeler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ise,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ilk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konumu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değiştirmiş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konumunun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arasındaki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fark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az</a:t>
            </a:r>
            <a:r>
              <a:rPr lang="en-US" altLang="zh-CN" sz="2400" spc="-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olacaktır.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139999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3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Birinci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mertebe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kuramında,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-9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değiştirdiği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yeni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konum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aldığı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düşünülmekte,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ancak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bunu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ilk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duruma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yakın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olduğu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kabul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edilerek,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1893061" y="5221925"/>
            <a:ext cx="707756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denge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denklemleri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değiştirmemiş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duruma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1893061" y="5734049"/>
            <a:ext cx="269623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yazılmaktadır.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6"/>
          <p:cNvSpPr txBox="1"/>
          <p:nvPr/>
        </p:nvSpPr>
        <p:spPr>
          <a:xfrm>
            <a:off x="1609597" y="360807"/>
            <a:ext cx="7245081" cy="20616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679703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ilkeleri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12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9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b="1" i="1" spc="-55" dirty="0">
                <a:solidFill>
                  <a:srgbClr val="BF0000"/>
                </a:solidFill>
                <a:latin typeface="Arial"/>
                <a:ea typeface="Arial"/>
              </a:rPr>
              <a:t>6.</a:t>
            </a:r>
            <a:r>
              <a:rPr lang="en-US" altLang="zh-CN" sz="2400" b="1" i="1" spc="-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-69" dirty="0">
                <a:solidFill>
                  <a:srgbClr val="BF0000"/>
                </a:solidFill>
                <a:latin typeface="Arial"/>
                <a:ea typeface="Arial"/>
              </a:rPr>
              <a:t>Süperpozisyon</a:t>
            </a:r>
            <a:r>
              <a:rPr lang="en-US" altLang="zh-CN" sz="2400" b="1" i="1" spc="-3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-55" dirty="0">
                <a:solidFill>
                  <a:srgbClr val="BF0000"/>
                </a:solidFill>
                <a:latin typeface="Arial"/>
                <a:ea typeface="Arial"/>
              </a:rPr>
              <a:t>İlkesi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2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53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Verilen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sisteminin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etkisi,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sisteme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1893061" y="2605328"/>
            <a:ext cx="7075612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dengede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diğer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sisteminin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1609597" y="3154222"/>
            <a:ext cx="7331081" cy="272829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eklenmesi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çıkarılması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değişmez.</a:t>
            </a:r>
          </a:p>
          <a:p>
            <a:pPr>
              <a:lnSpc>
                <a:spcPts val="1319"/>
              </a:lnSpc>
            </a:pPr>
            <a:endParaRPr lang="en-US" dirty="0" smtClean="0"/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8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Böylece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birtakım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yüklerin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ortak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dengede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sistem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aynı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yüklerin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teker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teker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ettiği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sistemde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aynı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değiştirmeler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oluşur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0"/>
          <p:cNvSpPr txBox="1"/>
          <p:nvPr/>
        </p:nvSpPr>
        <p:spPr>
          <a:xfrm>
            <a:off x="1577594" y="58801"/>
            <a:ext cx="7331594" cy="32471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711707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ilkeleri</a:t>
            </a:r>
          </a:p>
          <a:p>
            <a:pPr>
              <a:lnSpc>
                <a:spcPts val="484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İki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ayrı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durumu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üst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üste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koyma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anlamına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gelen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ilke,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birinci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mertebe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kuramı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orantılılık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sınırları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içinde</a:t>
            </a:r>
            <a:r>
              <a:rPr lang="en-US" altLang="zh-CN" sz="2400" spc="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geçerlidir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34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0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Yani,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ilkenin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geçerli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olabilmesi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değiştirmelerin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olması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cisimlerin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Hooke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kanununa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uygun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şekilde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değiştirmesi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gerekmektedir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3523741" y="3958717"/>
            <a:ext cx="4273415" cy="2560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86666"/>
              </a:lnSpc>
              <a:tabLst>
                <a:tab pos="740664" algn="l"/>
                <a:tab pos="4087367" algn="l"/>
              </a:tabLst>
            </a:pPr>
            <a:r>
              <a:rPr lang="en-US" altLang="zh-CN" sz="900" dirty="0">
                <a:solidFill>
                  <a:srgbClr val="000000"/>
                </a:solidFill>
                <a:latin typeface="Calibri"/>
                <a:ea typeface="Calibri"/>
              </a:rPr>
              <a:t>P	A	</a:t>
            </a:r>
            <a:r>
              <a:rPr lang="en-US" altLang="zh-CN" sz="900" spc="-40" dirty="0">
                <a:solidFill>
                  <a:srgbClr val="000000"/>
                </a:solidFill>
                <a:latin typeface="Calibri"/>
                <a:ea typeface="Calibri"/>
              </a:rPr>
              <a:t>P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3751453" y="4548123"/>
            <a:ext cx="4195965" cy="2617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90833"/>
              </a:lnSpc>
              <a:tabLst>
                <a:tab pos="815975" algn="l"/>
                <a:tab pos="3038855" algn="l"/>
                <a:tab pos="3995292" algn="l"/>
              </a:tabLst>
            </a:pPr>
            <a:r>
              <a:rPr lang="en-US" altLang="zh-CN" sz="900" dirty="0">
                <a:solidFill>
                  <a:srgbClr val="000000"/>
                </a:solidFill>
                <a:latin typeface="Calibri"/>
                <a:ea typeface="Calibri"/>
              </a:rPr>
              <a:t>(a)	f</a:t>
            </a:r>
            <a:r>
              <a:rPr lang="en-US" altLang="zh-CN" sz="600" dirty="0">
                <a:solidFill>
                  <a:srgbClr val="000000"/>
                </a:solidFill>
                <a:latin typeface="Calibri"/>
                <a:ea typeface="Calibri"/>
              </a:rPr>
              <a:t>1	</a:t>
            </a:r>
            <a:r>
              <a:rPr lang="en-US" altLang="zh-CN" sz="900" spc="-5" dirty="0">
                <a:solidFill>
                  <a:srgbClr val="000000"/>
                </a:solidFill>
                <a:latin typeface="Calibri"/>
                <a:ea typeface="Calibri"/>
              </a:rPr>
              <a:t>(b)	</a:t>
            </a:r>
            <a:r>
              <a:rPr lang="en-US" altLang="zh-CN" sz="900" spc="-15" dirty="0">
                <a:solidFill>
                  <a:srgbClr val="000000"/>
                </a:solidFill>
                <a:latin typeface="Calibri"/>
                <a:ea typeface="Calibri"/>
              </a:rPr>
              <a:t>f</a:t>
            </a:r>
            <a:r>
              <a:rPr lang="en-US" altLang="zh-CN" sz="600" spc="-25" dirty="0">
                <a:solidFill>
                  <a:srgbClr val="000000"/>
                </a:solidFill>
                <a:latin typeface="Calibri"/>
                <a:ea typeface="Calibri"/>
              </a:rPr>
              <a:t>2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4989829" y="5385434"/>
            <a:ext cx="1290439" cy="1417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3333"/>
              </a:lnSpc>
              <a:tabLst>
                <a:tab pos="1104391" algn="l"/>
              </a:tabLst>
            </a:pPr>
            <a:r>
              <a:rPr lang="en-US" altLang="zh-CN" sz="900" dirty="0">
                <a:solidFill>
                  <a:srgbClr val="000000"/>
                </a:solidFill>
                <a:latin typeface="Calibri"/>
                <a:ea typeface="Calibri"/>
              </a:rPr>
              <a:t>P	</a:t>
            </a:r>
            <a:r>
              <a:rPr lang="en-US" altLang="zh-CN" sz="900" spc="-40" dirty="0">
                <a:solidFill>
                  <a:srgbClr val="000000"/>
                </a:solidFill>
                <a:latin typeface="Calibri"/>
                <a:ea typeface="Calibri"/>
              </a:rPr>
              <a:t>P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6232271" y="6025667"/>
            <a:ext cx="161881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0" dirty="0">
                <a:solidFill>
                  <a:srgbClr val="000000"/>
                </a:solidFill>
                <a:latin typeface="Calibri"/>
                <a:ea typeface="Calibri"/>
              </a:rPr>
              <a:t>f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5225796" y="6163741"/>
            <a:ext cx="245478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5" dirty="0">
                <a:solidFill>
                  <a:srgbClr val="000000"/>
                </a:solidFill>
                <a:latin typeface="Calibri"/>
                <a:ea typeface="Calibri"/>
              </a:rPr>
              <a:t>(c)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2425959" y="1190201"/>
            <a:ext cx="5523723" cy="36907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4000" b="1" spc="-30" dirty="0">
                <a:solidFill>
                  <a:srgbClr val="552112"/>
                </a:solidFill>
                <a:latin typeface="Arial"/>
                <a:ea typeface="Arial"/>
              </a:rPr>
              <a:t>MUKAVEMET</a:t>
            </a:r>
            <a:r>
              <a:rPr lang="en-US" altLang="zh-CN" sz="4000" b="1" spc="4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4000" b="1" spc="-25" dirty="0">
                <a:solidFill>
                  <a:srgbClr val="552112"/>
                </a:solidFill>
                <a:latin typeface="Arial"/>
                <a:ea typeface="Arial"/>
              </a:rPr>
              <a:t>DERSİ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835"/>
              </a:lnSpc>
            </a:pPr>
            <a:endParaRPr lang="en-US" dirty="0" smtClean="0"/>
          </a:p>
          <a:p>
            <a:pPr marL="0" indent="496189">
              <a:lnSpc>
                <a:spcPct val="100000"/>
              </a:lnSpc>
            </a:pPr>
            <a:r>
              <a:rPr lang="en-US" altLang="zh-CN" sz="3600" b="1" spc="-15" dirty="0">
                <a:solidFill>
                  <a:srgbClr val="BF0000"/>
                </a:solidFill>
                <a:latin typeface="Arial"/>
                <a:ea typeface="Arial"/>
              </a:rPr>
              <a:t>(Temel</a:t>
            </a:r>
            <a:r>
              <a:rPr lang="en-US" altLang="zh-CN" sz="3600" b="1" spc="1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spc="-20" dirty="0">
                <a:solidFill>
                  <a:srgbClr val="BF0000"/>
                </a:solidFill>
                <a:latin typeface="Arial"/>
                <a:ea typeface="Arial"/>
              </a:rPr>
              <a:t>Kavramlar)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460"/>
              </a:lnSpc>
            </a:pPr>
            <a:endParaRPr lang="en-US" dirty="0" smtClean="0"/>
          </a:p>
          <a:p>
            <a:pPr indent="344042"/>
            <a:r>
              <a:rPr lang="tr-TR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Doç.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cs typeface="Arial"/>
              </a:rPr>
              <a:t> 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Dr.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cs typeface="Arial"/>
              </a:rPr>
              <a:t> </a:t>
            </a:r>
            <a:r>
              <a:rPr lang="tr-TR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Havva Eylem POLAT</a:t>
            </a:r>
            <a:endParaRPr lang="en-US" altLang="zh-CN" sz="2800" b="1" i="1" dirty="0">
              <a:solidFill>
                <a:srgbClr val="26110C"/>
              </a:solidFill>
              <a:latin typeface="Arial"/>
              <a:ea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46044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1505966" y="366007"/>
            <a:ext cx="7435239" cy="27028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0827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-29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Kavramları</a:t>
            </a:r>
          </a:p>
          <a:p>
            <a:pPr>
              <a:lnSpc>
                <a:spcPts val="195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3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Projede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öngörülen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yükleri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emniyetli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biçimde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taşıyıcı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sistemler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Taşıyıcı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durumlarına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taşıyan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boyutlarına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göre,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çubuk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,</a:t>
            </a:r>
            <a:r>
              <a:rPr lang="en-US" altLang="zh-CN" sz="2400" spc="170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plak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,</a:t>
            </a:r>
            <a:r>
              <a:rPr lang="en-US" altLang="zh-CN" sz="2400" spc="164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levha</a:t>
            </a:r>
            <a:r>
              <a:rPr lang="en-US" altLang="zh-CN" sz="2400" i="1" spc="164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kabuk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sınıflandırılabilir.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505966" y="3145475"/>
            <a:ext cx="746424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7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Times New Roman"/>
                <a:ea typeface="Times New Roman"/>
              </a:rPr>
              <a:t>Çubuklar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-55" dirty="0">
                <a:solidFill>
                  <a:srgbClr val="BF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tek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boyutlu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taşıyıcı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ele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505966" y="3511235"/>
            <a:ext cx="7428187" cy="19813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alınmaktadır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Çubuk,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boyutu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üçüncü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boyutuna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küçük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69" dirty="0">
                <a:solidFill>
                  <a:srgbClr val="000000"/>
                </a:solidFill>
                <a:latin typeface="Times New Roman"/>
                <a:ea typeface="Times New Roman"/>
              </a:rPr>
              <a:t>cisimdir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2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-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çubukta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Times New Roman"/>
                <a:ea typeface="Times New Roman"/>
              </a:rPr>
              <a:t>eksen</a:t>
            </a:r>
            <a:r>
              <a:rPr lang="en-US" altLang="zh-CN" sz="2400" i="1" spc="-104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400" i="1" dirty="0">
                <a:solidFill>
                  <a:srgbClr val="BF0000"/>
                </a:solidFill>
                <a:latin typeface="Times New Roman"/>
                <a:ea typeface="Times New Roman"/>
              </a:rPr>
              <a:t>tarafsız</a:t>
            </a:r>
            <a:r>
              <a:rPr lang="en-US" altLang="zh-CN" sz="2400" i="1" spc="-104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Times New Roman"/>
                <a:ea typeface="Times New Roman"/>
              </a:rPr>
              <a:t>eksen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ea typeface="Times New Roman"/>
              </a:rPr>
              <a:t>),</a:t>
            </a:r>
            <a:r>
              <a:rPr lang="en-US" altLang="zh-CN" sz="2400" spc="-100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Times New Roman"/>
                <a:ea typeface="Times New Roman"/>
              </a:rPr>
              <a:t>boy</a:t>
            </a:r>
            <a:r>
              <a:rPr lang="en-US" altLang="zh-CN" sz="2400" i="1" spc="-104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400" i="1" dirty="0">
                <a:solidFill>
                  <a:srgbClr val="BF0000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ea typeface="Times New Roman"/>
              </a:rPr>
              <a:t>)</a:t>
            </a:r>
            <a:r>
              <a:rPr lang="en-US" altLang="zh-CN" sz="2400" spc="-104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i="1" spc="-109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Times New Roman"/>
                <a:ea typeface="Times New Roman"/>
              </a:rPr>
              <a:t>kesitinin</a:t>
            </a:r>
            <a:r>
              <a:rPr lang="en-US" altLang="zh-CN" sz="2400" i="1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0" dirty="0">
                <a:solidFill>
                  <a:srgbClr val="BF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400" i="1" spc="-44" dirty="0">
                <a:solidFill>
                  <a:srgbClr val="BF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-30" dirty="0">
                <a:solidFill>
                  <a:srgbClr val="BF0000"/>
                </a:solidFill>
                <a:latin typeface="Times New Roman"/>
                <a:ea typeface="Times New Roman"/>
              </a:rPr>
              <a:t>)</a:t>
            </a:r>
            <a:r>
              <a:rPr lang="en-US" altLang="zh-CN" sz="2400" spc="-20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ea typeface="Times New Roman"/>
              </a:rPr>
              <a:t>bilinmesine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gereksinim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ea typeface="Times New Roman"/>
              </a:rPr>
              <a:t>vardır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06770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2"/>
          <p:cNvSpPr txBox="1"/>
          <p:nvPr/>
        </p:nvSpPr>
        <p:spPr>
          <a:xfrm>
            <a:off x="1361566" y="286506"/>
            <a:ext cx="7500768" cy="56305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421766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-259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Kavramları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65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8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8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ea typeface="Times New Roman"/>
              </a:rPr>
              <a:t>Eksen,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kesitin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  <a:r>
              <a:rPr lang="en-US" altLang="zh-CN" sz="2400" spc="-50" dirty="0">
                <a:solidFill>
                  <a:srgbClr val="000000"/>
                </a:solidFill>
                <a:latin typeface="Calibri"/>
                <a:ea typeface="Calibri"/>
              </a:rPr>
              <a:t>ğ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ea typeface="Times New Roman"/>
              </a:rPr>
              <a:t>ırlık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merkezinden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ea typeface="Times New Roman"/>
              </a:rPr>
              <a:t>dik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Times New Roman"/>
                <a:ea typeface="Times New Roman"/>
              </a:rPr>
              <a:t>geçer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575"/>
              </a:lnSpc>
            </a:pPr>
            <a:endParaRPr lang="en-US" dirty="0" smtClean="0"/>
          </a:p>
          <a:p>
            <a:pPr marL="283463" indent="-283463" hangingPunct="0">
              <a:lnSpc>
                <a:spcPct val="1004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0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Kiriş</a:t>
            </a:r>
            <a:r>
              <a:rPr lang="en-US" altLang="zh-CN" sz="2400" spc="-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kolonlar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ea typeface="Times New Roman"/>
              </a:rPr>
              <a:t>do</a:t>
            </a:r>
            <a:r>
              <a:rPr lang="en-US" altLang="zh-CN" sz="2400" dirty="0">
                <a:solidFill>
                  <a:srgbClr val="BF0000"/>
                </a:solidFill>
                <a:latin typeface="Calibri"/>
                <a:ea typeface="Calibri"/>
              </a:rPr>
              <a:t>ğ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ea typeface="Times New Roman"/>
              </a:rPr>
              <a:t>ru</a:t>
            </a:r>
            <a:r>
              <a:rPr lang="en-US" altLang="zh-CN" sz="2400" spc="-94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ea typeface="Times New Roman"/>
              </a:rPr>
              <a:t>eksenli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halka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kemerler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400" spc="-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ea typeface="Times New Roman"/>
              </a:rPr>
              <a:t>e</a:t>
            </a:r>
            <a:r>
              <a:rPr lang="en-US" altLang="zh-CN" sz="2400" dirty="0">
                <a:solidFill>
                  <a:srgbClr val="BF0000"/>
                </a:solidFill>
                <a:latin typeface="Calibri"/>
                <a:ea typeface="Calibri"/>
              </a:rPr>
              <a:t>ğ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ea typeface="Times New Roman"/>
              </a:rPr>
              <a:t>ri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20" dirty="0">
                <a:solidFill>
                  <a:srgbClr val="BF0000"/>
                </a:solidFill>
                <a:latin typeface="Times New Roman"/>
                <a:ea typeface="Times New Roman"/>
              </a:rPr>
              <a:t>eksenli</a:t>
            </a:r>
            <a:r>
              <a:rPr lang="en-US" altLang="zh-CN" sz="2400" spc="-5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20" dirty="0">
                <a:solidFill>
                  <a:srgbClr val="BF0000"/>
                </a:solidFill>
                <a:latin typeface="Times New Roman"/>
                <a:ea typeface="Times New Roman"/>
              </a:rPr>
              <a:t>çubuklar</a:t>
            </a:r>
            <a:r>
              <a:rPr lang="en-US" altLang="zh-CN" sz="2400" spc="-10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ea typeface="Times New Roman"/>
              </a:rPr>
              <a:t>tanımlanır</a:t>
            </a:r>
            <a:r>
              <a:rPr lang="en-US" altLang="zh-CN" sz="2400" spc="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62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9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8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6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kesit,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eksene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ea typeface="Times New Roman"/>
              </a:rPr>
              <a:t>dik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ea typeface="Times New Roman"/>
              </a:rPr>
              <a:t>alınan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Times New Roman"/>
                <a:ea typeface="Times New Roman"/>
              </a:rPr>
              <a:t>kesiti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ifade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eder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584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89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ea typeface="Times New Roman"/>
              </a:rPr>
              <a:t>Çubuklar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Times New Roman"/>
                <a:ea typeface="Times New Roman"/>
              </a:rPr>
              <a:t>sabit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-55" dirty="0">
                <a:solidFill>
                  <a:srgbClr val="000000"/>
                </a:solidFill>
                <a:latin typeface="Calibri"/>
                <a:ea typeface="Calibri"/>
              </a:rPr>
              <a:t>ğ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işken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kesitli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olabilirler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989"/>
              </a:lnSpc>
            </a:pPr>
            <a:endParaRPr lang="en-US" dirty="0" smtClean="0"/>
          </a:p>
          <a:p>
            <a:pPr marL="0" indent="2177161">
              <a:lnSpc>
                <a:spcPct val="100000"/>
              </a:lnSpc>
            </a:pPr>
            <a:r>
              <a:rPr lang="en-US" altLang="zh-CN" sz="1800" i="1" dirty="0">
                <a:solidFill>
                  <a:srgbClr val="000000"/>
                </a:solidFill>
                <a:latin typeface="Arial"/>
                <a:ea typeface="Arial"/>
              </a:rPr>
              <a:t>Sabit</a:t>
            </a:r>
            <a:r>
              <a:rPr lang="en-US" altLang="zh-CN" sz="1800" i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1800" i="1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1800" i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1800" i="1" dirty="0">
                <a:solidFill>
                  <a:srgbClr val="000000"/>
                </a:solidFill>
                <a:latin typeface="Arial"/>
                <a:ea typeface="Arial"/>
              </a:rPr>
              <a:t>değişken</a:t>
            </a:r>
            <a:r>
              <a:rPr lang="en-US" altLang="zh-CN" sz="1800" i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1800" i="1" dirty="0">
                <a:solidFill>
                  <a:srgbClr val="000000"/>
                </a:solidFill>
                <a:latin typeface="Arial"/>
                <a:ea typeface="Arial"/>
              </a:rPr>
              <a:t>kesitli</a:t>
            </a:r>
            <a:r>
              <a:rPr lang="en-US" altLang="zh-CN" sz="1800" i="1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1800" i="1" dirty="0">
                <a:solidFill>
                  <a:srgbClr val="000000"/>
                </a:solidFill>
                <a:latin typeface="Arial"/>
                <a:ea typeface="Arial"/>
              </a:rPr>
              <a:t>çubuklar</a:t>
            </a:r>
          </a:p>
        </p:txBody>
      </p:sp>
    </p:spTree>
    <p:extLst>
      <p:ext uri="{BB962C8B-B14F-4D97-AF65-F5344CB8AC3E}">
        <p14:creationId xmlns:p14="http://schemas.microsoft.com/office/powerpoint/2010/main" val="11514674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4"/>
          <p:cNvSpPr txBox="1"/>
          <p:nvPr/>
        </p:nvSpPr>
        <p:spPr>
          <a:xfrm>
            <a:off x="1505966" y="136518"/>
            <a:ext cx="7434320" cy="34863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77367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-259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Kavramları</a:t>
            </a:r>
          </a:p>
          <a:p>
            <a:pPr>
              <a:lnSpc>
                <a:spcPts val="694"/>
              </a:lnSpc>
            </a:pPr>
            <a:endParaRPr lang="en-US" dirty="0" smtClean="0"/>
          </a:p>
          <a:p>
            <a:pPr marL="283463" indent="-283463" hangingPunct="0">
              <a:lnSpc>
                <a:spcPct val="954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5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Plak</a:t>
            </a:r>
            <a:r>
              <a:rPr lang="en-US" altLang="zh-CN" sz="2400" i="1" spc="-9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ve</a:t>
            </a:r>
            <a:r>
              <a:rPr lang="en-US" altLang="zh-CN" sz="2400" i="1" spc="-89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levha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,</a:t>
            </a:r>
            <a:r>
              <a:rPr lang="en-US" altLang="zh-CN" sz="2400" spc="-9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kalınlıkları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diğer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boyutlarına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cisimlerdir.</a:t>
            </a:r>
          </a:p>
          <a:p>
            <a:pPr marL="283463" indent="-283463" hangingPunct="0">
              <a:lnSpc>
                <a:spcPct val="95416"/>
              </a:lnSpc>
              <a:spcBef>
                <a:spcPts val="204"/>
              </a:spcBef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56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</a:t>
            </a:r>
            <a:r>
              <a:rPr lang="en-US" altLang="zh-CN" sz="2400" spc="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yüzeyine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taşıyan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BF0000"/>
                </a:solidFill>
                <a:latin typeface="Arial"/>
                <a:ea typeface="Arial"/>
              </a:rPr>
              <a:t>plak,</a:t>
            </a:r>
            <a:r>
              <a:rPr lang="en-US" altLang="zh-CN" sz="2400" spc="5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düzleme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taşıyan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cisimlere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BF0000"/>
                </a:solidFill>
                <a:latin typeface="Arial"/>
                <a:ea typeface="Arial"/>
              </a:rPr>
              <a:t>levha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verilir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 marL="283463" indent="-283463" hangingPunct="0">
              <a:lnSpc>
                <a:spcPct val="94166"/>
              </a:lnSpc>
              <a:spcBef>
                <a:spcPts val="179"/>
              </a:spcBef>
              <a:tabLst>
                <a:tab pos="1485900" algn="l"/>
                <a:tab pos="3113912" algn="l"/>
                <a:tab pos="4622927" algn="l"/>
                <a:tab pos="6353047" algn="l"/>
              </a:tabLst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9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Kabuk</a:t>
            </a:r>
            <a:r>
              <a:rPr lang="en-US" altLang="zh-CN" sz="2400" i="1" spc="-17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ise,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</a:t>
            </a:r>
            <a:r>
              <a:rPr lang="en-US" altLang="zh-CN" sz="2400" spc="-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yüzeyi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eğrisel</a:t>
            </a:r>
            <a:r>
              <a:rPr lang="en-US" altLang="zh-CN" sz="2400" spc="-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taşıyıcı</a:t>
            </a:r>
            <a:r>
              <a:rPr lang="en-US" altLang="zh-CN" sz="2400" spc="-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sistemdir.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Kabuk	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sistemler,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silindirik,	hiperbolik,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küresel</a:t>
            </a:r>
          </a:p>
          <a:p>
            <a:pPr marL="0" indent="283463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tiplerde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olabilir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3182747" y="5565076"/>
            <a:ext cx="4396046" cy="274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3622802" algn="l"/>
              </a:tabLst>
            </a:pPr>
            <a:r>
              <a:rPr lang="en-US" altLang="zh-CN" sz="1800" i="1" spc="-5" dirty="0">
                <a:solidFill>
                  <a:srgbClr val="000000"/>
                </a:solidFill>
                <a:latin typeface="Arial"/>
                <a:ea typeface="Arial"/>
              </a:rPr>
              <a:t>Levha	</a:t>
            </a:r>
            <a:r>
              <a:rPr lang="en-US" altLang="zh-CN" sz="1800" i="1" spc="-15" dirty="0">
                <a:solidFill>
                  <a:srgbClr val="000000"/>
                </a:solidFill>
                <a:latin typeface="Arial"/>
                <a:ea typeface="Arial"/>
              </a:rPr>
              <a:t>Kabuk</a:t>
            </a:r>
          </a:p>
        </p:txBody>
      </p:sp>
    </p:spTree>
    <p:extLst>
      <p:ext uri="{BB962C8B-B14F-4D97-AF65-F5344CB8AC3E}">
        <p14:creationId xmlns:p14="http://schemas.microsoft.com/office/powerpoint/2010/main" val="5955149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7"/>
          <p:cNvSpPr txBox="1"/>
          <p:nvPr/>
        </p:nvSpPr>
        <p:spPr>
          <a:xfrm>
            <a:off x="1432813" y="130683"/>
            <a:ext cx="7421493" cy="10485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900807">
              <a:lnSpc>
                <a:spcPct val="100000"/>
              </a:lnSpc>
            </a:pPr>
            <a:r>
              <a:rPr lang="en-US" altLang="zh-CN" sz="3600" b="1" spc="-5" dirty="0">
                <a:solidFill>
                  <a:srgbClr val="552112"/>
                </a:solidFill>
                <a:latin typeface="Arial"/>
                <a:ea typeface="Arial"/>
              </a:rPr>
              <a:t>Ger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ilme</a:t>
            </a:r>
          </a:p>
          <a:p>
            <a:pPr>
              <a:lnSpc>
                <a:spcPts val="105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7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kuvvetler,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etkileri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altındaki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moleküllerini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716277" y="1179753"/>
            <a:ext cx="725245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775841" algn="l"/>
                <a:tab pos="3463163" algn="l"/>
                <a:tab pos="4879340" algn="l"/>
                <a:tab pos="5549900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birbirinden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ayırmaya,	ezmeye	ve	kaydırmaya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432813" y="1545513"/>
            <a:ext cx="7508331" cy="39629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>
              <a:lnSpc>
                <a:spcPct val="99583"/>
              </a:lnSpc>
            </a:pP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çalışırlar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karşısında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molekülleri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yer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değiştirerek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denge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konumlarını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korumaya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çalışır.</a:t>
            </a:r>
          </a:p>
          <a:p>
            <a:pPr>
              <a:lnSpc>
                <a:spcPts val="619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5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moleküllerinin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oluşturduğu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kuvvetlere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iç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kuvvetler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0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İç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kuvvetlerin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birim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alanına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etkiyen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miktarı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adlandırılır.</a:t>
            </a:r>
          </a:p>
          <a:p>
            <a:pPr>
              <a:lnSpc>
                <a:spcPts val="640"/>
              </a:lnSpc>
            </a:pPr>
            <a:endParaRPr lang="en-US" dirty="0" smtClean="0"/>
          </a:p>
          <a:p>
            <a:pPr marL="283463" indent="-283463" hangingPunct="0">
              <a:lnSpc>
                <a:spcPct val="9916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b="1" dirty="0">
                <a:solidFill>
                  <a:srgbClr val="BF0000"/>
                </a:solidFill>
                <a:latin typeface="Arial"/>
                <a:ea typeface="Arial"/>
              </a:rPr>
              <a:t>Gerilme,</a:t>
            </a:r>
            <a:r>
              <a:rPr lang="en-US" altLang="zh-CN" sz="2400" b="1" spc="-5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kuvvetin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herhangi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noktadaki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dağılma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şiddeti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tanımlanabilir.</a:t>
            </a:r>
          </a:p>
          <a:p>
            <a:pPr>
              <a:lnSpc>
                <a:spcPts val="630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kuvvetler,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ettiği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alanına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oluşturuyorsa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bunlara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normal</a:t>
            </a:r>
            <a:r>
              <a:rPr lang="en-US" altLang="zh-CN" sz="2400" i="1" spc="17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2400" i="1" spc="17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(σ),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716277" y="5505647"/>
            <a:ext cx="7252456" cy="3581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97916"/>
              </a:lnSpc>
              <a:tabLst>
                <a:tab pos="980313" algn="l"/>
                <a:tab pos="2332100" algn="l"/>
                <a:tab pos="3600322" algn="l"/>
                <a:tab pos="5295391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kesit	alanına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paralel	gerilmeler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oluşturuyorsa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716277" y="5864203"/>
            <a:ext cx="4144284" cy="37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1666"/>
              </a:lnSpc>
            </a:pPr>
            <a:r>
              <a:rPr lang="en-US" altLang="zh-CN" sz="2400" i="1" spc="-35" dirty="0">
                <a:solidFill>
                  <a:srgbClr val="BF0000"/>
                </a:solidFill>
                <a:latin typeface="Arial"/>
                <a:ea typeface="Arial"/>
              </a:rPr>
              <a:t>teğetsel</a:t>
            </a:r>
            <a:r>
              <a:rPr lang="en-US" altLang="zh-CN" sz="2400" i="1" spc="-2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spc="-34" dirty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2400" i="1" spc="-2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25" dirty="0">
                <a:solidFill>
                  <a:srgbClr val="BF0000"/>
                </a:solidFill>
                <a:latin typeface="Arial"/>
                <a:ea typeface="Arial"/>
              </a:rPr>
              <a:t>(</a:t>
            </a:r>
            <a:r>
              <a:rPr lang="zh-CN" altLang="en-US" sz="2400" spc="-80" dirty="0">
                <a:solidFill>
                  <a:srgbClr val="BF0000"/>
                </a:solidFill>
                <a:latin typeface="宋体"/>
                <a:ea typeface="宋体"/>
              </a:rPr>
              <a:t>Ꞇ</a:t>
            </a:r>
            <a:r>
              <a:rPr lang="en-US" altLang="zh-CN" sz="2400" spc="-25" dirty="0">
                <a:solidFill>
                  <a:srgbClr val="BF0000"/>
                </a:solidFill>
                <a:latin typeface="Arial"/>
                <a:ea typeface="Arial"/>
              </a:rPr>
              <a:t>)</a:t>
            </a:r>
            <a:r>
              <a:rPr lang="en-US" altLang="zh-CN" sz="2400" spc="-2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verilir</a:t>
            </a:r>
            <a:r>
              <a:rPr lang="en-US" altLang="zh-CN" sz="2400" spc="-3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4642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7302" y="357810"/>
            <a:ext cx="2020878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200" dirty="0">
                <a:solidFill>
                  <a:srgbClr val="BF0000"/>
                </a:solidFill>
                <a:latin typeface="Arial"/>
                <a:ea typeface="Arial"/>
              </a:rPr>
              <a:t>Ders</a:t>
            </a:r>
            <a:r>
              <a:rPr lang="en-US" altLang="zh-CN" sz="3200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200" dirty="0">
                <a:solidFill>
                  <a:srgbClr val="BF0000"/>
                </a:solidFill>
                <a:latin typeface="Arial"/>
                <a:ea typeface="Arial"/>
              </a:rPr>
              <a:t>Planı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72059"/>
              </p:ext>
            </p:extLst>
          </p:nvPr>
        </p:nvGraphicFramePr>
        <p:xfrm>
          <a:off x="1397253" y="1046353"/>
          <a:ext cx="7442326" cy="43333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0647"/>
                <a:gridCol w="6321679"/>
              </a:tblGrid>
              <a:tr h="463550">
                <a:tc>
                  <a:txBody>
                    <a:bodyPr/>
                    <a:lstStyle/>
                    <a:p>
                      <a:pPr>
                        <a:lnSpc>
                          <a:spcPts val="734"/>
                        </a:lnSpc>
                      </a:pPr>
                      <a:endParaRPr lang="en-US" dirty="0" smtClean="0"/>
                    </a:p>
                    <a:p>
                      <a:pPr marL="0" indent="128397">
                        <a:lnSpc>
                          <a:spcPct val="100000"/>
                        </a:lnSpc>
                      </a:pPr>
                      <a:r>
                        <a:rPr lang="en-US" altLang="zh-CN" sz="2000" b="1" spc="-5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HA</a:t>
                      </a:r>
                      <a:r>
                        <a:rPr lang="en-US" altLang="zh-CN" sz="2000" b="1" spc="-44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FTA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34"/>
                        </a:lnSpc>
                      </a:pPr>
                      <a:endParaRPr lang="en-US" dirty="0" smtClean="0"/>
                    </a:p>
                    <a:p>
                      <a:pPr marL="0" indent="56261">
                        <a:lnSpc>
                          <a:spcPct val="100000"/>
                        </a:lnSpc>
                      </a:pPr>
                      <a:r>
                        <a:rPr lang="en-US" altLang="zh-CN" sz="2000" b="1" spc="-2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KO</a:t>
                      </a:r>
                      <a:r>
                        <a:rPr lang="en-US" altLang="zh-CN" sz="2000" b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NU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19411">
                <a:tc>
                  <a:txBody>
                    <a:bodyPr/>
                    <a:lstStyle/>
                    <a:p>
                      <a:pPr algn="ctr">
                        <a:lnSpc>
                          <a:spcPts val="665"/>
                        </a:lnSpc>
                      </a:pPr>
                      <a:endParaRPr lang="en-US" dirty="0" smtClean="0"/>
                    </a:p>
                    <a:p>
                      <a:pPr marL="0" indent="480441" algn="ctr">
                        <a:lnSpc>
                          <a:spcPct val="100000"/>
                        </a:lnSpc>
                      </a:pPr>
                      <a:r>
                        <a:rPr lang="tr-TR" altLang="zh-CN" sz="2000" spc="-109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7</a:t>
                      </a:r>
                      <a:endParaRPr lang="en-US" altLang="zh-CN" sz="2000" spc="-109" dirty="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5"/>
                        </a:lnSpc>
                      </a:pPr>
                      <a:endParaRPr lang="en-US" dirty="0" smtClean="0"/>
                    </a:p>
                    <a:p>
                      <a:pPr marL="0" indent="56261">
                        <a:lnSpc>
                          <a:spcPct val="100000"/>
                        </a:lnSpc>
                      </a:pP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Giriş,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Mukavemetin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tanımı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ve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genel</a:t>
                      </a:r>
                      <a:r>
                        <a:rPr lang="en-US" altLang="zh-CN" sz="2000" spc="-175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ilkeleri</a:t>
                      </a:r>
                    </a:p>
                    <a:p>
                      <a:pPr>
                        <a:lnSpc>
                          <a:spcPts val="705"/>
                        </a:lnSpc>
                      </a:pPr>
                      <a:endParaRPr lang="en-US" dirty="0" smtClean="0"/>
                    </a:p>
                    <a:p>
                      <a:pPr marL="0" indent="56261">
                        <a:lnSpc>
                          <a:spcPct val="100000"/>
                        </a:lnSpc>
                      </a:pP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Mukavemetin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temel</a:t>
                      </a:r>
                      <a:r>
                        <a:rPr lang="en-US" altLang="zh-CN" sz="2000" spc="-125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kavramları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148">
                <a:tc>
                  <a:txBody>
                    <a:bodyPr/>
                    <a:lstStyle/>
                    <a:p>
                      <a:pPr algn="ctr">
                        <a:lnSpc>
                          <a:spcPts val="665"/>
                        </a:lnSpc>
                      </a:pPr>
                      <a:endParaRPr lang="en-US" dirty="0" smtClean="0"/>
                    </a:p>
                    <a:p>
                      <a:pPr marL="0" indent="366141" algn="ctr">
                        <a:lnSpc>
                          <a:spcPct val="100000"/>
                        </a:lnSpc>
                      </a:pPr>
                      <a:r>
                        <a:rPr lang="tr-TR" altLang="zh-CN" sz="2000" spc="-34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8</a:t>
                      </a:r>
                      <a:endParaRPr lang="en-US" altLang="zh-CN" sz="2000" spc="-40" dirty="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65"/>
                        </a:lnSpc>
                      </a:pPr>
                      <a:endParaRPr lang="en-US" dirty="0" smtClean="0"/>
                    </a:p>
                    <a:p>
                      <a:pPr marL="0" indent="56261">
                        <a:lnSpc>
                          <a:spcPct val="100000"/>
                        </a:lnSpc>
                      </a:pP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Normal</a:t>
                      </a:r>
                      <a:r>
                        <a:rPr lang="en-US" altLang="zh-CN" sz="2000" spc="-35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spc="-1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kuvvet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1836">
                <a:tc>
                  <a:txBody>
                    <a:bodyPr/>
                    <a:lstStyle/>
                    <a:p>
                      <a:pPr algn="ctr"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366141" algn="ctr">
                        <a:lnSpc>
                          <a:spcPct val="100000"/>
                        </a:lnSpc>
                      </a:pPr>
                      <a:r>
                        <a:rPr lang="tr-TR" altLang="zh-CN" sz="2000" spc="-4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9</a:t>
                      </a:r>
                      <a:endParaRPr lang="en-US" altLang="zh-CN" sz="2000" spc="-40" dirty="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56261">
                        <a:lnSpc>
                          <a:spcPct val="100000"/>
                        </a:lnSpc>
                      </a:pP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Gerilme</a:t>
                      </a:r>
                      <a:r>
                        <a:rPr lang="en-US" altLang="zh-CN" sz="2000" spc="-45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analizi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5150">
                <a:tc>
                  <a:txBody>
                    <a:bodyPr/>
                    <a:lstStyle/>
                    <a:p>
                      <a:pPr marL="0" indent="480441" algn="ctr">
                        <a:lnSpc>
                          <a:spcPct val="100000"/>
                        </a:lnSpc>
                      </a:pPr>
                      <a:r>
                        <a:rPr lang="tr-TR" altLang="zh-CN" sz="2000" spc="-109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10</a:t>
                      </a:r>
                      <a:endParaRPr lang="en-US" altLang="zh-CN" sz="2000" spc="-109" dirty="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9"/>
                        </a:lnSpc>
                      </a:pPr>
                      <a:endParaRPr lang="en-US" dirty="0" smtClean="0"/>
                    </a:p>
                    <a:p>
                      <a:pPr marL="0" indent="56261">
                        <a:lnSpc>
                          <a:spcPct val="100000"/>
                        </a:lnSpc>
                      </a:pP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Şekil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değiştirme</a:t>
                      </a:r>
                      <a:r>
                        <a:rPr lang="en-US" altLang="zh-CN" sz="2000" spc="-11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 err="1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analizi</a:t>
                      </a:r>
                      <a:endParaRPr lang="en-US" altLang="zh-CN" sz="2000" dirty="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296037" algn="ctr">
                        <a:lnSpc>
                          <a:spcPct val="100000"/>
                        </a:lnSpc>
                      </a:pPr>
                      <a:r>
                        <a:rPr lang="tr-TR" altLang="zh-CN" sz="2000" spc="-2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12</a:t>
                      </a:r>
                      <a:endParaRPr lang="en-US" altLang="zh-CN" sz="2000" spc="-30" dirty="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56261">
                        <a:lnSpc>
                          <a:spcPct val="100000"/>
                        </a:lnSpc>
                      </a:pPr>
                      <a:r>
                        <a:rPr lang="en-US" altLang="zh-CN" sz="2000" spc="-1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Kesme</a:t>
                      </a:r>
                      <a:r>
                        <a:rPr lang="en-US" altLang="zh-CN" sz="2000" spc="-3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etkisi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14425">
                <a:tc>
                  <a:txBody>
                    <a:bodyPr/>
                    <a:lstStyle/>
                    <a:p>
                      <a:pPr algn="ctr"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417956" algn="ctr">
                        <a:lnSpc>
                          <a:spcPct val="100000"/>
                        </a:lnSpc>
                      </a:pPr>
                      <a:r>
                        <a:rPr lang="tr-TR" altLang="zh-CN" sz="2000" spc="-12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13</a:t>
                      </a:r>
                      <a:endParaRPr lang="en-US" altLang="zh-CN" sz="2000" spc="-25" dirty="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9"/>
                        </a:lnSpc>
                      </a:pPr>
                      <a:endParaRPr lang="en-US" dirty="0" smtClean="0"/>
                    </a:p>
                    <a:p>
                      <a:pPr marL="0" indent="56261">
                        <a:lnSpc>
                          <a:spcPct val="100000"/>
                        </a:lnSpc>
                      </a:pP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Kirişlerde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kesit</a:t>
                      </a:r>
                      <a:r>
                        <a:rPr lang="en-US" altLang="zh-CN" sz="2000" spc="-12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tesirleri</a:t>
                      </a:r>
                    </a:p>
                    <a:p>
                      <a:pPr>
                        <a:lnSpc>
                          <a:spcPts val="709"/>
                        </a:lnSpc>
                      </a:pPr>
                      <a:endParaRPr lang="en-US" dirty="0" smtClean="0"/>
                    </a:p>
                    <a:p>
                      <a:pPr marL="0" indent="56261">
                        <a:lnSpc>
                          <a:spcPct val="100000"/>
                        </a:lnSpc>
                      </a:pPr>
                      <a:r>
                        <a:rPr lang="en-US" altLang="zh-CN" sz="2000" spc="-1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Eğilme</a:t>
                      </a:r>
                      <a:r>
                        <a:rPr lang="en-US" altLang="zh-CN" sz="2000" spc="-15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etkisi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>
                        <a:lnSpc>
                          <a:spcPts val="675"/>
                        </a:lnSpc>
                      </a:pPr>
                      <a:endParaRPr lang="en-US" dirty="0" smtClean="0"/>
                    </a:p>
                    <a:p>
                      <a:pPr marL="0" indent="224409" algn="ctr">
                        <a:lnSpc>
                          <a:spcPct val="100000"/>
                        </a:lnSpc>
                      </a:pPr>
                      <a:r>
                        <a:rPr lang="tr-TR" altLang="zh-CN" sz="2000" spc="-2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14</a:t>
                      </a:r>
                      <a:endParaRPr lang="en-US" altLang="zh-CN" sz="2000" spc="-25" dirty="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75"/>
                        </a:lnSpc>
                      </a:pPr>
                      <a:endParaRPr lang="en-US" dirty="0" smtClean="0"/>
                    </a:p>
                    <a:p>
                      <a:pPr marL="0" indent="56261">
                        <a:lnSpc>
                          <a:spcPct val="100000"/>
                        </a:lnSpc>
                      </a:pP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Burkulma</a:t>
                      </a:r>
                      <a:r>
                        <a:rPr lang="en-US" altLang="zh-CN" sz="2000" spc="-45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etkisi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1505966" y="187071"/>
            <a:ext cx="7433404" cy="17272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27655">
              <a:lnSpc>
                <a:spcPct val="100000"/>
              </a:lnSpc>
            </a:pPr>
            <a:r>
              <a:rPr lang="en-US" altLang="zh-CN" sz="3600" b="1" spc="-5" dirty="0">
                <a:solidFill>
                  <a:srgbClr val="552112"/>
                </a:solidFill>
                <a:latin typeface="Arial"/>
                <a:ea typeface="Arial"/>
              </a:rPr>
              <a:t>Ger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ilme</a:t>
            </a:r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7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basmaya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çekmeye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çalışan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gerilmelerdir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1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Teğetsel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yüzeyi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üzerinde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789429" y="1914575"/>
            <a:ext cx="717961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080516" algn="l"/>
                <a:tab pos="3043809" algn="l"/>
                <a:tab pos="3752723" algn="l"/>
                <a:tab pos="4478147" algn="l"/>
                <a:tab pos="6086348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cismi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kaydırmaya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ya	da	kesmeye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çalışan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505966" y="2280336"/>
            <a:ext cx="7427672" cy="3232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gerilmelerdir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spc="-109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spc="-75" dirty="0">
                <a:solidFill>
                  <a:srgbClr val="BF0000"/>
                </a:solidFill>
                <a:latin typeface="Times New Roman"/>
                <a:ea typeface="Times New Roman"/>
              </a:rPr>
              <a:t>Basma</a:t>
            </a:r>
            <a:r>
              <a:rPr lang="en-US" altLang="zh-CN" sz="2400" i="1" spc="-34" dirty="0">
                <a:solidFill>
                  <a:srgbClr val="BF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i="1" spc="-55" dirty="0">
                <a:solidFill>
                  <a:srgbClr val="BF0000"/>
                </a:solidFill>
                <a:latin typeface="Times New Roman"/>
                <a:ea typeface="Times New Roman"/>
              </a:rPr>
              <a:t>gerilmesi</a:t>
            </a:r>
            <a:r>
              <a:rPr lang="en-US" altLang="zh-CN" sz="2400" spc="-55" dirty="0">
                <a:solidFill>
                  <a:srgbClr val="BF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-34" dirty="0">
                <a:solidFill>
                  <a:srgbClr val="BF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-60" dirty="0">
                <a:solidFill>
                  <a:srgbClr val="000000"/>
                </a:solidFill>
                <a:latin typeface="Times New Roman"/>
                <a:ea typeface="Times New Roman"/>
              </a:rPr>
              <a:t>cismi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spc="-69" dirty="0">
                <a:solidFill>
                  <a:srgbClr val="000000"/>
                </a:solidFill>
                <a:latin typeface="Times New Roman"/>
                <a:ea typeface="Times New Roman"/>
              </a:rPr>
              <a:t>ezmeye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-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spc="-69" dirty="0">
                <a:solidFill>
                  <a:srgbClr val="000000"/>
                </a:solidFill>
                <a:latin typeface="Times New Roman"/>
                <a:ea typeface="Times New Roman"/>
              </a:rPr>
              <a:t>boyunu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-60" dirty="0">
                <a:solidFill>
                  <a:srgbClr val="000000"/>
                </a:solidFill>
                <a:latin typeface="Times New Roman"/>
                <a:ea typeface="Times New Roman"/>
              </a:rPr>
              <a:t>kısaltmaya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çalışan</a:t>
            </a:r>
            <a:r>
              <a:rPr lang="en-US" altLang="zh-CN" sz="2400" spc="-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kuvvete</a:t>
            </a:r>
            <a:r>
              <a:rPr lang="en-US" altLang="zh-CN" sz="2400" spc="-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400" spc="-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oluşan</a:t>
            </a:r>
            <a:r>
              <a:rPr lang="en-US" altLang="zh-CN" sz="2400" spc="-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içsel</a:t>
            </a:r>
            <a:r>
              <a:rPr lang="en-US" altLang="zh-CN" sz="2400" spc="-1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dirençtir.</a:t>
            </a:r>
          </a:p>
          <a:p>
            <a:pPr>
              <a:lnSpc>
                <a:spcPts val="62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75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7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kolon,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Times New Roman"/>
                <a:ea typeface="Times New Roman"/>
              </a:rPr>
              <a:t>duvar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temellerde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görülür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spc="-1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spc="-69" dirty="0">
                <a:solidFill>
                  <a:srgbClr val="BF0000"/>
                </a:solidFill>
                <a:latin typeface="Times New Roman"/>
                <a:ea typeface="Times New Roman"/>
              </a:rPr>
              <a:t>Çekme</a:t>
            </a:r>
            <a:r>
              <a:rPr lang="en-US" altLang="zh-CN" sz="2400" i="1" spc="-30" dirty="0">
                <a:solidFill>
                  <a:srgbClr val="BF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i="1" spc="-55" dirty="0">
                <a:solidFill>
                  <a:srgbClr val="BF0000"/>
                </a:solidFill>
                <a:latin typeface="Times New Roman"/>
                <a:ea typeface="Times New Roman"/>
              </a:rPr>
              <a:t>gerilmesi</a:t>
            </a:r>
            <a:r>
              <a:rPr lang="en-US" altLang="zh-CN" sz="2400" spc="-15" dirty="0">
                <a:solidFill>
                  <a:srgbClr val="BF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-34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ea typeface="Times New Roman"/>
              </a:rPr>
              <a:t>cismi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-65" dirty="0">
                <a:solidFill>
                  <a:srgbClr val="000000"/>
                </a:solidFill>
                <a:latin typeface="Times New Roman"/>
                <a:ea typeface="Times New Roman"/>
              </a:rPr>
              <a:t>koparmaya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-65" dirty="0">
                <a:solidFill>
                  <a:srgbClr val="000000"/>
                </a:solidFill>
                <a:latin typeface="Times New Roman"/>
                <a:ea typeface="Times New Roman"/>
              </a:rPr>
              <a:t>boyunu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-60" dirty="0">
                <a:solidFill>
                  <a:srgbClr val="000000"/>
                </a:solidFill>
                <a:latin typeface="Times New Roman"/>
                <a:ea typeface="Times New Roman"/>
              </a:rPr>
              <a:t>uzatmaya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çalışan</a:t>
            </a:r>
            <a:r>
              <a:rPr lang="en-US" altLang="zh-CN" sz="2400" spc="-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kuvvete</a:t>
            </a:r>
            <a:r>
              <a:rPr lang="en-US" altLang="zh-CN" sz="2400" spc="-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400" spc="-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oluşan</a:t>
            </a:r>
            <a:r>
              <a:rPr lang="en-US" altLang="zh-CN" sz="2400" spc="-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içsel</a:t>
            </a:r>
            <a:r>
              <a:rPr lang="en-US" altLang="zh-CN" sz="2400" spc="-1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dirençtir.</a:t>
            </a:r>
          </a:p>
          <a:p>
            <a:pPr>
              <a:lnSpc>
                <a:spcPts val="619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kirişlerin,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döşemelerin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merdivenlerin</a:t>
            </a:r>
            <a:r>
              <a:rPr lang="en-US" altLang="zh-CN" sz="2400" spc="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alt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ea typeface="Times New Roman"/>
              </a:rPr>
              <a:t>kısımlarında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ea typeface="Times New Roman"/>
              </a:rPr>
              <a:t>ortaya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ea typeface="Times New Roman"/>
              </a:rPr>
              <a:t>çıkar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1296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7"/>
          <p:cNvSpPr txBox="1"/>
          <p:nvPr/>
        </p:nvSpPr>
        <p:spPr>
          <a:xfrm>
            <a:off x="1609089" y="202946"/>
            <a:ext cx="7333128" cy="43627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724531">
              <a:lnSpc>
                <a:spcPct val="100000"/>
              </a:lnSpc>
            </a:pPr>
            <a:r>
              <a:rPr lang="en-US" altLang="zh-CN" sz="3600" b="1" spc="-5" dirty="0">
                <a:solidFill>
                  <a:srgbClr val="552112"/>
                </a:solidFill>
                <a:latin typeface="Arial"/>
                <a:ea typeface="Arial"/>
              </a:rPr>
              <a:t>Ger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ilme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505"/>
              </a:lnSpc>
            </a:pPr>
            <a:endParaRPr lang="en-US" dirty="0" smtClean="0"/>
          </a:p>
          <a:p>
            <a:pPr marL="283464" indent="-283464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5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Kayma</a:t>
            </a:r>
            <a:r>
              <a:rPr lang="en-US" altLang="zh-CN" sz="2400" i="1" spc="55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(kesme)</a:t>
            </a:r>
            <a:r>
              <a:rPr lang="en-US" altLang="zh-CN" sz="2400" i="1" spc="55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gerilmesi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,</a:t>
            </a:r>
            <a:r>
              <a:rPr lang="en-US" altLang="zh-CN" sz="2400" spc="55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cisme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ait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yüzeyini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birbiri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üzerinde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kaymaya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zorlayan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karşı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içsel</a:t>
            </a:r>
            <a:r>
              <a:rPr lang="en-US" altLang="zh-CN" sz="2400" spc="-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dirençtir.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283464" indent="-283464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8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Daha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kirişlerde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çıkan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içsel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dirençtir.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Mesnet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tepkisi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ağırlığı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oluşan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ters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yönlü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çifti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oluşturur.</a:t>
            </a:r>
          </a:p>
        </p:txBody>
      </p:sp>
    </p:spTree>
    <p:extLst>
      <p:ext uri="{BB962C8B-B14F-4D97-AF65-F5344CB8AC3E}">
        <p14:creationId xmlns:p14="http://schemas.microsoft.com/office/powerpoint/2010/main" val="5129735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9"/>
          <p:cNvSpPr txBox="1"/>
          <p:nvPr/>
        </p:nvSpPr>
        <p:spPr>
          <a:xfrm>
            <a:off x="1432813" y="321488"/>
            <a:ext cx="7505405" cy="22216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521333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Şekil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Yer</a:t>
            </a:r>
            <a:r>
              <a:rPr lang="en-US" altLang="zh-CN" sz="3200" b="1" spc="-259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Değiştirme</a:t>
            </a:r>
          </a:p>
          <a:p>
            <a:pPr>
              <a:lnSpc>
                <a:spcPts val="684"/>
              </a:lnSpc>
            </a:pPr>
            <a:endParaRPr lang="en-US" dirty="0" smtClean="0"/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7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kuvvetlerin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molekülleri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değiştirir.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cisimde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meydana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gelir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432813" y="2710992"/>
            <a:ext cx="753673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57425" algn="l"/>
                <a:tab pos="3501263" algn="l"/>
                <a:tab pos="4455286" algn="l"/>
                <a:tab pos="5511800" algn="l"/>
              </a:tabLst>
            </a:pPr>
            <a:r>
              <a:rPr lang="en-US" altLang="zh-CN" sz="1900" spc="-20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ea typeface="Arial"/>
              </a:rPr>
              <a:t>Cisimlerin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şekil	ve	yer	değiştirmeleri,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716277" y="3259632"/>
            <a:ext cx="725246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931287" algn="l"/>
                <a:tab pos="3978275" algn="l"/>
                <a:tab pos="5109464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uzunluklarındaki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ve	açı	durumlarındaki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432813" y="3808160"/>
            <a:ext cx="7508994" cy="21801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değişimlerinin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belirlenmesi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hesaplanabilir.</a:t>
            </a:r>
          </a:p>
          <a:p>
            <a:pPr>
              <a:lnSpc>
                <a:spcPts val="1325"/>
              </a:lnSpc>
            </a:pPr>
            <a:endParaRPr lang="en-US" dirty="0" smtClean="0"/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2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uzunluklarda,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(kesme)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gerilmeleri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açısal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yer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değiştirmeye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neden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olur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77885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4"/>
          <p:cNvSpPr txBox="1"/>
          <p:nvPr/>
        </p:nvSpPr>
        <p:spPr>
          <a:xfrm>
            <a:off x="1432813" y="235996"/>
            <a:ext cx="7506853" cy="2851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457581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Katı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Cisimlerin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Mekanik</a:t>
            </a:r>
            <a:r>
              <a:rPr lang="en-US" altLang="zh-CN" sz="3200" b="1" spc="-5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Özellikleri</a:t>
            </a:r>
          </a:p>
          <a:p>
            <a:pPr>
              <a:lnSpc>
                <a:spcPts val="1450"/>
              </a:lnSpc>
            </a:pPr>
            <a:endParaRPr lang="en-US" dirty="0" smtClean="0"/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Kuvvetin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uygulama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öncesi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sonrası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ortadan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kalkması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durumlarında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cisimdeki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değiştirmeler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özelliklerine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farklılık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gösterir.</a:t>
            </a:r>
          </a:p>
          <a:p>
            <a:pPr>
              <a:lnSpc>
                <a:spcPts val="131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8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yüklerin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kaldırılması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durumunda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cisimdeki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716277" y="3270570"/>
            <a:ext cx="725546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tamamen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dönebiliyorsa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tür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716277" y="3821557"/>
            <a:ext cx="461672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elastik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cisim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432813" y="4444303"/>
            <a:ext cx="753861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ortadan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kalktıktan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sonra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716277" y="4904003"/>
            <a:ext cx="7224914" cy="1097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4958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değiştirmenin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aynen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kaldığı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cisimlere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plastik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-15" dirty="0">
                <a:solidFill>
                  <a:srgbClr val="BF0000"/>
                </a:solidFill>
                <a:latin typeface="Arial"/>
                <a:ea typeface="Arial"/>
              </a:rPr>
              <a:t>cisim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denir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36472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0"/>
          <p:cNvSpPr txBox="1"/>
          <p:nvPr/>
        </p:nvSpPr>
        <p:spPr>
          <a:xfrm>
            <a:off x="1576069" y="300659"/>
            <a:ext cx="7366227" cy="34998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500" b="1" dirty="0">
                <a:solidFill>
                  <a:srgbClr val="552112"/>
                </a:solidFill>
                <a:latin typeface="Arial"/>
                <a:ea typeface="Arial"/>
              </a:rPr>
              <a:t>Katı</a:t>
            </a:r>
            <a:r>
              <a:rPr lang="en-US" altLang="zh-CN" sz="35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500" b="1" dirty="0">
                <a:solidFill>
                  <a:srgbClr val="552112"/>
                </a:solidFill>
                <a:latin typeface="Arial"/>
                <a:ea typeface="Arial"/>
              </a:rPr>
              <a:t>Cisimlerin</a:t>
            </a:r>
            <a:r>
              <a:rPr lang="en-US" altLang="zh-CN" sz="35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500" b="1" dirty="0">
                <a:solidFill>
                  <a:srgbClr val="552112"/>
                </a:solidFill>
                <a:latin typeface="Arial"/>
                <a:ea typeface="Arial"/>
              </a:rPr>
              <a:t>Mekanik</a:t>
            </a:r>
            <a:r>
              <a:rPr lang="en-US" altLang="zh-CN" sz="3500" b="1" spc="6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500" b="1" dirty="0">
                <a:solidFill>
                  <a:srgbClr val="552112"/>
                </a:solidFill>
                <a:latin typeface="Arial"/>
                <a:ea typeface="Arial"/>
              </a:rPr>
              <a:t>Özellikleri</a:t>
            </a:r>
          </a:p>
          <a:p>
            <a:pPr>
              <a:lnSpc>
                <a:spcPts val="1720"/>
              </a:lnSpc>
            </a:pPr>
            <a:endParaRPr lang="en-US" dirty="0" smtClean="0"/>
          </a:p>
          <a:p>
            <a:pPr marL="316484" indent="-283464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3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Uygulamada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kullanılan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tam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elastik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tam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plastik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özellik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göstermezler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cisimlerde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kalktığında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değiştirmenin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kısmı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kalırken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diğer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kısmı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döner.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durumdaki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elasto-plastik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cisim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2592323" y="4165136"/>
            <a:ext cx="76245" cy="14594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P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33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0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2904489" y="5567267"/>
            <a:ext cx="605567" cy="2974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311404">
              <a:lnSpc>
                <a:spcPct val="100000"/>
              </a:lnSpc>
            </a:pPr>
            <a:r>
              <a:rPr lang="en-US" altLang="zh-CN" sz="900" spc="-5" dirty="0">
                <a:solidFill>
                  <a:srgbClr val="000000"/>
                </a:solidFill>
                <a:latin typeface="Times New Roman"/>
                <a:ea typeface="Times New Roman"/>
              </a:rPr>
              <a:t>(a)</a:t>
            </a:r>
          </a:p>
          <a:p>
            <a:pPr marL="0">
              <a:lnSpc>
                <a:spcPct val="100000"/>
              </a:lnSpc>
              <a:spcBef>
                <a:spcPts val="179"/>
              </a:spcBef>
            </a:pP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Elastik</a:t>
            </a:r>
            <a:r>
              <a:rPr lang="en-US" altLang="zh-CN" sz="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900" spc="-5" dirty="0">
                <a:solidFill>
                  <a:srgbClr val="000000"/>
                </a:solidFill>
                <a:latin typeface="Times New Roman"/>
                <a:ea typeface="Times New Roman"/>
              </a:rPr>
              <a:t>cisim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3812794" y="5510269"/>
            <a:ext cx="82532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0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4006596" y="4195108"/>
            <a:ext cx="76245" cy="14517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P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26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0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4373245" y="5532520"/>
            <a:ext cx="600271" cy="3723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33807">
              <a:lnSpc>
                <a:spcPct val="100000"/>
              </a:lnSpc>
            </a:pPr>
            <a:r>
              <a:rPr lang="en-US" altLang="zh-CN" sz="900" spc="-5" dirty="0">
                <a:solidFill>
                  <a:srgbClr val="000000"/>
                </a:solidFill>
                <a:latin typeface="Times New Roman"/>
                <a:ea typeface="Times New Roman"/>
              </a:rPr>
              <a:t>(b)</a:t>
            </a:r>
          </a:p>
          <a:p>
            <a:pPr>
              <a:lnSpc>
                <a:spcPts val="76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Plastik</a:t>
            </a:r>
            <a:r>
              <a:rPr lang="en-US" altLang="zh-CN" sz="9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cisim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5216905" y="5509659"/>
            <a:ext cx="82532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0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5417184" y="4125004"/>
            <a:ext cx="76245" cy="15077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P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71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0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5600953" y="5547455"/>
            <a:ext cx="916578" cy="3346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442595">
              <a:lnSpc>
                <a:spcPct val="100000"/>
              </a:lnSpc>
            </a:pPr>
            <a:r>
              <a:rPr lang="en-US" altLang="zh-CN" sz="900" spc="-5" dirty="0">
                <a:solidFill>
                  <a:srgbClr val="000000"/>
                </a:solidFill>
                <a:latin typeface="Times New Roman"/>
                <a:ea typeface="Times New Roman"/>
              </a:rPr>
              <a:t>(c)</a:t>
            </a:r>
          </a:p>
          <a:p>
            <a:pPr>
              <a:lnSpc>
                <a:spcPts val="47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Elasto-plastik</a:t>
            </a:r>
            <a:r>
              <a:rPr lang="en-US" altLang="zh-CN" sz="9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cisim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6614414" y="5520023"/>
            <a:ext cx="82532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0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6838188" y="4155103"/>
            <a:ext cx="76245" cy="1389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P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77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0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7118857" y="5507221"/>
            <a:ext cx="623288" cy="3474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93878">
              <a:lnSpc>
                <a:spcPct val="100000"/>
              </a:lnSpc>
            </a:pPr>
            <a:r>
              <a:rPr lang="en-US" altLang="zh-CN" sz="900" spc="-5" dirty="0">
                <a:solidFill>
                  <a:srgbClr val="000000"/>
                </a:solidFill>
                <a:latin typeface="Times New Roman"/>
                <a:ea typeface="Times New Roman"/>
              </a:rPr>
              <a:t>(d)</a:t>
            </a:r>
          </a:p>
          <a:p>
            <a:pPr>
              <a:lnSpc>
                <a:spcPts val="57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900" spc="-5" dirty="0">
                <a:solidFill>
                  <a:srgbClr val="000000"/>
                </a:solidFill>
                <a:latin typeface="Times New Roman"/>
                <a:ea typeface="Times New Roman"/>
              </a:rPr>
              <a:t>Hooke</a:t>
            </a:r>
            <a:r>
              <a:rPr lang="en-US" altLang="zh-CN" sz="900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cisimi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7981822" y="5500820"/>
            <a:ext cx="82532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0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2293322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4"/>
          <p:cNvSpPr txBox="1"/>
          <p:nvPr/>
        </p:nvSpPr>
        <p:spPr>
          <a:xfrm>
            <a:off x="1432813" y="437312"/>
            <a:ext cx="7421560" cy="10185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457581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Katı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Cisimlerin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Mekanik</a:t>
            </a:r>
            <a:r>
              <a:rPr lang="en-US" altLang="zh-CN" sz="3200" b="1" spc="-5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Özellikleri</a:t>
            </a:r>
          </a:p>
          <a:p>
            <a:pPr>
              <a:lnSpc>
                <a:spcPts val="1294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5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Cisimlerin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içyapılarının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karmaşık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olması</a:t>
            </a:r>
            <a:r>
              <a:rPr lang="en-US" altLang="zh-CN" sz="2400" spc="-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nedeniyle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1716277" y="1455851"/>
            <a:ext cx="725327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mekanik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özelliklerinin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belirlenmesinde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daha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1432813" y="1821611"/>
            <a:ext cx="7508082" cy="15396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deneysel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yöntemler</a:t>
            </a:r>
            <a:r>
              <a:rPr lang="en-US" altLang="zh-CN" sz="24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kullanılır.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Statik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deneylerde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uygulanan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yavaş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yavaş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artırılır.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Artan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malzemedeki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değişimler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gözlemlenir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1432813" y="3437320"/>
            <a:ext cx="753841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763648" algn="l"/>
                <a:tab pos="3653663" algn="l"/>
                <a:tab pos="4420234" algn="l"/>
                <a:tab pos="5577331" algn="l"/>
                <a:tab pos="7089393" algn="l"/>
              </a:tabLst>
            </a:pPr>
            <a:r>
              <a:rPr lang="en-US" altLang="zh-CN" sz="1900" spc="-23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4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spc="-154" dirty="0">
                <a:solidFill>
                  <a:srgbClr val="BF0000"/>
                </a:solidFill>
                <a:latin typeface="Arial"/>
                <a:ea typeface="Arial"/>
              </a:rPr>
              <a:t>Dinamik	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deneylerde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ortam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koşulları	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1716277" y="3803446"/>
            <a:ext cx="7224304" cy="7315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yüklemelerde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değişiklikler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oluşturularak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davranışı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değişimi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belirlenir.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1432813" y="4611054"/>
            <a:ext cx="753675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640204" algn="l"/>
                <a:tab pos="3016630" algn="l"/>
                <a:tab pos="5223764" algn="l"/>
                <a:tab pos="6275323" algn="l"/>
              </a:tabLst>
            </a:pPr>
            <a:r>
              <a:rPr lang="en-US" altLang="zh-CN" sz="1900" spc="-259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5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spc="-209" dirty="0">
                <a:solidFill>
                  <a:srgbClr val="BF0000"/>
                </a:solidFill>
                <a:latin typeface="Arial"/>
                <a:ea typeface="Arial"/>
              </a:rPr>
              <a:t>Çekme	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deneyi</a:t>
            </a:r>
            <a:r>
              <a:rPr lang="en-US" altLang="zh-CN" sz="2400" spc="5" dirty="0">
                <a:solidFill>
                  <a:srgbClr val="BF0000"/>
                </a:solidFill>
                <a:latin typeface="Arial"/>
                <a:ea typeface="Arial"/>
              </a:rPr>
              <a:t>,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malzemelerin	farklı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yükleme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1716277" y="4977155"/>
            <a:ext cx="7222186" cy="7316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koşullarında,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yer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değiştirmeleri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dayanım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sınırlarını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belirlemek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amacıyla</a:t>
            </a:r>
            <a:r>
              <a:rPr lang="en-US" altLang="zh-CN" sz="24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yapılır.</a:t>
            </a:r>
          </a:p>
        </p:txBody>
      </p:sp>
    </p:spTree>
    <p:extLst>
      <p:ext uri="{BB962C8B-B14F-4D97-AF65-F5344CB8AC3E}">
        <p14:creationId xmlns:p14="http://schemas.microsoft.com/office/powerpoint/2010/main" val="7932851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2"/>
          <p:cNvSpPr txBox="1"/>
          <p:nvPr/>
        </p:nvSpPr>
        <p:spPr>
          <a:xfrm>
            <a:off x="1361566" y="232313"/>
            <a:ext cx="7580793" cy="27011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528828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Katı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Cisimlerin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Mekanik</a:t>
            </a:r>
            <a:r>
              <a:rPr lang="en-US" altLang="zh-CN" sz="3200" b="1" spc="-5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Özellikleri</a:t>
            </a:r>
          </a:p>
          <a:p>
            <a:pPr marL="283463" indent="-283463" hangingPunct="0">
              <a:lnSpc>
                <a:spcPct val="99583"/>
              </a:lnSpc>
              <a:spcBef>
                <a:spcPts val="160"/>
              </a:spcBef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Deneysel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ortamda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çeliğine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uygulanan</a:t>
            </a:r>
            <a:r>
              <a:rPr lang="en-US" altLang="zh-CN" sz="2400" spc="-1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çekme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kuvveti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sonucu,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artan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yükleme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koşulları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altında,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belirli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sınıra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kadar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uygulanan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miktarı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arasında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doğrusal</a:t>
            </a:r>
            <a:r>
              <a:rPr lang="en-US" altLang="zh-CN" sz="2400" spc="19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ilişkinin</a:t>
            </a:r>
            <a:r>
              <a:rPr lang="en-US" altLang="zh-CN" sz="2400" spc="19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bulunduğu,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Robert</a:t>
            </a:r>
            <a:r>
              <a:rPr lang="en-US" altLang="zh-CN" sz="2400" i="1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Hooke</a:t>
            </a:r>
            <a:r>
              <a:rPr lang="en-US" altLang="zh-CN" sz="2400" i="1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b="1" dirty="0">
                <a:solidFill>
                  <a:srgbClr val="BF0000"/>
                </a:solidFill>
                <a:latin typeface="Arial"/>
                <a:ea typeface="Arial"/>
              </a:rPr>
              <a:t>(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Hooke</a:t>
            </a:r>
            <a:r>
              <a:rPr lang="en-US" altLang="zh-CN" sz="2400" b="1" i="1" spc="50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Kanunu)</a:t>
            </a:r>
            <a:r>
              <a:rPr lang="en-US" altLang="zh-CN" sz="2400" b="1" i="1" spc="50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tarafından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atılmıştır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1361566" y="3011744"/>
            <a:ext cx="760779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arasındaki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ilişkinin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1361566" y="3379966"/>
            <a:ext cx="7580145" cy="27109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>
              <a:lnSpc>
                <a:spcPct val="9916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doğrusal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(lineer)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olduğu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cisme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Hooke</a:t>
            </a:r>
            <a:r>
              <a:rPr lang="en-US" altLang="zh-CN" sz="2400" b="1" i="1" spc="139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cismi</a:t>
            </a:r>
            <a:r>
              <a:rPr lang="en-US" altLang="zh-CN" sz="2400" b="1" i="1" spc="139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verilir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30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spc="89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kanuna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BF0000"/>
                </a:solidFill>
                <a:latin typeface="Arial"/>
                <a:ea typeface="Arial"/>
              </a:rPr>
              <a:t>“</a:t>
            </a:r>
            <a:r>
              <a:rPr lang="en-US" altLang="zh-CN" sz="2400" i="1" spc="55" dirty="0">
                <a:solidFill>
                  <a:srgbClr val="BF0000"/>
                </a:solidFill>
                <a:latin typeface="Arial"/>
                <a:ea typeface="Arial"/>
              </a:rPr>
              <a:t>kuvvet</a:t>
            </a:r>
            <a:r>
              <a:rPr lang="en-US" altLang="zh-CN" sz="2400" i="1" spc="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spc="69" dirty="0">
                <a:solidFill>
                  <a:srgbClr val="BF0000"/>
                </a:solidFill>
                <a:latin typeface="Arial"/>
                <a:ea typeface="Arial"/>
              </a:rPr>
              <a:t>ne</a:t>
            </a:r>
            <a:r>
              <a:rPr lang="en-US" altLang="zh-CN" sz="2400" i="1" spc="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spc="60" dirty="0">
                <a:solidFill>
                  <a:srgbClr val="BF0000"/>
                </a:solidFill>
                <a:latin typeface="Arial"/>
                <a:ea typeface="Arial"/>
              </a:rPr>
              <a:t>kadar</a:t>
            </a:r>
            <a:r>
              <a:rPr lang="en-US" altLang="zh-CN" sz="2400" i="1" spc="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spc="50" dirty="0">
                <a:solidFill>
                  <a:srgbClr val="BF0000"/>
                </a:solidFill>
                <a:latin typeface="Arial"/>
                <a:ea typeface="Arial"/>
              </a:rPr>
              <a:t>ise</a:t>
            </a:r>
            <a:r>
              <a:rPr lang="en-US" altLang="zh-CN" sz="2400" i="1" spc="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spc="69" dirty="0">
                <a:solidFill>
                  <a:srgbClr val="BF0000"/>
                </a:solidFill>
                <a:latin typeface="Arial"/>
                <a:ea typeface="Arial"/>
              </a:rPr>
              <a:t>uzama</a:t>
            </a:r>
            <a:r>
              <a:rPr lang="en-US" altLang="zh-CN" sz="2400" i="1" spc="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spc="64" dirty="0">
                <a:solidFill>
                  <a:srgbClr val="BF0000"/>
                </a:solidFill>
                <a:latin typeface="Arial"/>
                <a:ea typeface="Arial"/>
              </a:rPr>
              <a:t>da</a:t>
            </a:r>
            <a:r>
              <a:rPr lang="en-US" altLang="zh-CN" sz="2400" i="1" spc="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spc="69" dirty="0">
                <a:solidFill>
                  <a:srgbClr val="BF0000"/>
                </a:solidFill>
                <a:latin typeface="Arial"/>
                <a:ea typeface="Arial"/>
              </a:rPr>
              <a:t>o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spc="-10" dirty="0">
                <a:solidFill>
                  <a:srgbClr val="BF0000"/>
                </a:solidFill>
                <a:latin typeface="Arial"/>
                <a:ea typeface="Arial"/>
              </a:rPr>
              <a:t>kadardır”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denilir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19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3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Ancak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cismin,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kuvvetin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belirli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büyüklük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sınırı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aşılınca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Hooke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özelliği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göstermesi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mümkün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değildir.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sınır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değerine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orantılılık</a:t>
            </a:r>
            <a:r>
              <a:rPr lang="en-US" altLang="zh-CN" sz="2400" i="1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sınırı</a:t>
            </a:r>
            <a:r>
              <a:rPr lang="en-US" altLang="zh-CN" sz="2400" i="1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</p:txBody>
      </p:sp>
    </p:spTree>
    <p:extLst>
      <p:ext uri="{BB962C8B-B14F-4D97-AF65-F5344CB8AC3E}">
        <p14:creationId xmlns:p14="http://schemas.microsoft.com/office/powerpoint/2010/main" val="8520138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6"/>
          <p:cNvSpPr txBox="1"/>
          <p:nvPr/>
        </p:nvSpPr>
        <p:spPr>
          <a:xfrm>
            <a:off x="1642617" y="246664"/>
            <a:ext cx="6726573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Katı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Cisimlerin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Mekanik</a:t>
            </a:r>
            <a:r>
              <a:rPr lang="en-US" altLang="zh-CN" sz="3200" b="1" spc="2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Özellikleri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2404236" y="1049722"/>
            <a:ext cx="4103671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092197" algn="l"/>
                <a:tab pos="3235197" algn="l"/>
              </a:tabLst>
            </a:pP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σ	Akma</a:t>
            </a:r>
            <a:r>
              <a:rPr lang="en-US" altLang="zh-CN" sz="900" spc="-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Bölgesi	Kopma</a:t>
            </a:r>
            <a:r>
              <a:rPr lang="en-US" altLang="zh-CN" sz="900" spc="-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Bölgesi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6394450" y="1392091"/>
            <a:ext cx="196832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0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4356227" y="1974894"/>
            <a:ext cx="203231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3568953" y="2172760"/>
            <a:ext cx="203232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B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5639434" y="2318429"/>
            <a:ext cx="209519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2900172" y="2630468"/>
            <a:ext cx="209519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2759964" y="3620304"/>
            <a:ext cx="181750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0" dirty="0">
                <a:solidFill>
                  <a:srgbClr val="000000"/>
                </a:solidFill>
                <a:latin typeface="Times New Roman"/>
                <a:ea typeface="Times New Roman"/>
              </a:rPr>
              <a:t>θ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2350261" y="3966273"/>
            <a:ext cx="5200260" cy="2331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70000"/>
              </a:lnSpc>
              <a:tabLst>
                <a:tab pos="5025263" algn="l"/>
              </a:tabLst>
            </a:pPr>
            <a:r>
              <a:rPr lang="en-US" altLang="zh-CN" sz="900" spc="-5" dirty="0">
                <a:solidFill>
                  <a:srgbClr val="000000"/>
                </a:solidFill>
                <a:latin typeface="Times New Roman"/>
                <a:ea typeface="Times New Roman"/>
              </a:rPr>
              <a:t>0	</a:t>
            </a:r>
            <a:r>
              <a:rPr lang="en-US" altLang="zh-CN" sz="900" spc="-45" dirty="0">
                <a:solidFill>
                  <a:srgbClr val="000000"/>
                </a:solidFill>
                <a:latin typeface="Times New Roman"/>
                <a:ea typeface="Times New Roman"/>
              </a:rPr>
              <a:t>ε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2639314" y="4341031"/>
            <a:ext cx="330107" cy="2755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5" dirty="0">
                <a:solidFill>
                  <a:srgbClr val="000000"/>
                </a:solidFill>
                <a:latin typeface="Times New Roman"/>
                <a:ea typeface="Times New Roman"/>
              </a:rPr>
              <a:t>Ela</a:t>
            </a: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stik</a:t>
            </a:r>
          </a:p>
          <a:p>
            <a:pPr marL="0" indent="28955">
              <a:lnSpc>
                <a:spcPct val="100000"/>
              </a:lnSpc>
            </a:pPr>
            <a:r>
              <a:rPr lang="en-US" altLang="zh-CN" sz="900" spc="-5" dirty="0">
                <a:solidFill>
                  <a:srgbClr val="000000"/>
                </a:solidFill>
                <a:latin typeface="Times New Roman"/>
                <a:ea typeface="Times New Roman"/>
              </a:rPr>
              <a:t>Bö</a:t>
            </a: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lge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4302252" y="4400847"/>
            <a:ext cx="681567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10" dirty="0">
                <a:solidFill>
                  <a:srgbClr val="000000"/>
                </a:solidFill>
                <a:latin typeface="Times New Roman"/>
                <a:ea typeface="Times New Roman"/>
              </a:rPr>
              <a:t>Plastik</a:t>
            </a:r>
            <a:r>
              <a:rPr lang="en-US" altLang="zh-CN" sz="900" spc="1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900" spc="20" dirty="0">
                <a:solidFill>
                  <a:srgbClr val="000000"/>
                </a:solidFill>
                <a:latin typeface="Times New Roman"/>
                <a:ea typeface="Times New Roman"/>
              </a:rPr>
              <a:t>Bölge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4037076" y="5919787"/>
            <a:ext cx="1991042" cy="274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-5" dirty="0">
                <a:solidFill>
                  <a:srgbClr val="000000"/>
                </a:solidFill>
                <a:latin typeface="Arial"/>
                <a:ea typeface="Arial"/>
              </a:rPr>
              <a:t>Hooke</a:t>
            </a:r>
            <a:r>
              <a:rPr lang="en-US" altLang="zh-CN" sz="1800" b="1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1800" b="1" dirty="0">
                <a:solidFill>
                  <a:srgbClr val="000000"/>
                </a:solidFill>
                <a:latin typeface="Arial"/>
                <a:ea typeface="Arial"/>
              </a:rPr>
              <a:t>Diyagramı</a:t>
            </a:r>
          </a:p>
        </p:txBody>
      </p:sp>
    </p:spTree>
    <p:extLst>
      <p:ext uri="{BB962C8B-B14F-4D97-AF65-F5344CB8AC3E}">
        <p14:creationId xmlns:p14="http://schemas.microsoft.com/office/powerpoint/2010/main" val="25609362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9"/>
          <p:cNvSpPr txBox="1"/>
          <p:nvPr/>
        </p:nvSpPr>
        <p:spPr>
          <a:xfrm>
            <a:off x="1432813" y="79244"/>
            <a:ext cx="7509509" cy="43904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457581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Katı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Cisimlerin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Mekanik</a:t>
            </a:r>
            <a:r>
              <a:rPr lang="en-US" altLang="zh-CN" sz="3200" b="1" spc="-5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Özellikleri</a:t>
            </a:r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6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Diyagrama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orantılılık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sınırına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(A)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kadar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bölgeye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orantılılık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bölgesi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  <a:p>
            <a:pPr marL="283463" indent="-283463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bölgede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orantılı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artacaktır.</a:t>
            </a:r>
          </a:p>
          <a:p>
            <a:pPr>
              <a:lnSpc>
                <a:spcPts val="509"/>
              </a:lnSpc>
            </a:pPr>
            <a:endParaRPr lang="en-US" dirty="0" smtClean="0"/>
          </a:p>
          <a:p>
            <a:pPr marL="283463" indent="-283463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1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sınırın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hemen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yanındaki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noktasına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kadar,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uygulanan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kaldırıldığında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ilk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geri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dönebilmektedir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1432813" y="4637709"/>
            <a:ext cx="753592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012316" algn="l"/>
                <a:tab pos="2623184" algn="l"/>
                <a:tab pos="3743578" algn="l"/>
                <a:tab pos="4966207" algn="l"/>
                <a:tab pos="6476492" algn="l"/>
              </a:tabLst>
            </a:pPr>
            <a:r>
              <a:rPr lang="en-US" altLang="zh-CN" sz="1900" spc="-44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340" dirty="0">
                <a:solidFill>
                  <a:srgbClr val="000000"/>
                </a:solidFill>
                <a:latin typeface="Arial"/>
                <a:ea typeface="Arial"/>
              </a:rPr>
              <a:t>Bu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noktadan	sonra	cismin	elastiklik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özelliği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1716277" y="5186349"/>
            <a:ext cx="725332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31517" algn="l"/>
                <a:tab pos="3071494" algn="l"/>
                <a:tab pos="4249546" algn="l"/>
                <a:tab pos="5380735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kaybolmakta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ve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farklı	şekil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değiştirmeler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1716277" y="5645294"/>
            <a:ext cx="7223694" cy="10933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4916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oluşmaktadır.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nedenle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noktasına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elastiklik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sınırı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</p:txBody>
      </p:sp>
    </p:spTree>
    <p:extLst>
      <p:ext uri="{BB962C8B-B14F-4D97-AF65-F5344CB8AC3E}">
        <p14:creationId xmlns:p14="http://schemas.microsoft.com/office/powerpoint/2010/main" val="16494275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4"/>
          <p:cNvSpPr txBox="1"/>
          <p:nvPr/>
        </p:nvSpPr>
        <p:spPr>
          <a:xfrm>
            <a:off x="1890395" y="124003"/>
            <a:ext cx="6718076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Katı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Cisimlerin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Mekanik</a:t>
            </a:r>
            <a:r>
              <a:rPr lang="en-US" altLang="zh-CN" sz="3200" b="1" spc="-5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Özellikleri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1289938" y="740841"/>
            <a:ext cx="768057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431033" algn="l"/>
                <a:tab pos="4681092" algn="l"/>
                <a:tab pos="5927725" algn="l"/>
              </a:tabLst>
            </a:pPr>
            <a:r>
              <a:rPr lang="en-US" altLang="zh-CN" sz="1900" spc="-17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2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ea typeface="Arial"/>
              </a:rPr>
              <a:t>Projelemede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malzemelerin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yükler	karşısındaki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1289938" y="1106601"/>
            <a:ext cx="7651723" cy="42528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tepkilerinin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belirli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olması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gerekir.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Diyagramda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noktasından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sonra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artırılmasa</a:t>
            </a:r>
            <a:r>
              <a:rPr lang="en-US" altLang="zh-CN" sz="2400" spc="-10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boyunda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uzamalar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kesitinde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incelmeler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görülür.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noktasında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akışa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geçtiğinden</a:t>
            </a:r>
            <a:r>
              <a:rPr lang="en-US" altLang="zh-CN" sz="2400" spc="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noktaya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spc="100" dirty="0">
                <a:solidFill>
                  <a:srgbClr val="BF0000"/>
                </a:solidFill>
                <a:latin typeface="Arial"/>
                <a:ea typeface="Arial"/>
              </a:rPr>
              <a:t>akma</a:t>
            </a:r>
            <a:r>
              <a:rPr lang="en-US" altLang="zh-CN" sz="2400" b="1" i="1" spc="44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spc="60" dirty="0">
                <a:solidFill>
                  <a:srgbClr val="BF0000"/>
                </a:solidFill>
                <a:latin typeface="Arial"/>
                <a:ea typeface="Arial"/>
              </a:rPr>
              <a:t>sınırı</a:t>
            </a:r>
            <a:r>
              <a:rPr lang="en-US" altLang="zh-CN" sz="2400" b="1" i="1" spc="44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sınırdaki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dayanımın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değerine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maksimum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5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noktasında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cisim,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azalmasından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dolayı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kopmuştur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nedenle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D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noktasına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44" dirty="0">
                <a:solidFill>
                  <a:srgbClr val="BF0000"/>
                </a:solidFill>
                <a:latin typeface="Arial"/>
                <a:ea typeface="Arial"/>
              </a:rPr>
              <a:t>kopma</a:t>
            </a:r>
            <a:r>
              <a:rPr lang="en-US" altLang="zh-CN" sz="2400" b="1" i="1" spc="2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34" dirty="0">
                <a:solidFill>
                  <a:srgbClr val="BF0000"/>
                </a:solidFill>
                <a:latin typeface="Arial"/>
                <a:ea typeface="Arial"/>
              </a:rPr>
              <a:t>noktası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verilir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34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6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kopmaya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kadar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uzamasının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ilk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kopma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uzaması</a:t>
            </a:r>
            <a:r>
              <a:rPr lang="en-US" altLang="zh-CN" sz="2400" i="1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1289938" y="5435650"/>
            <a:ext cx="767777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2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Kopma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uzaması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değeri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malzemeye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1573402" y="5801410"/>
            <a:ext cx="7366248" cy="7323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gevrek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,</a:t>
            </a:r>
            <a:r>
              <a:rPr lang="en-US" altLang="zh-CN" sz="2400" spc="139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değerin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büyük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olduğu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malzemeye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sünek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(düktil)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malzeme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</p:txBody>
      </p:sp>
    </p:spTree>
    <p:extLst>
      <p:ext uri="{BB962C8B-B14F-4D97-AF65-F5344CB8AC3E}">
        <p14:creationId xmlns:p14="http://schemas.microsoft.com/office/powerpoint/2010/main" val="2661896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1505711" y="584215"/>
            <a:ext cx="7435268" cy="21243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1590">
              <a:lnSpc>
                <a:spcPct val="100000"/>
              </a:lnSpc>
            </a:pPr>
            <a:r>
              <a:rPr lang="en-US" altLang="zh-CN" sz="3600" b="1" spc="-5" dirty="0">
                <a:solidFill>
                  <a:srgbClr val="552112"/>
                </a:solidFill>
                <a:latin typeface="Arial"/>
                <a:ea typeface="Arial"/>
              </a:rPr>
              <a:t>GİR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İŞ</a:t>
            </a:r>
          </a:p>
          <a:p>
            <a:pPr>
              <a:lnSpc>
                <a:spcPts val="885"/>
              </a:lnSpc>
            </a:pPr>
            <a:endParaRPr lang="en-US" dirty="0" smtClean="0"/>
          </a:p>
          <a:p>
            <a:pPr marL="283464" indent="-283464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2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tarım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işletmesinde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bitkisel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hayvansal</a:t>
            </a:r>
            <a:r>
              <a:rPr lang="en-US" altLang="zh-CN" sz="2400" spc="-11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üretimin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gerçekleştirilmesinde,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elde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edilen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ürünlerin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verim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kalitesinin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arttırılmasında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çeşitli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tesislere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gereksinim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duyulur</a:t>
            </a:r>
            <a:r>
              <a:rPr lang="en-US" altLang="zh-CN" sz="2400" spc="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505711" y="2784779"/>
            <a:ext cx="746471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3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Tarımsal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yapılarda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üretim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aşamasında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istenen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505711" y="3150661"/>
            <a:ext cx="7435098" cy="27132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4" hangingPunct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koşulların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sağlanabilmesi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iyi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planlama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yapılması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gerekir.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4" indent="-283464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Tarımsal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yapılar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öncelikle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gelebilecek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karşı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dayanıklı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olmalıdır.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283464" indent="-283464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nedenle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yapının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sağlam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ekonomik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projelenmesinde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statik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mukavemet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hesapları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önemli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yer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tutmaktadır.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0"/>
          <p:cNvSpPr txBox="1"/>
          <p:nvPr/>
        </p:nvSpPr>
        <p:spPr>
          <a:xfrm>
            <a:off x="1890395" y="163098"/>
            <a:ext cx="6718028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Katı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Cisimlerin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Mekanik</a:t>
            </a:r>
            <a:r>
              <a:rPr lang="en-US" altLang="zh-CN" sz="3200" b="1" spc="-5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Özellikleri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1432813" y="669213"/>
            <a:ext cx="753617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8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Hooke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diyagramına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göre,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malzemenin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emniyetli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1716277" y="1034973"/>
            <a:ext cx="7138960" cy="73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taşıyabileceği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fazla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ea typeface="Arial"/>
              </a:rPr>
              <a:t>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noktasına</a:t>
            </a:r>
          </a:p>
          <a:p>
            <a:pPr marL="0">
              <a:lnSpc>
                <a:spcPct val="100000"/>
              </a:lnSpc>
            </a:pP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kadardır.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Hesaplamalarda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ea typeface="Arial"/>
              </a:rPr>
              <a:t>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B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çakıştırılır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1716277" y="1766747"/>
            <a:ext cx="725422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873376" algn="l"/>
                <a:tab pos="3440303" algn="l"/>
                <a:tab pos="5652007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noktadaki	gerilme	malzemenin	</a:t>
            </a:r>
            <a:r>
              <a:rPr lang="en-US" altLang="zh-CN" sz="2400" i="1" spc="-5" dirty="0">
                <a:solidFill>
                  <a:srgbClr val="BF0000"/>
                </a:solidFill>
                <a:latin typeface="Arial"/>
                <a:ea typeface="Arial"/>
              </a:rPr>
              <a:t>maksimum</a:t>
            </a:r>
          </a:p>
        </p:txBody>
      </p:sp>
      <p:sp>
        <p:nvSpPr>
          <p:cNvPr id="94" name="TextBox 94"/>
          <p:cNvSpPr txBox="1"/>
          <p:nvPr/>
        </p:nvSpPr>
        <p:spPr>
          <a:xfrm>
            <a:off x="1432813" y="2136332"/>
            <a:ext cx="7508035" cy="19776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12083"/>
              </a:lnSpc>
            </a:pP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gerilmesini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(σ</a:t>
            </a:r>
            <a:r>
              <a:rPr lang="en-US" altLang="zh-CN" sz="1600" i="1" dirty="0">
                <a:solidFill>
                  <a:srgbClr val="BF0000"/>
                </a:solidFill>
                <a:latin typeface="Arial"/>
                <a:ea typeface="Arial"/>
              </a:rPr>
              <a:t>max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)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ifade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eder.</a:t>
            </a:r>
          </a:p>
          <a:p>
            <a:pPr marL="283463" indent="-283463" hangingPunct="0">
              <a:lnSpc>
                <a:spcPct val="99583"/>
              </a:lnSpc>
              <a:spcBef>
                <a:spcPts val="220"/>
              </a:spcBef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5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elemanlarının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projelendirilmesinde</a:t>
            </a:r>
            <a:r>
              <a:rPr lang="en-US" altLang="zh-CN" sz="2400" spc="-1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maksimum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değerin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oluşacağı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kabul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değere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emniyet</a:t>
            </a:r>
            <a:r>
              <a:rPr lang="en-US" altLang="zh-CN" sz="2400" i="1" spc="-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gerilmesi</a:t>
            </a:r>
            <a:r>
              <a:rPr lang="en-US" altLang="zh-CN" sz="2400" i="1" spc="-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  <a:p>
            <a:pPr>
              <a:lnSpc>
                <a:spcPts val="634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7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Malzemede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gerçek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koşullarda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oluşacak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gerilme,</a:t>
            </a:r>
          </a:p>
        </p:txBody>
      </p:sp>
      <p:sp>
        <p:nvSpPr>
          <p:cNvPr id="95" name="TextBox 95"/>
          <p:cNvSpPr txBox="1"/>
          <p:nvPr/>
        </p:nvSpPr>
        <p:spPr>
          <a:xfrm>
            <a:off x="1716277" y="4114342"/>
            <a:ext cx="725387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425320" algn="l"/>
                <a:tab pos="3005962" algn="l"/>
                <a:tab pos="4618735" algn="l"/>
                <a:tab pos="5891276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	gerilmesi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değerinin	altında	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olmalıdır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1716277" y="4480250"/>
            <a:ext cx="7223145" cy="7312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Maksimum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gerilmenin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emniyet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gerilmesine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oranına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emniyet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katsayısı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</p:txBody>
      </p:sp>
    </p:spTree>
    <p:extLst>
      <p:ext uri="{BB962C8B-B14F-4D97-AF65-F5344CB8AC3E}">
        <p14:creationId xmlns:p14="http://schemas.microsoft.com/office/powerpoint/2010/main" val="35743990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/>
          <p:cNvSpPr txBox="1"/>
          <p:nvPr/>
        </p:nvSpPr>
        <p:spPr>
          <a:xfrm>
            <a:off x="1527302" y="437636"/>
            <a:ext cx="7414508" cy="296410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3600" spc="-10" dirty="0">
                <a:solidFill>
                  <a:srgbClr val="BF0000"/>
                </a:solidFill>
                <a:latin typeface="Arial"/>
                <a:ea typeface="Arial"/>
              </a:rPr>
              <a:t>Yararlanılan</a:t>
            </a:r>
            <a:r>
              <a:rPr lang="en-US" altLang="zh-CN" sz="3600" spc="-4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spc="-15" dirty="0">
                <a:solidFill>
                  <a:srgbClr val="BF0000"/>
                </a:solidFill>
                <a:latin typeface="Arial"/>
                <a:ea typeface="Arial"/>
              </a:rPr>
              <a:t>Kaynaklar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14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365759" indent="-283463" hangingPunct="0"/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Girgin,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İ.,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Beyribey,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M.,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1990.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Mukavemet.</a:t>
            </a:r>
            <a:r>
              <a:rPr lang="en-US" altLang="zh-CN" sz="2400" i="1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A.Ü.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Ziraat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Fakültesi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Yayınları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: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1191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,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Ders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Kitabı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: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341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Ankara</a:t>
            </a:r>
            <a:r>
              <a:rPr lang="en-US" altLang="zh-CN" sz="2400" spc="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365759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9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Omurtag,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M.,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2012.,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Mukavemet</a:t>
            </a:r>
            <a:r>
              <a:rPr lang="en-US" altLang="zh-CN" sz="2400" i="1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I.</a:t>
            </a:r>
            <a:r>
              <a:rPr lang="en-US" altLang="zh-CN" sz="2400" i="1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Birsen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yayınevi,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İstanbul,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472s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196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2"/>
          <p:cNvSpPr txBox="1"/>
          <p:nvPr/>
        </p:nvSpPr>
        <p:spPr>
          <a:xfrm>
            <a:off x="1433449" y="365754"/>
            <a:ext cx="7420910" cy="10311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567561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spc="-4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tanımı</a:t>
            </a:r>
          </a:p>
          <a:p>
            <a:pPr>
              <a:lnSpc>
                <a:spcPts val="914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6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Mukavemet,</a:t>
            </a:r>
            <a:r>
              <a:rPr lang="en-US" altLang="zh-CN" sz="2400" b="1" i="1" spc="-9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mekaniğin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kolu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olarak,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716913" y="1396873"/>
            <a:ext cx="7252842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259204" algn="l"/>
                <a:tab pos="2876422" algn="l"/>
                <a:tab pos="3830446" algn="l"/>
                <a:tab pos="5583301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altında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cisimlerin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şekil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durumlarını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716913" y="1762633"/>
            <a:ext cx="109145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inceler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433449" y="2202992"/>
            <a:ext cx="753359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222628" algn="l"/>
                <a:tab pos="2600579" algn="l"/>
                <a:tab pos="4420489" algn="l"/>
                <a:tab pos="5947536" algn="l"/>
              </a:tabLst>
            </a:pPr>
            <a:r>
              <a:rPr lang="en-US" altLang="zh-CN" sz="1900" spc="-44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5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225" dirty="0">
                <a:solidFill>
                  <a:srgbClr val="000000"/>
                </a:solidFill>
                <a:latin typeface="Arial"/>
                <a:ea typeface="Arial"/>
              </a:rPr>
              <a:t>Bir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yapıyı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oluşturan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taşıyıcı	sistemlerin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433449" y="2568752"/>
            <a:ext cx="7504679" cy="19052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boyutlandırılmasında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mühendisin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temel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görevi,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ekonomi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estetik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koşullarını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sağlamaktır.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Emniyet,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önemli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özelliklerden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biridir.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nedenle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yapı,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üzerine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gelen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yükleri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güvenli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biçimde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taşıyacak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sistemlere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sahip</a:t>
            </a:r>
            <a:r>
              <a:rPr lang="en-US" altLang="zh-CN" sz="24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olmalıdır.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433449" y="4543881"/>
            <a:ext cx="753495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3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elemanlarının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boyutlandırılmasında,</a:t>
            </a:r>
            <a:r>
              <a:rPr lang="en-US" altLang="zh-CN" sz="2400" spc="-9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yapıya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716913" y="4916220"/>
            <a:ext cx="725175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öngörülen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yükten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miktar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daha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fazla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716913" y="5281980"/>
            <a:ext cx="7220580" cy="7316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etkiyeceği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kabul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edilir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Böylece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olası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artışlarına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karşı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önlem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alınmış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1"/>
          <p:cNvSpPr txBox="1"/>
          <p:nvPr/>
        </p:nvSpPr>
        <p:spPr>
          <a:xfrm>
            <a:off x="1609597" y="250867"/>
            <a:ext cx="7331598" cy="57815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391412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spc="-3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tanımı</a:t>
            </a:r>
          </a:p>
          <a:p>
            <a:pPr marL="283463" indent="-283463" hangingPunct="0">
              <a:lnSpc>
                <a:spcPct val="954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Ancak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yapılar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güvenli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tasarlanırken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ekonomik</a:t>
            </a:r>
            <a:r>
              <a:rPr lang="en-US" altLang="zh-CN" sz="2400" spc="-139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özelliğinden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uzaklaşılmamalıdır.</a:t>
            </a:r>
          </a:p>
          <a:p>
            <a:pPr marL="283463" indent="-283463" hangingPunct="0">
              <a:lnSpc>
                <a:spcPct val="954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9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Aynı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biçimde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yapıların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çevreye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uyumlu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estetik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koşulunun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sağlanmasında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ekonomi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planda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tutulmalıdır.</a:t>
            </a:r>
          </a:p>
          <a:p>
            <a:pPr marL="283463" indent="-283463" hangingPunct="0">
              <a:lnSpc>
                <a:spcPct val="95833"/>
              </a:lnSpc>
              <a:spcBef>
                <a:spcPts val="215"/>
              </a:spcBef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Mukavemet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tüm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mühendislik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dallarının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az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400" spc="-10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kullandığı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mekaniğin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dalıdır.</a:t>
            </a:r>
          </a:p>
          <a:p>
            <a:pPr marL="0">
              <a:lnSpc>
                <a:spcPct val="100000"/>
              </a:lnSpc>
              <a:spcBef>
                <a:spcPts val="284"/>
              </a:spcBef>
            </a:pPr>
            <a:r>
              <a:rPr lang="en-US" altLang="zh-CN" sz="1900" spc="-69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6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Arial"/>
                <a:ea typeface="Arial"/>
              </a:rPr>
              <a:t>nedenle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ea typeface="Arial"/>
              </a:rPr>
              <a:t>uygulama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alanı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ea typeface="Arial"/>
              </a:rPr>
              <a:t>geniştir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 marL="283463" indent="-283463" hangingPunct="0">
              <a:lnSpc>
                <a:spcPct val="95833"/>
              </a:lnSpc>
              <a:spcBef>
                <a:spcPts val="284"/>
              </a:spcBef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6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Mukavemet,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problemlerin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çözümünde</a:t>
            </a:r>
            <a:r>
              <a:rPr lang="en-US" altLang="zh-CN" sz="2400" spc="-6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mekaniğin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farklı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dallarından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yararlanır.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Bunlar;</a:t>
            </a:r>
          </a:p>
          <a:p>
            <a:pPr marL="0" indent="841247">
              <a:lnSpc>
                <a:spcPct val="100000"/>
              </a:lnSpc>
              <a:spcBef>
                <a:spcPts val="284"/>
              </a:spcBef>
            </a:pP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Katı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cisimler</a:t>
            </a:r>
            <a:r>
              <a:rPr lang="en-US" altLang="zh-CN" sz="2400" i="1" spc="-5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mekaniği,</a:t>
            </a:r>
          </a:p>
          <a:p>
            <a:pPr marL="841247" hangingPunct="0">
              <a:lnSpc>
                <a:spcPct val="110833"/>
              </a:lnSpc>
              <a:spcBef>
                <a:spcPts val="154"/>
              </a:spcBef>
            </a:pP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-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Malzeme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mekaniği</a:t>
            </a:r>
            <a:r>
              <a:rPr lang="en-US" altLang="zh-CN" sz="2400" i="1" spc="-5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(reoloji),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t/>
            </a:r>
            <a:br/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-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Elastisite</a:t>
            </a:r>
            <a:r>
              <a:rPr lang="en-US" altLang="zh-CN" sz="2400" i="1" spc="-4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kuramı</a:t>
            </a:r>
          </a:p>
          <a:p>
            <a:pPr marL="0" indent="841247">
              <a:lnSpc>
                <a:spcPct val="100000"/>
              </a:lnSpc>
              <a:spcBef>
                <a:spcPts val="154"/>
              </a:spcBef>
            </a:pP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-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Deneysel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elastisite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bilim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dallarıdır.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1609597" y="365754"/>
            <a:ext cx="7328248" cy="19276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391412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spc="-4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tanımı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214"/>
              </a:lnSpc>
            </a:pPr>
            <a:endParaRPr lang="en-US" dirty="0" smtClean="0"/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8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alınan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boyutlandırılmasında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katı</a:t>
            </a:r>
            <a:r>
              <a:rPr lang="en-US" altLang="zh-CN" sz="2400" spc="-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mekaniğindeki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denge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denklemleri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kullanılır.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609597" y="2461437"/>
            <a:ext cx="735939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639948" algn="l"/>
                <a:tab pos="4401947" algn="l"/>
                <a:tab pos="5775452" algn="l"/>
              </a:tabLst>
            </a:pPr>
            <a:r>
              <a:rPr lang="en-US" altLang="zh-CN" sz="1900" spc="-16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ea typeface="Arial"/>
              </a:rPr>
              <a:t>Malzemelerin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deneysel	olarak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belirlenmiş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893061" y="2918703"/>
            <a:ext cx="7046056" cy="10975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5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özellikleri,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altındaki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durumunda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önüne</a:t>
            </a:r>
            <a:r>
              <a:rPr lang="en-US" altLang="zh-CN" sz="2400" spc="-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alınır.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609597" y="4183811"/>
            <a:ext cx="736121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928241" algn="l"/>
                <a:tab pos="3283077" algn="l"/>
                <a:tab pos="5453888" algn="l"/>
                <a:tab pos="6487159" algn="l"/>
              </a:tabLst>
            </a:pPr>
            <a:r>
              <a:rPr lang="en-US" altLang="zh-CN" sz="1900" spc="-22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ea typeface="Arial"/>
              </a:rPr>
              <a:t>Elastisite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kuramı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mukavemete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göre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denel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893061" y="4732451"/>
            <a:ext cx="707592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elastisitenin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hakkında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verdiği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bilgileri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893061" y="5281360"/>
            <a:ext cx="375422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kullanarak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çözümler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yapar.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/>
          <p:cNvSpPr txBox="1"/>
          <p:nvPr/>
        </p:nvSpPr>
        <p:spPr>
          <a:xfrm>
            <a:off x="2289301" y="432689"/>
            <a:ext cx="5917430" cy="5486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ilkeleri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609597" y="1234236"/>
            <a:ext cx="7359442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Mukavemet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problemlerinin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biçimde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893061" y="1599996"/>
            <a:ext cx="707774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28469" algn="l"/>
                <a:tab pos="3084957" algn="l"/>
                <a:tab pos="4054475" algn="l"/>
                <a:tab pos="5196331" algn="l"/>
                <a:tab pos="6628892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çözülebilmesi	için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bazı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temel	ilkelerin	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609597" y="1965756"/>
            <a:ext cx="7329474" cy="19815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kavramların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bilinmesi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gerekir.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Mukavemet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problemlerinin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çözümünde,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karmaşık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durumlar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varsayımlarla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basitleştirilir.</a:t>
            </a:r>
          </a:p>
          <a:p>
            <a:pPr>
              <a:lnSpc>
                <a:spcPts val="619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1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nedenle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bulunan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sonuçlar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gerçekte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yaklaşık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değerleri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ifade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eder.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609597" y="4023791"/>
            <a:ext cx="735938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Statikte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olduğu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gibi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mukavemette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denge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609597" y="4389551"/>
            <a:ext cx="7329207" cy="15395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kavramı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geçerlidir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2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Mukavemet,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cisimlerin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deneysel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belirlenen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mekanik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özelliklerine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bağlı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kaldığından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gerçek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davranışını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koyar.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7"/>
          <p:cNvSpPr txBox="1"/>
          <p:nvPr/>
        </p:nvSpPr>
        <p:spPr>
          <a:xfrm>
            <a:off x="1609597" y="202565"/>
            <a:ext cx="7339339" cy="20195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679703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ilkeleri</a:t>
            </a:r>
          </a:p>
          <a:p>
            <a:pPr>
              <a:lnSpc>
                <a:spcPts val="163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050" spc="-14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2050" spc="-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600" b="1" i="1" spc="-100" dirty="0">
                <a:solidFill>
                  <a:srgbClr val="BF0000"/>
                </a:solidFill>
                <a:latin typeface="Arial"/>
                <a:ea typeface="Arial"/>
              </a:rPr>
              <a:t>1</a:t>
            </a:r>
            <a:r>
              <a:rPr lang="en-US" altLang="zh-CN" sz="2600" b="1" i="1" spc="-50" dirty="0">
                <a:solidFill>
                  <a:srgbClr val="BF0000"/>
                </a:solidFill>
                <a:latin typeface="Arial"/>
                <a:ea typeface="Arial"/>
              </a:rPr>
              <a:t>.</a:t>
            </a:r>
            <a:r>
              <a:rPr lang="en-US" altLang="zh-CN" sz="2600" b="1" i="1" spc="-5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600" b="1" i="1" spc="-94" dirty="0">
                <a:solidFill>
                  <a:srgbClr val="BF0000"/>
                </a:solidFill>
                <a:latin typeface="Arial"/>
                <a:ea typeface="Arial"/>
              </a:rPr>
              <a:t>Katılaşma</a:t>
            </a:r>
            <a:r>
              <a:rPr lang="en-US" altLang="zh-CN" sz="2600" b="1" i="1" spc="-6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600" b="1" i="1" spc="-75" dirty="0">
                <a:solidFill>
                  <a:srgbClr val="BF0000"/>
                </a:solidFill>
                <a:latin typeface="Arial"/>
                <a:ea typeface="Arial"/>
              </a:rPr>
              <a:t>İlkesi</a:t>
            </a:r>
          </a:p>
          <a:p>
            <a:pPr>
              <a:lnSpc>
                <a:spcPts val="58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2050" spc="-65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2050" spc="-6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600" spc="-35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6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-35" dirty="0">
                <a:solidFill>
                  <a:srgbClr val="000000"/>
                </a:solidFill>
                <a:latin typeface="Arial"/>
                <a:ea typeface="Arial"/>
              </a:rPr>
              <a:t>değiştirebilen</a:t>
            </a:r>
            <a:r>
              <a:rPr lang="en-US" altLang="zh-CN" sz="2600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-30" dirty="0">
                <a:solidFill>
                  <a:srgbClr val="000000"/>
                </a:solidFill>
                <a:latin typeface="Arial"/>
                <a:ea typeface="Arial"/>
              </a:rPr>
              <a:t>cisimler</a:t>
            </a:r>
            <a:r>
              <a:rPr lang="en-US" altLang="zh-CN" sz="2600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-40" dirty="0">
                <a:solidFill>
                  <a:srgbClr val="000000"/>
                </a:solidFill>
                <a:latin typeface="Arial"/>
                <a:ea typeface="Arial"/>
              </a:rPr>
              <a:t>mekaniğinde</a:t>
            </a:r>
            <a:r>
              <a:rPr lang="en-US" altLang="zh-CN" sz="26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-50" dirty="0">
                <a:solidFill>
                  <a:srgbClr val="000000"/>
                </a:solidFill>
                <a:latin typeface="Arial"/>
                <a:ea typeface="Arial"/>
              </a:rPr>
              <a:t>denge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denklemi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değiştirmiş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konuma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600" spc="-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yazılır.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609597" y="2298272"/>
            <a:ext cx="7361969" cy="3962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05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2050" spc="2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Cisimlerin</a:t>
            </a:r>
            <a:r>
              <a:rPr lang="en-US" altLang="zh-CN" sz="26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6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yükler</a:t>
            </a:r>
            <a:r>
              <a:rPr lang="en-US" altLang="zh-CN" sz="26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6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altında</a:t>
            </a:r>
            <a:r>
              <a:rPr lang="en-US" altLang="zh-CN" sz="26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1893061" y="2694512"/>
            <a:ext cx="7078533" cy="3962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değiştirdikten</a:t>
            </a:r>
            <a:r>
              <a:rPr lang="en-US" altLang="zh-CN" sz="2600" spc="11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sonra</a:t>
            </a:r>
            <a:r>
              <a:rPr lang="en-US" altLang="zh-CN" sz="2600" spc="11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alacağı</a:t>
            </a:r>
            <a:r>
              <a:rPr lang="en-US" altLang="zh-CN" sz="2600" spc="11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son</a:t>
            </a:r>
            <a:r>
              <a:rPr lang="en-US" altLang="zh-CN" sz="2600" spc="12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durumun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893061" y="3091021"/>
            <a:ext cx="6791520" cy="3962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zamanla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değişmeyeceği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(rijitleşme)</a:t>
            </a:r>
            <a:r>
              <a:rPr lang="en-US" altLang="zh-CN" sz="26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varsayılır.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609597" y="3563573"/>
            <a:ext cx="7360074" cy="3962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05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2050" spc="20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6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6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katı</a:t>
            </a:r>
            <a:r>
              <a:rPr lang="en-US" altLang="zh-CN" sz="26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(rijit)</a:t>
            </a:r>
            <a:r>
              <a:rPr lang="en-US" altLang="zh-CN" sz="26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cisimlerin</a:t>
            </a:r>
            <a:r>
              <a:rPr lang="en-US" altLang="zh-CN" sz="26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statiğinde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609597" y="3959813"/>
            <a:ext cx="7339507" cy="16613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>
              <a:lnSpc>
                <a:spcPct val="100000"/>
              </a:lnSpc>
            </a:pPr>
            <a:r>
              <a:rPr lang="en-US" altLang="zh-CN" sz="2600" spc="114" dirty="0">
                <a:solidFill>
                  <a:srgbClr val="000000"/>
                </a:solidFill>
                <a:latin typeface="Arial"/>
                <a:ea typeface="Arial"/>
              </a:rPr>
              <a:t>olduğu</a:t>
            </a:r>
            <a:r>
              <a:rPr lang="en-US" altLang="zh-CN" sz="26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94" dirty="0">
                <a:solidFill>
                  <a:srgbClr val="000000"/>
                </a:solidFill>
                <a:latin typeface="Arial"/>
                <a:ea typeface="Arial"/>
              </a:rPr>
              <a:t>gibi</a:t>
            </a:r>
            <a:r>
              <a:rPr lang="en-US" altLang="zh-CN" sz="26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129" dirty="0">
                <a:solidFill>
                  <a:srgbClr val="000000"/>
                </a:solidFill>
                <a:latin typeface="Arial"/>
                <a:ea typeface="Arial"/>
              </a:rPr>
              <a:t>denge</a:t>
            </a:r>
            <a:r>
              <a:rPr lang="en-US" altLang="zh-CN" sz="26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104" dirty="0">
                <a:solidFill>
                  <a:srgbClr val="000000"/>
                </a:solidFill>
                <a:latin typeface="Arial"/>
                <a:ea typeface="Arial"/>
              </a:rPr>
              <a:t>denklemleri</a:t>
            </a:r>
            <a:r>
              <a:rPr lang="en-US" altLang="zh-CN" sz="26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94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6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94" dirty="0">
                <a:solidFill>
                  <a:srgbClr val="000000"/>
                </a:solidFill>
                <a:latin typeface="Arial"/>
                <a:ea typeface="Arial"/>
              </a:rPr>
              <a:t>tepki</a:t>
            </a:r>
            <a:r>
              <a:rPr lang="en-US" altLang="zh-CN" sz="26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129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6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85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-5" dirty="0">
                <a:solidFill>
                  <a:srgbClr val="000000"/>
                </a:solidFill>
                <a:latin typeface="Arial"/>
                <a:ea typeface="Arial"/>
              </a:rPr>
              <a:t>kuvvetler</a:t>
            </a:r>
            <a:r>
              <a:rPr lang="en-US" altLang="zh-CN" sz="2600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-5" dirty="0">
                <a:solidFill>
                  <a:srgbClr val="000000"/>
                </a:solidFill>
                <a:latin typeface="Arial"/>
                <a:ea typeface="Arial"/>
              </a:rPr>
              <a:t>tanımlanır</a:t>
            </a:r>
            <a:r>
              <a:rPr lang="en-US" altLang="zh-CN" sz="2600" spc="-3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205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2050" spc="-28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6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ilke,</a:t>
            </a:r>
            <a:r>
              <a:rPr lang="en-US" altLang="zh-CN" sz="2600" spc="-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katı</a:t>
            </a:r>
            <a:r>
              <a:rPr lang="en-US" altLang="zh-CN" sz="26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cisimler</a:t>
            </a:r>
            <a:r>
              <a:rPr lang="en-US" altLang="zh-CN" sz="26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statiğini</a:t>
            </a:r>
            <a:r>
              <a:rPr lang="en-US" altLang="zh-CN" sz="2600" spc="-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mukavemet</a:t>
            </a:r>
            <a:r>
              <a:rPr lang="en-US" altLang="zh-CN" sz="2600" spc="-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-5" dirty="0">
                <a:solidFill>
                  <a:srgbClr val="000000"/>
                </a:solidFill>
                <a:latin typeface="Arial"/>
                <a:ea typeface="Arial"/>
              </a:rPr>
              <a:t>ilişkilendirmektedir</a:t>
            </a:r>
            <a:r>
              <a:rPr lang="en-US" altLang="zh-CN" sz="2600" spc="-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4"/>
          <p:cNvSpPr txBox="1"/>
          <p:nvPr/>
        </p:nvSpPr>
        <p:spPr>
          <a:xfrm>
            <a:off x="1609597" y="58801"/>
            <a:ext cx="7329765" cy="25918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679703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ilkeleri</a:t>
            </a:r>
          </a:p>
          <a:p>
            <a:pPr>
              <a:lnSpc>
                <a:spcPts val="50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5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b="1" i="1" spc="-104" dirty="0">
                <a:solidFill>
                  <a:srgbClr val="BF0000"/>
                </a:solidFill>
                <a:latin typeface="Arial"/>
                <a:ea typeface="Arial"/>
              </a:rPr>
              <a:t>2</a:t>
            </a:r>
            <a:r>
              <a:rPr lang="en-US" altLang="zh-CN" sz="2400" b="1" i="1" spc="-50" dirty="0">
                <a:solidFill>
                  <a:srgbClr val="BF0000"/>
                </a:solidFill>
                <a:latin typeface="Arial"/>
                <a:ea typeface="Arial"/>
              </a:rPr>
              <a:t>.</a:t>
            </a:r>
            <a:r>
              <a:rPr lang="en-US" altLang="zh-CN" sz="2400" b="1" i="1" spc="-5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-104" dirty="0">
                <a:solidFill>
                  <a:srgbClr val="BF0000"/>
                </a:solidFill>
                <a:latin typeface="Arial"/>
                <a:ea typeface="Arial"/>
              </a:rPr>
              <a:t>Ayırma</a:t>
            </a:r>
            <a:r>
              <a:rPr lang="en-US" altLang="zh-CN" sz="2400" b="1" i="1" spc="-6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-80" dirty="0">
                <a:solidFill>
                  <a:srgbClr val="BF0000"/>
                </a:solidFill>
                <a:latin typeface="Arial"/>
                <a:ea typeface="Arial"/>
              </a:rPr>
              <a:t>İlkesi</a:t>
            </a:r>
          </a:p>
          <a:p>
            <a:pPr>
              <a:lnSpc>
                <a:spcPts val="58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3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mukavemet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yönünden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incelenirken</a:t>
            </a:r>
            <a:r>
              <a:rPr lang="en-US" altLang="zh-CN" sz="2400" spc="-15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asıl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konumunu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bozmamak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üzere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hayali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parçalara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ayrılabileceği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varsayılır.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1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Ayırma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yüzeylerinde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oluşan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kuvvetler,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893061" y="2650667"/>
            <a:ext cx="707431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841372" algn="l"/>
                <a:tab pos="3205607" algn="l"/>
                <a:tab pos="4708270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parçanın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statik	denge	denklemlerinden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609597" y="3016697"/>
            <a:ext cx="7330677" cy="3023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yararlanarak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bulunur.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0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ayrılan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bağımsız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varsayılır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350"/>
              </a:lnSpc>
            </a:pPr>
            <a:endParaRPr lang="en-US" dirty="0" smtClean="0"/>
          </a:p>
          <a:p>
            <a:pPr marL="0" indent="5552567">
              <a:lnSpc>
                <a:spcPct val="100000"/>
              </a:lnSpc>
            </a:pPr>
            <a:r>
              <a:rPr lang="en-US" altLang="zh-CN" sz="900" spc="-10" dirty="0">
                <a:solidFill>
                  <a:srgbClr val="000000"/>
                </a:solidFill>
                <a:latin typeface="Calibri"/>
                <a:ea typeface="Calibri"/>
              </a:rPr>
              <a:t>M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60"/>
              </a:lnSpc>
            </a:pPr>
            <a:endParaRPr lang="en-US" dirty="0" smtClean="0"/>
          </a:p>
          <a:p>
            <a:pPr marL="0" indent="5815583">
              <a:lnSpc>
                <a:spcPct val="100000"/>
              </a:lnSpc>
            </a:pPr>
            <a:r>
              <a:rPr lang="en-US" altLang="zh-CN" sz="900" spc="-10" dirty="0">
                <a:solidFill>
                  <a:srgbClr val="000000"/>
                </a:solidFill>
                <a:latin typeface="Calibri"/>
                <a:ea typeface="Calibri"/>
              </a:rPr>
              <a:t>N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614"/>
              </a:lnSpc>
            </a:pPr>
            <a:endParaRPr lang="en-US" dirty="0" smtClean="0"/>
          </a:p>
          <a:p>
            <a:pPr marL="0" indent="5509006">
              <a:lnSpc>
                <a:spcPct val="100000"/>
              </a:lnSpc>
            </a:pPr>
            <a:r>
              <a:rPr lang="en-US" altLang="zh-CN" sz="1200" spc="-10" dirty="0">
                <a:solidFill>
                  <a:srgbClr val="000000"/>
                </a:solidFill>
                <a:latin typeface="Calibri"/>
                <a:ea typeface="Calibri"/>
              </a:rPr>
              <a:t>τ</a:t>
            </a:r>
          </a:p>
          <a:p>
            <a:pPr marL="0" indent="5249291">
              <a:lnSpc>
                <a:spcPct val="100000"/>
              </a:lnSpc>
            </a:pPr>
            <a:r>
              <a:rPr lang="en-US" altLang="zh-CN" sz="900" dirty="0">
                <a:solidFill>
                  <a:srgbClr val="000000"/>
                </a:solidFill>
                <a:latin typeface="Calibri"/>
                <a:ea typeface="Calibri"/>
              </a:rPr>
              <a:t>İç</a:t>
            </a:r>
            <a:r>
              <a:rPr lang="en-US" altLang="zh-CN" sz="90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900" spc="-5" dirty="0">
                <a:solidFill>
                  <a:srgbClr val="000000"/>
                </a:solidFill>
                <a:latin typeface="Calibri"/>
                <a:ea typeface="Calibri"/>
              </a:rPr>
              <a:t>kuvvetler</a:t>
            </a:r>
          </a:p>
          <a:p>
            <a:pPr>
              <a:lnSpc>
                <a:spcPts val="690"/>
              </a:lnSpc>
            </a:pPr>
            <a:endParaRPr lang="en-US" dirty="0" smtClean="0"/>
          </a:p>
          <a:p>
            <a:pPr marL="0" indent="2207133">
              <a:lnSpc>
                <a:spcPct val="100000"/>
              </a:lnSpc>
            </a:pPr>
            <a:r>
              <a:rPr lang="en-US" altLang="zh-CN" sz="900" dirty="0">
                <a:solidFill>
                  <a:srgbClr val="000000"/>
                </a:solidFill>
                <a:latin typeface="Arial"/>
                <a:ea typeface="Arial"/>
              </a:rPr>
              <a:t>Ayırma</a:t>
            </a:r>
            <a:r>
              <a:rPr lang="en-US" altLang="zh-CN" sz="900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900" spc="-5" dirty="0">
                <a:solidFill>
                  <a:srgbClr val="000000"/>
                </a:solidFill>
                <a:latin typeface="Arial"/>
                <a:ea typeface="Arial"/>
              </a:rPr>
              <a:t>yüzeyi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804541" y="4376293"/>
          <a:ext cx="2527168" cy="15630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6278"/>
                <a:gridCol w="200596"/>
                <a:gridCol w="143382"/>
                <a:gridCol w="580897"/>
                <a:gridCol w="396875"/>
                <a:gridCol w="602742"/>
                <a:gridCol w="133222"/>
                <a:gridCol w="65468"/>
                <a:gridCol w="207708"/>
              </a:tblGrid>
              <a:tr h="407670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indent="9613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lang="en-US" altLang="zh-CN" sz="900" spc="-114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3207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3207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3207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3207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91313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lang="en-US" altLang="zh-CN" sz="900" spc="-1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3207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207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232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dot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dot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dot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163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dot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dot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dot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dot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dot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dot"/>
                    </a:lnB>
                  </a:tcPr>
                </a:tc>
              </a:tr>
              <a:tr h="249301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dot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dot"/>
                    </a:lnT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dot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dot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dot"/>
                    </a:lnT>
                  </a:tcPr>
                </a:tc>
              </a:tr>
              <a:tr h="916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3080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1308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08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08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13589">
                      <a:solidFill>
                        <a:srgbClr val="000000"/>
                      </a:solidFill>
                      <a:prstDash val="solid"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3589">
                      <a:solidFill>
                        <a:srgbClr val="000000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en-US" dirty="0" smtClean="0"/>
                    </a:p>
                    <a:p>
                      <a:pPr>
                        <a:lnSpc>
                          <a:spcPts val="1105"/>
                        </a:lnSpc>
                      </a:pPr>
                      <a:endParaRPr lang="en-US" dirty="0" smtClean="0"/>
                    </a:p>
                    <a:p>
                      <a:pPr marL="0" indent="78168">
                        <a:lnSpc>
                          <a:spcPct val="100000"/>
                        </a:lnSpc>
                      </a:pPr>
                      <a:r>
                        <a:rPr lang="en-US" altLang="zh-CN" sz="900" spc="-1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3589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3130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1308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ts val="944"/>
                        </a:lnSpc>
                      </a:pPr>
                      <a:endParaRPr lang="en-US" dirty="0" smtClean="0"/>
                    </a:p>
                    <a:p>
                      <a:pPr marL="0" indent="110045">
                        <a:lnSpc>
                          <a:spcPct val="100000"/>
                        </a:lnSpc>
                      </a:pPr>
                      <a:r>
                        <a:rPr lang="en-US" altLang="zh-CN" sz="900" spc="-1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308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08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08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08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08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3589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3589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589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820790" y="4249674"/>
          <a:ext cx="1165604" cy="19567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844"/>
                <a:gridCol w="152908"/>
                <a:gridCol w="71310"/>
                <a:gridCol w="480377"/>
                <a:gridCol w="312165"/>
              </a:tblGrid>
              <a:tr h="503808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13080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79311">
                        <a:lnSpc>
                          <a:spcPct val="100000"/>
                        </a:lnSpc>
                      </a:pPr>
                      <a:r>
                        <a:rPr lang="en-US" altLang="zh-CN" sz="900" spc="-1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3080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080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0022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dot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dot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dot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453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dot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dot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B w="9525">
                      <a:solidFill>
                        <a:srgbClr val="000000"/>
                      </a:solidFill>
                      <a:prstDash val="dot"/>
                    </a:lnB>
                  </a:tcPr>
                </a:tc>
              </a:tr>
              <a:tr h="296176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dot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dot"/>
                    </a:lnT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T w="9525">
                      <a:solidFill>
                        <a:srgbClr val="000000"/>
                      </a:solidFill>
                      <a:prstDash val="dot"/>
                    </a:lnT>
                  </a:tcPr>
                </a:tc>
              </a:tr>
              <a:tr h="1331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3461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13461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461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461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T w="9525">
                      <a:solidFill>
                        <a:srgbClr val="000000"/>
                      </a:solidFill>
                      <a:prstDash val="dot"/>
                    </a:lnT>
                  </a:tcPr>
                </a:tc>
              </a:tr>
              <a:tr h="3902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13461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1580"/>
                        </a:lnSpc>
                      </a:pPr>
                      <a:endParaRPr lang="en-US" dirty="0" smtClean="0"/>
                    </a:p>
                    <a:p>
                      <a:pPr marL="0" indent="40386">
                        <a:lnSpc>
                          <a:spcPct val="100000"/>
                        </a:lnSpc>
                      </a:pPr>
                      <a:r>
                        <a:rPr lang="en-US" altLang="zh-CN" sz="900" spc="-1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3461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461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461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T w="9525">
                      <a:solidFill>
                        <a:srgbClr val="000000"/>
                      </a:solidFill>
                      <a:prstDash val="dot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1942</Words>
  <Application>Microsoft Office PowerPoint</Application>
  <PresentationFormat>Ekran Gösterisi (4:3)</PresentationFormat>
  <Paragraphs>477</Paragraphs>
  <Slides>31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8" baseType="lpstr">
      <vt:lpstr>宋体</vt:lpstr>
      <vt:lpstr>Arial</vt:lpstr>
      <vt:lpstr>Calibri</vt:lpstr>
      <vt:lpstr>Calibri Light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Eylem</dc:creator>
  <cp:lastModifiedBy>Eylem</cp:lastModifiedBy>
  <cp:revision>6</cp:revision>
  <dcterms:created xsi:type="dcterms:W3CDTF">2011-01-21T15:00:27Z</dcterms:created>
  <dcterms:modified xsi:type="dcterms:W3CDTF">2020-01-08T13:52:59Z</dcterms:modified>
</cp:coreProperties>
</file>