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9" d="100"/>
          <a:sy n="79" d="100"/>
        </p:scale>
        <p:origin x="-162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1.10.2019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1.10.2019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1.10.2019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1.10.2019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1.10.2019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1.10.2019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1.10.2019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1.10.2019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1.10.2019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1.10.2019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1.10.2019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1.10.2019</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1 Başlık"/>
          <p:cNvSpPr>
            <a:spLocks noGrp="1" noChangeArrowheads="1"/>
          </p:cNvSpPr>
          <p:nvPr>
            <p:ph type="title"/>
          </p:nvPr>
        </p:nvSpPr>
        <p:spPr>
          <a:xfrm>
            <a:off x="250825" y="1052513"/>
            <a:ext cx="8424863" cy="1660525"/>
          </a:xfrm>
        </p:spPr>
        <p:txBody>
          <a:bodyPr/>
          <a:lstStyle/>
          <a:p>
            <a:pPr algn="ctr"/>
            <a:r>
              <a:rPr lang="tr-TR" altLang="tr-TR" b="1" dirty="0" smtClean="0"/>
              <a:t>SYNCHRONIZATION METHODS IN DIFFERENT ANIMAL SPECIES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1 Başlık"/>
          <p:cNvSpPr>
            <a:spLocks noGrp="1" noChangeArrowheads="1"/>
          </p:cNvSpPr>
          <p:nvPr>
            <p:ph type="title"/>
          </p:nvPr>
        </p:nvSpPr>
        <p:spPr>
          <a:xfrm>
            <a:off x="395288" y="404813"/>
            <a:ext cx="8280400" cy="1196975"/>
          </a:xfrm>
        </p:spPr>
        <p:txBody>
          <a:bodyPr/>
          <a:lstStyle/>
          <a:p>
            <a:pPr marL="484188" algn="ctr"/>
            <a:r>
              <a:rPr lang="tr-TR" altLang="tr-TR" sz="2800" b="1" smtClean="0">
                <a:solidFill>
                  <a:schemeClr val="tx1"/>
                </a:solidFill>
              </a:rPr>
              <a:t>Prostaglandin administration with ovary control and artificial insemination</a:t>
            </a:r>
          </a:p>
        </p:txBody>
      </p:sp>
      <p:sp>
        <p:nvSpPr>
          <p:cNvPr id="161795" name="2 İçerik Yer Tutucusu"/>
          <p:cNvSpPr>
            <a:spLocks noGrp="1"/>
          </p:cNvSpPr>
          <p:nvPr>
            <p:ph idx="1"/>
          </p:nvPr>
        </p:nvSpPr>
        <p:spPr>
          <a:xfrm>
            <a:off x="468313" y="1773238"/>
            <a:ext cx="7523162" cy="4248150"/>
          </a:xfrm>
        </p:spPr>
        <p:txBody>
          <a:bodyPr/>
          <a:lstStyle/>
          <a:p>
            <a:pPr marL="447675" indent="-382588">
              <a:buFont typeface="Wingdings 2" pitchFamily="18" charset="2"/>
              <a:buChar char=""/>
            </a:pPr>
            <a:r>
              <a:rPr lang="tr-TR" altLang="tr-TR" sz="2200" smtClean="0"/>
              <a:t>This program helps determine the first insemination period after parturition. </a:t>
            </a:r>
          </a:p>
          <a:p>
            <a:pPr marL="447675" indent="-382588">
              <a:buFont typeface="Wingdings 2" pitchFamily="18" charset="2"/>
              <a:buChar char=""/>
            </a:pPr>
            <a:r>
              <a:rPr lang="tr-TR" altLang="tr-TR" sz="2200" smtClean="0"/>
              <a:t>Cows with active corpus luteum Show heat signs 2 to 5 days after prostaglandin injection. </a:t>
            </a:r>
          </a:p>
          <a:p>
            <a:pPr marL="447675" indent="-382588">
              <a:buFont typeface="Wingdings 2" pitchFamily="18" charset="2"/>
              <a:buChar char=""/>
            </a:pPr>
            <a:r>
              <a:rPr lang="tr-TR" altLang="tr-TR" sz="2200" smtClean="0"/>
              <a:t>Different responses are recieved in different times of estrus and estrus observation may be 48 to 72 hours after the injection.</a:t>
            </a:r>
          </a:p>
          <a:p>
            <a:pPr marL="447675" indent="-382588">
              <a:buFont typeface="Wingdings 2" pitchFamily="18" charset="2"/>
              <a:buChar char=""/>
            </a:pPr>
            <a:r>
              <a:rPr lang="tr-TR" altLang="tr-TR" sz="2200" smtClean="0"/>
              <a:t>This program is continued with ovary control once a week or two weeks until pregnancy is achieved or for 3 inseminations.</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1 Başlık"/>
          <p:cNvSpPr>
            <a:spLocks noGrp="1" noChangeArrowheads="1"/>
          </p:cNvSpPr>
          <p:nvPr>
            <p:ph type="title"/>
          </p:nvPr>
        </p:nvSpPr>
        <p:spPr>
          <a:xfrm>
            <a:off x="457200" y="333375"/>
            <a:ext cx="8229600" cy="1439863"/>
          </a:xfrm>
        </p:spPr>
        <p:txBody>
          <a:bodyPr/>
          <a:lstStyle/>
          <a:p>
            <a:pPr marL="484188" algn="ctr"/>
            <a:r>
              <a:rPr lang="tr-TR" altLang="tr-TR" sz="2800" b="1" smtClean="0">
                <a:solidFill>
                  <a:schemeClr val="tx1"/>
                </a:solidFill>
              </a:rPr>
              <a:t>Prostaglandin administration without ovary control and artificial insemination</a:t>
            </a:r>
          </a:p>
        </p:txBody>
      </p:sp>
      <p:sp>
        <p:nvSpPr>
          <p:cNvPr id="162819" name="2 İçerik Yer Tutucusu"/>
          <p:cNvSpPr>
            <a:spLocks noGrp="1" noChangeArrowheads="1"/>
          </p:cNvSpPr>
          <p:nvPr>
            <p:ph idx="1"/>
          </p:nvPr>
        </p:nvSpPr>
        <p:spPr>
          <a:xfrm>
            <a:off x="457200" y="1882775"/>
            <a:ext cx="8229600" cy="4572000"/>
          </a:xfrm>
        </p:spPr>
        <p:txBody>
          <a:bodyPr/>
          <a:lstStyle/>
          <a:p>
            <a:r>
              <a:rPr lang="tr-TR" altLang="tr-TR" sz="2200" smtClean="0"/>
              <a:t>The cost of cycle loss and delay in pregnancy caused by </a:t>
            </a:r>
            <a:r>
              <a:rPr lang="tr-TR" altLang="tr-TR" sz="2200" b="1" smtClean="0"/>
              <a:t>missing/overlooking </a:t>
            </a:r>
            <a:r>
              <a:rPr lang="tr-TR" altLang="tr-TR" sz="2200" smtClean="0"/>
              <a:t>the cows with corpus luteum on ovaries,</a:t>
            </a:r>
          </a:p>
          <a:p>
            <a:r>
              <a:rPr lang="tr-TR" altLang="tr-TR" sz="2200" smtClean="0"/>
              <a:t>is a lot more than the cost of wrong prostaglandin injection to cows </a:t>
            </a:r>
            <a:r>
              <a:rPr lang="tr-TR" altLang="tr-TR" sz="2200" b="1" smtClean="0"/>
              <a:t>without </a:t>
            </a:r>
            <a:r>
              <a:rPr lang="tr-TR" altLang="tr-TR" sz="2200" smtClean="0"/>
              <a:t>corpus luteum.</a:t>
            </a:r>
          </a:p>
          <a:p>
            <a:r>
              <a:rPr lang="tr-TR" altLang="tr-TR" sz="2200" smtClean="0"/>
              <a:t>This is the reason this program was planned.</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1 Başlık"/>
          <p:cNvSpPr>
            <a:spLocks noGrp="1" noChangeArrowheads="1"/>
          </p:cNvSpPr>
          <p:nvPr>
            <p:ph type="title"/>
          </p:nvPr>
        </p:nvSpPr>
        <p:spPr>
          <a:xfrm>
            <a:off x="539750" y="488950"/>
            <a:ext cx="8229600" cy="692150"/>
          </a:xfrm>
        </p:spPr>
        <p:txBody>
          <a:bodyPr/>
          <a:lstStyle/>
          <a:p>
            <a:pPr marL="484188"/>
            <a:r>
              <a:rPr lang="tr-TR" altLang="tr-TR" b="1" smtClean="0">
                <a:solidFill>
                  <a:schemeClr val="tx1"/>
                </a:solidFill>
              </a:rPr>
              <a:t>Single injection PGF2</a:t>
            </a:r>
            <a:r>
              <a:rPr lang="el-GR" altLang="tr-TR" b="1" smtClean="0">
                <a:solidFill>
                  <a:schemeClr val="tx1"/>
                </a:solidFill>
              </a:rPr>
              <a:t>α</a:t>
            </a:r>
            <a:r>
              <a:rPr lang="tr-TR" altLang="tr-TR" b="1" smtClean="0">
                <a:solidFill>
                  <a:schemeClr val="tx1"/>
                </a:solidFill>
              </a:rPr>
              <a:t> program:</a:t>
            </a:r>
          </a:p>
        </p:txBody>
      </p:sp>
      <p:sp>
        <p:nvSpPr>
          <p:cNvPr id="163843" name="2 İçerik Yer Tutucusu"/>
          <p:cNvSpPr>
            <a:spLocks noGrp="1" noChangeArrowheads="1"/>
          </p:cNvSpPr>
          <p:nvPr>
            <p:ph idx="1"/>
          </p:nvPr>
        </p:nvSpPr>
        <p:spPr>
          <a:xfrm>
            <a:off x="250825" y="1341438"/>
            <a:ext cx="8447088" cy="1655762"/>
          </a:xfrm>
        </p:spPr>
        <p:txBody>
          <a:bodyPr/>
          <a:lstStyle/>
          <a:p>
            <a:pPr marL="447675" indent="-382588">
              <a:buFont typeface="Wingdings 2" pitchFamily="18" charset="2"/>
              <a:buChar char=""/>
            </a:pPr>
            <a:r>
              <a:rPr lang="tr-TR" altLang="tr-TR" sz="2200" smtClean="0"/>
              <a:t>The condition of cows with cyclic activity affects the percentage (75%) of cows reaching estrus 2-5 days after the single injection of PGF2</a:t>
            </a:r>
            <a:r>
              <a:rPr lang="el-GR" altLang="tr-TR" sz="2200" smtClean="0"/>
              <a:t>α</a:t>
            </a:r>
            <a:r>
              <a:rPr lang="tr-TR" altLang="tr-TR" sz="2200" smtClean="0"/>
              <a:t>. Estrus is observed after injection and inseminations are done.</a:t>
            </a:r>
          </a:p>
        </p:txBody>
      </p:sp>
      <p:graphicFrame>
        <p:nvGraphicFramePr>
          <p:cNvPr id="4" name="3 Tablo">
            <a:extLst>
              <a:ext uri="{FF2B5EF4-FFF2-40B4-BE49-F238E27FC236}"/>
            </a:extLst>
          </p:cNvPr>
          <p:cNvGraphicFramePr>
            <a:graphicFrameLocks noGrp="1"/>
          </p:cNvGraphicFramePr>
          <p:nvPr/>
        </p:nvGraphicFramePr>
        <p:xfrm>
          <a:off x="468313" y="3141663"/>
          <a:ext cx="8208962" cy="3024186"/>
        </p:xfrm>
        <a:graphic>
          <a:graphicData uri="http://schemas.openxmlformats.org/drawingml/2006/table">
            <a:tbl>
              <a:tblPr firstRow="1" bandRow="1">
                <a:tableStyleId>{5C22544A-7EE6-4342-B048-85BDC9FD1C3A}</a:tableStyleId>
              </a:tblPr>
              <a:tblGrid>
                <a:gridCol w="4243879">
                  <a:extLst>
                    <a:ext uri="{9D8B030D-6E8A-4147-A177-3AD203B41FA5}"/>
                  </a:extLst>
                </a:gridCol>
                <a:gridCol w="3965083">
                  <a:extLst>
                    <a:ext uri="{9D8B030D-6E8A-4147-A177-3AD203B41FA5}"/>
                  </a:extLst>
                </a:gridCol>
              </a:tblGrid>
              <a:tr h="504031">
                <a:tc>
                  <a:txBody>
                    <a:bodyPr/>
                    <a:lstStyle/>
                    <a:p>
                      <a:r>
                        <a:rPr lang="tr-TR" sz="1800" dirty="0">
                          <a:solidFill>
                            <a:schemeClr val="tx1"/>
                          </a:solidFill>
                        </a:rPr>
                        <a:t>0. </a:t>
                      </a:r>
                      <a:r>
                        <a:rPr lang="tr-TR" sz="1800" dirty="0" err="1" smtClean="0">
                          <a:solidFill>
                            <a:schemeClr val="tx1"/>
                          </a:solidFill>
                        </a:rPr>
                        <a:t>day</a:t>
                      </a:r>
                      <a:endParaRPr lang="tr-TR" sz="1800" dirty="0">
                        <a:solidFill>
                          <a:schemeClr val="tx1"/>
                        </a:solidFill>
                      </a:endParaRPr>
                    </a:p>
                  </a:txBody>
                  <a:tcPr marL="91441" marR="91441" marT="45718" marB="45718"/>
                </a:tc>
                <a:tc>
                  <a:txBody>
                    <a:bodyPr/>
                    <a:lstStyle/>
                    <a:p>
                      <a:r>
                        <a:rPr lang="tr-TR" sz="1800" dirty="0">
                          <a:solidFill>
                            <a:schemeClr val="tx1"/>
                          </a:solidFill>
                        </a:rPr>
                        <a:t>PGF2</a:t>
                      </a:r>
                      <a:r>
                        <a:rPr lang="el-GR" sz="1800" dirty="0">
                          <a:solidFill>
                            <a:schemeClr val="tx1"/>
                          </a:solidFill>
                        </a:rPr>
                        <a:t>α</a:t>
                      </a:r>
                      <a:endParaRPr lang="tr-TR" sz="1800" dirty="0">
                        <a:solidFill>
                          <a:schemeClr val="tx1"/>
                        </a:solidFill>
                      </a:endParaRPr>
                    </a:p>
                  </a:txBody>
                  <a:tcPr marL="91441" marR="91441" marT="45718" marB="45718"/>
                </a:tc>
                <a:extLst>
                  <a:ext uri="{0D108BD9-81ED-4DB2-BD59-A6C34878D82A}"/>
                </a:extLst>
              </a:tr>
              <a:tr h="504031">
                <a:tc>
                  <a:txBody>
                    <a:bodyPr/>
                    <a:lstStyle/>
                    <a:p>
                      <a:pPr marL="342900" indent="-342900">
                        <a:buNone/>
                      </a:pPr>
                      <a:r>
                        <a:rPr lang="tr-TR" sz="1800" dirty="0" smtClean="0"/>
                        <a:t>1.Day</a:t>
                      </a:r>
                      <a:endParaRPr lang="tr-TR" sz="1800" dirty="0"/>
                    </a:p>
                  </a:txBody>
                  <a:tcPr marL="91441" marR="91441" marT="45718" marB="45718"/>
                </a:tc>
                <a:tc>
                  <a:txBody>
                    <a:bodyPr/>
                    <a:lstStyle/>
                    <a:p>
                      <a:r>
                        <a:rPr lang="tr-TR" sz="1800" dirty="0"/>
                        <a:t>………….</a:t>
                      </a:r>
                    </a:p>
                  </a:txBody>
                  <a:tcPr marL="91441" marR="91441" marT="45718" marB="45718"/>
                </a:tc>
                <a:extLst>
                  <a:ext uri="{0D108BD9-81ED-4DB2-BD59-A6C34878D82A}"/>
                </a:extLst>
              </a:tr>
              <a:tr h="504031">
                <a:tc>
                  <a:txBody>
                    <a:bodyPr/>
                    <a:lstStyle/>
                    <a:p>
                      <a:r>
                        <a:rPr lang="tr-TR" sz="1800" dirty="0" smtClean="0"/>
                        <a:t>2.Day</a:t>
                      </a:r>
                      <a:endParaRPr lang="tr-TR" sz="1800" dirty="0"/>
                    </a:p>
                  </a:txBody>
                  <a:tcPr marL="91441" marR="91441" marT="45718" marB="45718"/>
                </a:tc>
                <a:tc>
                  <a:txBody>
                    <a:bodyPr/>
                    <a:lstStyle/>
                    <a:p>
                      <a:r>
                        <a:rPr lang="tr-TR" sz="1800" dirty="0" err="1" smtClean="0"/>
                        <a:t>Heat</a:t>
                      </a:r>
                      <a:r>
                        <a:rPr lang="tr-TR" sz="1800" dirty="0" smtClean="0"/>
                        <a:t> </a:t>
                      </a:r>
                      <a:r>
                        <a:rPr lang="tr-TR" sz="1800" dirty="0" err="1" smtClean="0"/>
                        <a:t>detection</a:t>
                      </a:r>
                      <a:r>
                        <a:rPr lang="tr-TR" sz="1800" dirty="0" smtClean="0"/>
                        <a:t> </a:t>
                      </a:r>
                      <a:r>
                        <a:rPr lang="tr-TR" sz="1800" dirty="0" err="1" smtClean="0"/>
                        <a:t>and</a:t>
                      </a:r>
                      <a:r>
                        <a:rPr lang="tr-TR" sz="1800" dirty="0" smtClean="0"/>
                        <a:t> AI</a:t>
                      </a:r>
                      <a:endParaRPr lang="tr-TR" sz="1800" dirty="0"/>
                    </a:p>
                  </a:txBody>
                  <a:tcPr marL="91441" marR="91441" marT="45718" marB="45718"/>
                </a:tc>
                <a:extLst>
                  <a:ext uri="{0D108BD9-81ED-4DB2-BD59-A6C34878D82A}"/>
                </a:extLst>
              </a:tr>
              <a:tr h="504031">
                <a:tc>
                  <a:txBody>
                    <a:bodyPr/>
                    <a:lstStyle/>
                    <a:p>
                      <a:r>
                        <a:rPr lang="tr-TR" sz="1800" dirty="0" smtClean="0"/>
                        <a:t>3.Day</a:t>
                      </a:r>
                      <a:endParaRPr lang="tr-TR" sz="1800" dirty="0"/>
                    </a:p>
                  </a:txBody>
                  <a:tcPr marL="91441" marR="91441" marT="45718" marB="45718"/>
                </a:tc>
                <a:tc>
                  <a:txBody>
                    <a:bodyPr/>
                    <a:lstStyle/>
                    <a:p>
                      <a:r>
                        <a:rPr lang="tr-TR" sz="1800" dirty="0" err="1" smtClean="0"/>
                        <a:t>Heat</a:t>
                      </a:r>
                      <a:r>
                        <a:rPr lang="tr-TR" sz="1800" dirty="0" smtClean="0"/>
                        <a:t> </a:t>
                      </a:r>
                      <a:r>
                        <a:rPr lang="tr-TR" sz="1800" dirty="0" err="1" smtClean="0"/>
                        <a:t>detection</a:t>
                      </a:r>
                      <a:r>
                        <a:rPr lang="tr-TR" sz="1800" dirty="0" smtClean="0"/>
                        <a:t> </a:t>
                      </a:r>
                      <a:r>
                        <a:rPr lang="tr-TR" sz="1800" dirty="0" err="1" smtClean="0"/>
                        <a:t>and</a:t>
                      </a:r>
                      <a:r>
                        <a:rPr lang="tr-TR" sz="1800" dirty="0" smtClean="0"/>
                        <a:t> AI</a:t>
                      </a:r>
                      <a:endParaRPr lang="tr-TR" sz="1800" dirty="0"/>
                    </a:p>
                  </a:txBody>
                  <a:tcPr marL="91441" marR="91441" marT="45718" marB="45718"/>
                </a:tc>
                <a:extLst>
                  <a:ext uri="{0D108BD9-81ED-4DB2-BD59-A6C34878D82A}"/>
                </a:extLst>
              </a:tr>
              <a:tr h="504031">
                <a:tc>
                  <a:txBody>
                    <a:bodyPr/>
                    <a:lstStyle/>
                    <a:p>
                      <a:r>
                        <a:rPr lang="tr-TR" sz="1800" dirty="0" smtClean="0"/>
                        <a:t>4.Day</a:t>
                      </a:r>
                      <a:endParaRPr lang="tr-TR" sz="1800" dirty="0"/>
                    </a:p>
                  </a:txBody>
                  <a:tcPr marL="91441" marR="91441" marT="45718" marB="45718"/>
                </a:tc>
                <a:tc>
                  <a:txBody>
                    <a:bodyPr/>
                    <a:lstStyle/>
                    <a:p>
                      <a:r>
                        <a:rPr lang="tr-TR" sz="1800" dirty="0" err="1" smtClean="0"/>
                        <a:t>Heat</a:t>
                      </a:r>
                      <a:r>
                        <a:rPr lang="tr-TR" sz="1800" dirty="0" smtClean="0"/>
                        <a:t> </a:t>
                      </a:r>
                      <a:r>
                        <a:rPr lang="tr-TR" sz="1800" dirty="0" err="1" smtClean="0"/>
                        <a:t>detection</a:t>
                      </a:r>
                      <a:r>
                        <a:rPr lang="tr-TR" sz="1800" dirty="0" smtClean="0"/>
                        <a:t> </a:t>
                      </a:r>
                      <a:r>
                        <a:rPr lang="tr-TR" sz="1800" dirty="0" err="1" smtClean="0"/>
                        <a:t>and</a:t>
                      </a:r>
                      <a:r>
                        <a:rPr lang="tr-TR" sz="1800" dirty="0" smtClean="0"/>
                        <a:t> AI</a:t>
                      </a:r>
                      <a:endParaRPr lang="tr-TR" sz="1800" dirty="0"/>
                    </a:p>
                  </a:txBody>
                  <a:tcPr marL="91441" marR="91441" marT="45718" marB="45718"/>
                </a:tc>
                <a:extLst>
                  <a:ext uri="{0D108BD9-81ED-4DB2-BD59-A6C34878D82A}"/>
                </a:extLst>
              </a:tr>
              <a:tr h="504031">
                <a:tc>
                  <a:txBody>
                    <a:bodyPr/>
                    <a:lstStyle/>
                    <a:p>
                      <a:r>
                        <a:rPr lang="tr-TR" sz="1800" dirty="0" smtClean="0"/>
                        <a:t>5.day</a:t>
                      </a:r>
                      <a:endParaRPr lang="tr-TR" sz="1800" dirty="0"/>
                    </a:p>
                  </a:txBody>
                  <a:tcPr marL="91441" marR="91441" marT="45718" marB="45718"/>
                </a:tc>
                <a:tc>
                  <a:txBody>
                    <a:bodyPr/>
                    <a:lstStyle/>
                    <a:p>
                      <a:r>
                        <a:rPr lang="tr-TR" sz="1800" dirty="0" err="1" smtClean="0"/>
                        <a:t>Heat</a:t>
                      </a:r>
                      <a:r>
                        <a:rPr lang="tr-TR" sz="1800" dirty="0" smtClean="0"/>
                        <a:t> </a:t>
                      </a:r>
                      <a:r>
                        <a:rPr lang="tr-TR" sz="1800" dirty="0" err="1" smtClean="0"/>
                        <a:t>detection</a:t>
                      </a:r>
                      <a:r>
                        <a:rPr lang="tr-TR" sz="1800" dirty="0" smtClean="0"/>
                        <a:t> </a:t>
                      </a:r>
                      <a:r>
                        <a:rPr lang="tr-TR" sz="1800" dirty="0" err="1" smtClean="0"/>
                        <a:t>and</a:t>
                      </a:r>
                      <a:r>
                        <a:rPr lang="tr-TR" sz="1800" dirty="0" smtClean="0"/>
                        <a:t> AI</a:t>
                      </a:r>
                      <a:endParaRPr lang="tr-TR" sz="1800" dirty="0"/>
                    </a:p>
                  </a:txBody>
                  <a:tcPr marL="91441" marR="91441" marT="45718" marB="45718"/>
                </a:tc>
                <a:extLst>
                  <a:ext uri="{0D108BD9-81ED-4DB2-BD59-A6C34878D82A}"/>
                </a:extLst>
              </a:tr>
            </a:tbl>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1 Başlık"/>
          <p:cNvSpPr>
            <a:spLocks noGrp="1" noChangeArrowheads="1"/>
          </p:cNvSpPr>
          <p:nvPr>
            <p:ph type="title"/>
          </p:nvPr>
        </p:nvSpPr>
        <p:spPr>
          <a:xfrm>
            <a:off x="107950" y="260350"/>
            <a:ext cx="8748713" cy="2565400"/>
          </a:xfrm>
        </p:spPr>
        <p:txBody>
          <a:bodyPr/>
          <a:lstStyle/>
          <a:p>
            <a:pPr marL="484188"/>
            <a:r>
              <a:rPr lang="tr-TR" altLang="tr-TR" b="1" smtClean="0">
                <a:solidFill>
                  <a:schemeClr val="tx1"/>
                </a:solidFill>
              </a:rPr>
              <a:t>PGF2</a:t>
            </a:r>
            <a:r>
              <a:rPr lang="el-GR" altLang="tr-TR" b="1" smtClean="0">
                <a:solidFill>
                  <a:schemeClr val="tx1"/>
                </a:solidFill>
              </a:rPr>
              <a:t>α</a:t>
            </a:r>
            <a:r>
              <a:rPr lang="tr-TR" altLang="tr-TR" b="1" smtClean="0">
                <a:solidFill>
                  <a:schemeClr val="tx1"/>
                </a:solidFill>
              </a:rPr>
              <a:t> after observation program:</a:t>
            </a:r>
            <a:r>
              <a:rPr lang="tr-TR" altLang="tr-TR" sz="2000" b="1" smtClean="0">
                <a:solidFill>
                  <a:schemeClr val="tx1"/>
                </a:solidFill>
              </a:rPr>
              <a:t/>
            </a:r>
            <a:br>
              <a:rPr lang="tr-TR" altLang="tr-TR" sz="2000" b="1" smtClean="0">
                <a:solidFill>
                  <a:schemeClr val="tx1"/>
                </a:solidFill>
              </a:rPr>
            </a:br>
            <a:r>
              <a:rPr lang="tr-TR" altLang="tr-TR" sz="1800" smtClean="0">
                <a:solidFill>
                  <a:schemeClr val="tx1"/>
                </a:solidFill>
              </a:rPr>
              <a:t>In this program heat observation is done for a 5 day period, </a:t>
            </a:r>
            <a:r>
              <a:rPr lang="tr-TR" altLang="tr-TR" sz="1800" b="1" smtClean="0">
                <a:solidFill>
                  <a:schemeClr val="tx1"/>
                </a:solidFill>
              </a:rPr>
              <a:t>at least </a:t>
            </a:r>
            <a:r>
              <a:rPr lang="tr-TR" altLang="tr-TR" sz="1800" smtClean="0">
                <a:solidFill>
                  <a:schemeClr val="tx1"/>
                </a:solidFill>
              </a:rPr>
              <a:t>3 times – best 4 times – a day and </a:t>
            </a:r>
            <a:r>
              <a:rPr lang="tr-TR" altLang="tr-TR" sz="1800" b="1" smtClean="0">
                <a:solidFill>
                  <a:schemeClr val="tx1"/>
                </a:solidFill>
              </a:rPr>
              <a:t>at least for 20 minutes</a:t>
            </a:r>
            <a:r>
              <a:rPr lang="tr-TR" altLang="tr-TR" sz="1800" smtClean="0">
                <a:solidFill>
                  <a:schemeClr val="tx1"/>
                </a:solidFill>
              </a:rPr>
              <a:t>. Heat detected ones are inseminated. To the ones that did not show signs </a:t>
            </a:r>
            <a:r>
              <a:rPr lang="tr-TR" altLang="tr-TR" sz="1800" b="1" smtClean="0"/>
              <a:t>PGF2</a:t>
            </a:r>
            <a:r>
              <a:rPr lang="el-GR" altLang="tr-TR" sz="1800" b="1" smtClean="0"/>
              <a:t>α</a:t>
            </a:r>
            <a:r>
              <a:rPr lang="tr-TR" altLang="tr-TR" sz="1800" b="1" smtClean="0"/>
              <a:t> injection </a:t>
            </a:r>
            <a:r>
              <a:rPr lang="tr-TR" altLang="tr-TR" sz="1800" smtClean="0"/>
              <a:t>is done on </a:t>
            </a:r>
            <a:r>
              <a:rPr lang="tr-TR" altLang="tr-TR" sz="1800" b="1" smtClean="0"/>
              <a:t>6th day </a:t>
            </a:r>
            <a:r>
              <a:rPr lang="tr-TR" altLang="tr-TR" sz="1800" smtClean="0"/>
              <a:t>and estrus detection and AI are carried out between 2-5th days. This program allows the AI procedures normally done with 21 days interval to be finished in a </a:t>
            </a:r>
            <a:r>
              <a:rPr lang="tr-TR" altLang="tr-TR" sz="1800" b="1" smtClean="0"/>
              <a:t>10 day period.</a:t>
            </a:r>
            <a:endParaRPr lang="tr-TR" altLang="tr-TR" sz="1800" b="1" smtClean="0">
              <a:solidFill>
                <a:schemeClr val="tx1"/>
              </a:solidFill>
            </a:endParaRPr>
          </a:p>
        </p:txBody>
      </p:sp>
      <p:graphicFrame>
        <p:nvGraphicFramePr>
          <p:cNvPr id="4" name="3 İçerik Yer Tutucusu">
            <a:extLst>
              <a:ext uri="{FF2B5EF4-FFF2-40B4-BE49-F238E27FC236}"/>
            </a:extLst>
          </p:cNvPr>
          <p:cNvGraphicFramePr>
            <a:graphicFrameLocks noGrp="1"/>
          </p:cNvGraphicFramePr>
          <p:nvPr>
            <p:ph idx="1"/>
          </p:nvPr>
        </p:nvGraphicFramePr>
        <p:xfrm>
          <a:off x="468313" y="2705100"/>
          <a:ext cx="8207375" cy="4022904"/>
        </p:xfrm>
        <a:graphic>
          <a:graphicData uri="http://schemas.openxmlformats.org/drawingml/2006/table">
            <a:tbl>
              <a:tblPr firstRow="1" bandRow="1">
                <a:tableStyleId>{5C22544A-7EE6-4342-B048-85BDC9FD1C3A}</a:tableStyleId>
              </a:tblPr>
              <a:tblGrid>
                <a:gridCol w="2219964">
                  <a:extLst>
                    <a:ext uri="{9D8B030D-6E8A-4147-A177-3AD203B41FA5}"/>
                  </a:extLst>
                </a:gridCol>
                <a:gridCol w="5987411">
                  <a:extLst>
                    <a:ext uri="{9D8B030D-6E8A-4147-A177-3AD203B41FA5}"/>
                  </a:extLst>
                </a:gridCol>
              </a:tblGrid>
              <a:tr h="335227">
                <a:tc>
                  <a:txBody>
                    <a:bodyPr/>
                    <a:lstStyle/>
                    <a:p>
                      <a:r>
                        <a:rPr lang="tr-TR" sz="1600" b="1" dirty="0">
                          <a:solidFill>
                            <a:schemeClr val="tx1"/>
                          </a:solidFill>
                        </a:rPr>
                        <a:t>0. </a:t>
                      </a:r>
                      <a:r>
                        <a:rPr lang="tr-TR" sz="1600" b="1" dirty="0" err="1" smtClean="0">
                          <a:solidFill>
                            <a:schemeClr val="tx1"/>
                          </a:solidFill>
                        </a:rPr>
                        <a:t>day</a:t>
                      </a:r>
                      <a:endParaRPr lang="tr-TR" sz="1600" b="1" dirty="0">
                        <a:solidFill>
                          <a:schemeClr val="tx1"/>
                        </a:solidFill>
                      </a:endParaRPr>
                    </a:p>
                  </a:txBody>
                  <a:tcPr marL="91426" marR="91426" marT="45701" marB="45701"/>
                </a:tc>
                <a:tc>
                  <a:txBody>
                    <a:bodyPr/>
                    <a:lstStyle/>
                    <a:p>
                      <a:r>
                        <a:rPr lang="tr-TR" sz="1600" b="1" dirty="0">
                          <a:solidFill>
                            <a:schemeClr val="tx1"/>
                          </a:solidFill>
                        </a:rPr>
                        <a:t>Kızgınlık kontrolü aranması ve ST</a:t>
                      </a:r>
                    </a:p>
                  </a:txBody>
                  <a:tcPr marL="91426" marR="91426" marT="45701" marB="45701"/>
                </a:tc>
                <a:extLst>
                  <a:ext uri="{0D108BD9-81ED-4DB2-BD59-A6C34878D82A}"/>
                </a:extLst>
              </a:tr>
              <a:tr h="335227">
                <a:tc>
                  <a:txBody>
                    <a:bodyPr/>
                    <a:lstStyle/>
                    <a:p>
                      <a:pPr marL="0" indent="0">
                        <a:buNone/>
                      </a:pPr>
                      <a:r>
                        <a:rPr lang="tr-TR" sz="1600" dirty="0" smtClean="0"/>
                        <a:t>1.Day</a:t>
                      </a:r>
                      <a:endParaRPr lang="tr-TR" sz="1600" dirty="0"/>
                    </a:p>
                  </a:txBody>
                  <a:tcPr marL="91426" marR="91426" marT="45701" marB="45701"/>
                </a:tc>
                <a:tc>
                  <a:txBody>
                    <a:bodyPr/>
                    <a:lstStyle/>
                    <a:p>
                      <a:r>
                        <a:rPr lang="tr-TR" sz="1600" dirty="0" err="1" smtClean="0"/>
                        <a:t>Heat</a:t>
                      </a:r>
                      <a:r>
                        <a:rPr lang="tr-TR" sz="1600" dirty="0" smtClean="0"/>
                        <a:t> </a:t>
                      </a:r>
                      <a:r>
                        <a:rPr lang="tr-TR" sz="1600" dirty="0" err="1" smtClean="0"/>
                        <a:t>detection</a:t>
                      </a:r>
                      <a:r>
                        <a:rPr lang="tr-TR" sz="1600" dirty="0" smtClean="0"/>
                        <a:t> </a:t>
                      </a:r>
                      <a:r>
                        <a:rPr lang="tr-TR" sz="1600" dirty="0" err="1" smtClean="0"/>
                        <a:t>and</a:t>
                      </a:r>
                      <a:r>
                        <a:rPr lang="tr-TR" sz="1600" dirty="0" smtClean="0"/>
                        <a:t> AI</a:t>
                      </a:r>
                      <a:endParaRPr lang="tr-TR" sz="1600" dirty="0"/>
                    </a:p>
                  </a:txBody>
                  <a:tcPr marL="91426" marR="91426" marT="45701" marB="45701"/>
                </a:tc>
                <a:extLst>
                  <a:ext uri="{0D108BD9-81ED-4DB2-BD59-A6C34878D82A}"/>
                </a:extLst>
              </a:tr>
              <a:tr h="335227">
                <a:tc>
                  <a:txBody>
                    <a:bodyPr/>
                    <a:lstStyle/>
                    <a:p>
                      <a:r>
                        <a:rPr lang="tr-TR" sz="1600" dirty="0"/>
                        <a:t>2. </a:t>
                      </a:r>
                      <a:r>
                        <a:rPr lang="tr-TR" sz="1600" dirty="0" err="1" smtClean="0"/>
                        <a:t>Day</a:t>
                      </a:r>
                      <a:endParaRPr lang="tr-TR" sz="1600" dirty="0"/>
                    </a:p>
                  </a:txBody>
                  <a:tcPr marL="91426" marR="91426" marT="45701" marB="45701"/>
                </a:tc>
                <a:tc>
                  <a:txBody>
                    <a:bodyPr/>
                    <a:lstStyle/>
                    <a:p>
                      <a:r>
                        <a:rPr lang="tr-TR" sz="1600" dirty="0" err="1" smtClean="0"/>
                        <a:t>Heat</a:t>
                      </a:r>
                      <a:r>
                        <a:rPr lang="tr-TR" sz="1600" dirty="0" smtClean="0"/>
                        <a:t> </a:t>
                      </a:r>
                      <a:r>
                        <a:rPr lang="tr-TR" sz="1600" dirty="0" err="1" smtClean="0"/>
                        <a:t>detection</a:t>
                      </a:r>
                      <a:r>
                        <a:rPr lang="tr-TR" sz="1600" dirty="0" smtClean="0"/>
                        <a:t> </a:t>
                      </a:r>
                      <a:r>
                        <a:rPr lang="tr-TR" sz="1600" dirty="0" err="1" smtClean="0"/>
                        <a:t>and</a:t>
                      </a:r>
                      <a:r>
                        <a:rPr lang="tr-TR" sz="1600" dirty="0" smtClean="0"/>
                        <a:t> AI</a:t>
                      </a:r>
                      <a:endParaRPr lang="tr-TR" sz="1600" dirty="0"/>
                    </a:p>
                  </a:txBody>
                  <a:tcPr marL="91426" marR="91426" marT="45701" marB="45701"/>
                </a:tc>
                <a:extLst>
                  <a:ext uri="{0D108BD9-81ED-4DB2-BD59-A6C34878D82A}"/>
                </a:extLst>
              </a:tr>
              <a:tr h="335227">
                <a:tc>
                  <a:txBody>
                    <a:bodyPr/>
                    <a:lstStyle/>
                    <a:p>
                      <a:r>
                        <a:rPr lang="tr-TR" sz="1600" dirty="0"/>
                        <a:t>3. </a:t>
                      </a:r>
                      <a:r>
                        <a:rPr lang="tr-TR" sz="1600" dirty="0" err="1" smtClean="0"/>
                        <a:t>Day</a:t>
                      </a:r>
                      <a:endParaRPr lang="tr-TR" sz="1600" dirty="0"/>
                    </a:p>
                  </a:txBody>
                  <a:tcPr marL="91426" marR="91426" marT="45701" marB="45701"/>
                </a:tc>
                <a:tc>
                  <a:txBody>
                    <a:bodyPr/>
                    <a:lstStyle/>
                    <a:p>
                      <a:r>
                        <a:rPr lang="tr-TR" sz="1600" dirty="0" err="1" smtClean="0"/>
                        <a:t>Heat</a:t>
                      </a:r>
                      <a:r>
                        <a:rPr lang="tr-TR" sz="1600" dirty="0" smtClean="0"/>
                        <a:t> </a:t>
                      </a:r>
                      <a:r>
                        <a:rPr lang="tr-TR" sz="1600" dirty="0" err="1" smtClean="0"/>
                        <a:t>detection</a:t>
                      </a:r>
                      <a:r>
                        <a:rPr lang="tr-TR" sz="1600" dirty="0" smtClean="0"/>
                        <a:t> </a:t>
                      </a:r>
                      <a:r>
                        <a:rPr lang="tr-TR" sz="1600" dirty="0" err="1" smtClean="0"/>
                        <a:t>and</a:t>
                      </a:r>
                      <a:r>
                        <a:rPr lang="tr-TR" sz="1600" dirty="0" smtClean="0"/>
                        <a:t> AI</a:t>
                      </a:r>
                      <a:endParaRPr lang="tr-TR" sz="1600" dirty="0"/>
                    </a:p>
                  </a:txBody>
                  <a:tcPr marL="91426" marR="91426" marT="45701" marB="45701"/>
                </a:tc>
                <a:extLst>
                  <a:ext uri="{0D108BD9-81ED-4DB2-BD59-A6C34878D82A}"/>
                </a:extLst>
              </a:tr>
              <a:tr h="335227">
                <a:tc>
                  <a:txBody>
                    <a:bodyPr/>
                    <a:lstStyle/>
                    <a:p>
                      <a:r>
                        <a:rPr lang="tr-TR" sz="1600" dirty="0"/>
                        <a:t>4. </a:t>
                      </a:r>
                      <a:r>
                        <a:rPr lang="tr-TR" sz="1600" dirty="0" err="1" smtClean="0"/>
                        <a:t>Day</a:t>
                      </a:r>
                      <a:endParaRPr lang="tr-TR" sz="1600" dirty="0"/>
                    </a:p>
                  </a:txBody>
                  <a:tcPr marL="91426" marR="91426" marT="45701" marB="45701"/>
                </a:tc>
                <a:tc>
                  <a:txBody>
                    <a:bodyPr/>
                    <a:lstStyle/>
                    <a:p>
                      <a:r>
                        <a:rPr lang="tr-TR" sz="1600" dirty="0" err="1" smtClean="0"/>
                        <a:t>Heat</a:t>
                      </a:r>
                      <a:r>
                        <a:rPr lang="tr-TR" sz="1600" dirty="0" smtClean="0"/>
                        <a:t> </a:t>
                      </a:r>
                      <a:r>
                        <a:rPr lang="tr-TR" sz="1600" dirty="0" err="1" smtClean="0"/>
                        <a:t>detection</a:t>
                      </a:r>
                      <a:r>
                        <a:rPr lang="tr-TR" sz="1600" dirty="0" smtClean="0"/>
                        <a:t> </a:t>
                      </a:r>
                      <a:r>
                        <a:rPr lang="tr-TR" sz="1600" dirty="0" err="1" smtClean="0"/>
                        <a:t>and</a:t>
                      </a:r>
                      <a:r>
                        <a:rPr lang="tr-TR" sz="1600" dirty="0" smtClean="0"/>
                        <a:t> AI</a:t>
                      </a:r>
                      <a:endParaRPr lang="tr-TR" sz="1600" dirty="0"/>
                    </a:p>
                  </a:txBody>
                  <a:tcPr marL="91426" marR="91426" marT="45701" marB="45701"/>
                </a:tc>
                <a:extLst>
                  <a:ext uri="{0D108BD9-81ED-4DB2-BD59-A6C34878D82A}"/>
                </a:extLst>
              </a:tr>
              <a:tr h="335227">
                <a:tc>
                  <a:txBody>
                    <a:bodyPr/>
                    <a:lstStyle/>
                    <a:p>
                      <a:r>
                        <a:rPr lang="tr-TR" sz="1600" dirty="0"/>
                        <a:t>5. </a:t>
                      </a:r>
                      <a:r>
                        <a:rPr lang="tr-TR" sz="1600" dirty="0" err="1" smtClean="0"/>
                        <a:t>Day</a:t>
                      </a:r>
                      <a:endParaRPr lang="tr-TR" sz="1600" dirty="0"/>
                    </a:p>
                  </a:txBody>
                  <a:tcPr marL="91426" marR="91426" marT="45701" marB="45701"/>
                </a:tc>
                <a:tc>
                  <a:txBody>
                    <a:bodyPr/>
                    <a:lstStyle/>
                    <a:p>
                      <a:r>
                        <a:rPr lang="tr-TR" sz="1600" dirty="0" err="1" smtClean="0"/>
                        <a:t>Heat</a:t>
                      </a:r>
                      <a:r>
                        <a:rPr lang="tr-TR" sz="1600" dirty="0" smtClean="0"/>
                        <a:t> </a:t>
                      </a:r>
                      <a:r>
                        <a:rPr lang="tr-TR" sz="1600" dirty="0" err="1" smtClean="0"/>
                        <a:t>detection</a:t>
                      </a:r>
                      <a:r>
                        <a:rPr lang="tr-TR" sz="1600" dirty="0" smtClean="0"/>
                        <a:t> </a:t>
                      </a:r>
                      <a:r>
                        <a:rPr lang="tr-TR" sz="1600" dirty="0" err="1" smtClean="0"/>
                        <a:t>and</a:t>
                      </a:r>
                      <a:r>
                        <a:rPr lang="tr-TR" sz="1600" dirty="0" smtClean="0"/>
                        <a:t> AI</a:t>
                      </a:r>
                      <a:endParaRPr lang="tr-TR" sz="1600" dirty="0"/>
                    </a:p>
                  </a:txBody>
                  <a:tcPr marL="91426" marR="91426" marT="45701" marB="45701"/>
                </a:tc>
                <a:extLst>
                  <a:ext uri="{0D108BD9-81ED-4DB2-BD59-A6C34878D82A}"/>
                </a:extLst>
              </a:tr>
              <a:tr h="335227">
                <a:tc>
                  <a:txBody>
                    <a:bodyPr/>
                    <a:lstStyle/>
                    <a:p>
                      <a:r>
                        <a:rPr lang="tr-TR" sz="1600" dirty="0"/>
                        <a:t>6. </a:t>
                      </a:r>
                      <a:r>
                        <a:rPr lang="tr-TR" sz="1600" dirty="0" err="1" smtClean="0"/>
                        <a:t>Day</a:t>
                      </a:r>
                      <a:endParaRPr lang="tr-TR" sz="1600" dirty="0"/>
                    </a:p>
                  </a:txBody>
                  <a:tcPr marL="91426" marR="91426" marT="45701" marB="45701"/>
                </a:tc>
                <a:tc>
                  <a:txBody>
                    <a:bodyPr/>
                    <a:lstStyle/>
                    <a:p>
                      <a:r>
                        <a:rPr lang="tr-TR" sz="1600" dirty="0"/>
                        <a:t>PGF2</a:t>
                      </a:r>
                      <a:r>
                        <a:rPr lang="el-GR" sz="1600" dirty="0"/>
                        <a:t>α</a:t>
                      </a:r>
                      <a:r>
                        <a:rPr lang="tr-TR" sz="1600" dirty="0"/>
                        <a:t> </a:t>
                      </a:r>
                      <a:r>
                        <a:rPr lang="tr-TR" sz="1600" dirty="0" err="1" smtClean="0"/>
                        <a:t>injection</a:t>
                      </a:r>
                      <a:r>
                        <a:rPr lang="tr-TR" sz="1600" dirty="0" smtClean="0"/>
                        <a:t> (</a:t>
                      </a:r>
                      <a:r>
                        <a:rPr lang="tr-TR" sz="1600" dirty="0" err="1" smtClean="0"/>
                        <a:t>to</a:t>
                      </a:r>
                      <a:r>
                        <a:rPr lang="tr-TR" sz="1600" dirty="0" smtClean="0"/>
                        <a:t> </a:t>
                      </a:r>
                      <a:r>
                        <a:rPr lang="tr-TR" sz="1600" dirty="0" err="1" smtClean="0"/>
                        <a:t>ones</a:t>
                      </a:r>
                      <a:r>
                        <a:rPr lang="tr-TR" sz="1600" dirty="0" smtClean="0"/>
                        <a:t> </a:t>
                      </a:r>
                      <a:r>
                        <a:rPr lang="tr-TR" sz="1600" dirty="0" err="1" smtClean="0"/>
                        <a:t>which</a:t>
                      </a:r>
                      <a:r>
                        <a:rPr lang="tr-TR" sz="1600" dirty="0" smtClean="0"/>
                        <a:t> do not </a:t>
                      </a:r>
                      <a:r>
                        <a:rPr lang="tr-TR" sz="1600" dirty="0" err="1" smtClean="0"/>
                        <a:t>show</a:t>
                      </a:r>
                      <a:r>
                        <a:rPr lang="tr-TR" sz="1600" dirty="0" smtClean="0"/>
                        <a:t> </a:t>
                      </a:r>
                      <a:r>
                        <a:rPr lang="tr-TR" sz="1600" dirty="0" err="1" smtClean="0"/>
                        <a:t>heat</a:t>
                      </a:r>
                      <a:r>
                        <a:rPr lang="tr-TR" sz="1600" dirty="0" smtClean="0"/>
                        <a:t> </a:t>
                      </a:r>
                      <a:r>
                        <a:rPr lang="tr-TR" sz="1600" dirty="0" err="1" smtClean="0"/>
                        <a:t>signs</a:t>
                      </a:r>
                      <a:r>
                        <a:rPr lang="tr-TR" sz="1600" dirty="0" smtClean="0"/>
                        <a:t>)</a:t>
                      </a:r>
                      <a:endParaRPr lang="tr-TR" sz="1600" dirty="0"/>
                    </a:p>
                  </a:txBody>
                  <a:tcPr marL="91426" marR="91426" marT="45701" marB="45701"/>
                </a:tc>
                <a:extLst>
                  <a:ext uri="{0D108BD9-81ED-4DB2-BD59-A6C34878D82A}"/>
                </a:extLst>
              </a:tr>
              <a:tr h="335227">
                <a:tc>
                  <a:txBody>
                    <a:bodyPr/>
                    <a:lstStyle/>
                    <a:p>
                      <a:r>
                        <a:rPr lang="tr-TR" sz="1600" dirty="0"/>
                        <a:t>7. </a:t>
                      </a:r>
                      <a:r>
                        <a:rPr lang="tr-TR" sz="1600" dirty="0" err="1" smtClean="0"/>
                        <a:t>Day</a:t>
                      </a:r>
                      <a:endParaRPr lang="tr-TR" sz="1600" dirty="0"/>
                    </a:p>
                  </a:txBody>
                  <a:tcPr marL="91426" marR="91426" marT="45701" marB="45701"/>
                </a:tc>
                <a:tc>
                  <a:txBody>
                    <a:bodyPr/>
                    <a:lstStyle/>
                    <a:p>
                      <a:r>
                        <a:rPr lang="tr-TR" sz="1600" dirty="0" err="1" smtClean="0"/>
                        <a:t>Heat</a:t>
                      </a:r>
                      <a:r>
                        <a:rPr lang="tr-TR" sz="1600" dirty="0" smtClean="0"/>
                        <a:t> </a:t>
                      </a:r>
                      <a:r>
                        <a:rPr lang="tr-TR" sz="1600" dirty="0" err="1" smtClean="0"/>
                        <a:t>detection</a:t>
                      </a:r>
                      <a:r>
                        <a:rPr lang="tr-TR" sz="1600" dirty="0" smtClean="0"/>
                        <a:t> </a:t>
                      </a:r>
                      <a:r>
                        <a:rPr lang="tr-TR" sz="1600" dirty="0" err="1" smtClean="0"/>
                        <a:t>and</a:t>
                      </a:r>
                      <a:r>
                        <a:rPr lang="tr-TR" sz="1600" dirty="0" smtClean="0"/>
                        <a:t> AI</a:t>
                      </a:r>
                      <a:endParaRPr lang="tr-TR" sz="1600" dirty="0"/>
                    </a:p>
                  </a:txBody>
                  <a:tcPr marL="91426" marR="91426" marT="45701" marB="45701"/>
                </a:tc>
                <a:extLst>
                  <a:ext uri="{0D108BD9-81ED-4DB2-BD59-A6C34878D82A}"/>
                </a:extLst>
              </a:tr>
              <a:tr h="335227">
                <a:tc>
                  <a:txBody>
                    <a:bodyPr/>
                    <a:lstStyle/>
                    <a:p>
                      <a:r>
                        <a:rPr lang="tr-TR" sz="1600" dirty="0"/>
                        <a:t>8. </a:t>
                      </a:r>
                      <a:r>
                        <a:rPr lang="tr-TR" sz="1600" dirty="0" err="1" smtClean="0"/>
                        <a:t>Day</a:t>
                      </a:r>
                      <a:endParaRPr lang="tr-TR" sz="1600" dirty="0"/>
                    </a:p>
                  </a:txBody>
                  <a:tcPr marL="91426" marR="91426" marT="45701" marB="45701"/>
                </a:tc>
                <a:tc>
                  <a:txBody>
                    <a:bodyPr/>
                    <a:lstStyle/>
                    <a:p>
                      <a:r>
                        <a:rPr lang="tr-TR" sz="1600" dirty="0" err="1" smtClean="0"/>
                        <a:t>Heat</a:t>
                      </a:r>
                      <a:r>
                        <a:rPr lang="tr-TR" sz="1600" dirty="0" smtClean="0"/>
                        <a:t> </a:t>
                      </a:r>
                      <a:r>
                        <a:rPr lang="tr-TR" sz="1600" dirty="0" err="1" smtClean="0"/>
                        <a:t>detection</a:t>
                      </a:r>
                      <a:r>
                        <a:rPr lang="tr-TR" sz="1600" dirty="0" smtClean="0"/>
                        <a:t> </a:t>
                      </a:r>
                      <a:r>
                        <a:rPr lang="tr-TR" sz="1600" dirty="0" err="1" smtClean="0"/>
                        <a:t>and</a:t>
                      </a:r>
                      <a:r>
                        <a:rPr lang="tr-TR" sz="1600" dirty="0" smtClean="0"/>
                        <a:t> AI</a:t>
                      </a:r>
                      <a:endParaRPr lang="tr-TR" sz="1600" dirty="0"/>
                    </a:p>
                  </a:txBody>
                  <a:tcPr marL="91426" marR="91426" marT="45701" marB="45701"/>
                </a:tc>
                <a:extLst>
                  <a:ext uri="{0D108BD9-81ED-4DB2-BD59-A6C34878D82A}"/>
                </a:extLst>
              </a:tr>
              <a:tr h="335227">
                <a:tc>
                  <a:txBody>
                    <a:bodyPr/>
                    <a:lstStyle/>
                    <a:p>
                      <a:r>
                        <a:rPr lang="tr-TR" sz="1600" dirty="0"/>
                        <a:t>9. </a:t>
                      </a:r>
                      <a:r>
                        <a:rPr lang="tr-TR" sz="1600" dirty="0" err="1" smtClean="0"/>
                        <a:t>Day</a:t>
                      </a:r>
                      <a:endParaRPr lang="tr-TR" sz="1600" dirty="0"/>
                    </a:p>
                  </a:txBody>
                  <a:tcPr marL="91426" marR="91426" marT="45701" marB="45701"/>
                </a:tc>
                <a:tc>
                  <a:txBody>
                    <a:bodyPr/>
                    <a:lstStyle/>
                    <a:p>
                      <a:r>
                        <a:rPr lang="tr-TR" sz="1600" dirty="0" err="1" smtClean="0"/>
                        <a:t>Heat</a:t>
                      </a:r>
                      <a:r>
                        <a:rPr lang="tr-TR" sz="1600" dirty="0" smtClean="0"/>
                        <a:t> </a:t>
                      </a:r>
                      <a:r>
                        <a:rPr lang="tr-TR" sz="1600" dirty="0" err="1" smtClean="0"/>
                        <a:t>detection</a:t>
                      </a:r>
                      <a:r>
                        <a:rPr lang="tr-TR" sz="1600" dirty="0" smtClean="0"/>
                        <a:t> </a:t>
                      </a:r>
                      <a:r>
                        <a:rPr lang="tr-TR" sz="1600" dirty="0" err="1" smtClean="0"/>
                        <a:t>and</a:t>
                      </a:r>
                      <a:r>
                        <a:rPr lang="tr-TR" sz="1600" dirty="0" smtClean="0"/>
                        <a:t> AI</a:t>
                      </a:r>
                      <a:endParaRPr lang="tr-TR" sz="1600" dirty="0"/>
                    </a:p>
                  </a:txBody>
                  <a:tcPr marL="91426" marR="91426" marT="45701" marB="45701"/>
                </a:tc>
                <a:extLst>
                  <a:ext uri="{0D108BD9-81ED-4DB2-BD59-A6C34878D82A}"/>
                </a:extLst>
              </a:tr>
              <a:tr h="335227">
                <a:tc>
                  <a:txBody>
                    <a:bodyPr/>
                    <a:lstStyle/>
                    <a:p>
                      <a:r>
                        <a:rPr lang="tr-TR" sz="1600" dirty="0" smtClean="0"/>
                        <a:t>10.Day</a:t>
                      </a:r>
                      <a:endParaRPr lang="tr-TR" sz="1600" dirty="0"/>
                    </a:p>
                  </a:txBody>
                  <a:tcPr marL="91426" marR="91426" marT="45701" marB="45701"/>
                </a:tc>
                <a:tc>
                  <a:txBody>
                    <a:bodyPr/>
                    <a:lstStyle/>
                    <a:p>
                      <a:r>
                        <a:rPr lang="tr-TR" sz="1600" dirty="0" err="1" smtClean="0"/>
                        <a:t>Heat</a:t>
                      </a:r>
                      <a:r>
                        <a:rPr lang="tr-TR" sz="1600" dirty="0" smtClean="0"/>
                        <a:t> </a:t>
                      </a:r>
                      <a:r>
                        <a:rPr lang="tr-TR" sz="1600" dirty="0" err="1" smtClean="0"/>
                        <a:t>detection</a:t>
                      </a:r>
                      <a:r>
                        <a:rPr lang="tr-TR" sz="1600" dirty="0" smtClean="0"/>
                        <a:t> </a:t>
                      </a:r>
                      <a:r>
                        <a:rPr lang="tr-TR" sz="1600" dirty="0" err="1" smtClean="0"/>
                        <a:t>and</a:t>
                      </a:r>
                      <a:r>
                        <a:rPr lang="tr-TR" sz="1600" dirty="0" smtClean="0"/>
                        <a:t> AI</a:t>
                      </a:r>
                      <a:endParaRPr lang="tr-TR" sz="1600" dirty="0"/>
                    </a:p>
                  </a:txBody>
                  <a:tcPr marL="91426" marR="91426" marT="45701" marB="45701"/>
                </a:tc>
                <a:extLst>
                  <a:ext uri="{0D108BD9-81ED-4DB2-BD59-A6C34878D82A}"/>
                </a:extLst>
              </a:tr>
              <a:tr h="335227">
                <a:tc>
                  <a:txBody>
                    <a:bodyPr/>
                    <a:lstStyle/>
                    <a:p>
                      <a:r>
                        <a:rPr lang="tr-TR" sz="1600" dirty="0"/>
                        <a:t>11. </a:t>
                      </a:r>
                      <a:r>
                        <a:rPr lang="tr-TR" sz="1600" dirty="0" err="1" smtClean="0"/>
                        <a:t>Day</a:t>
                      </a:r>
                      <a:endParaRPr lang="tr-TR" sz="1600" dirty="0"/>
                    </a:p>
                  </a:txBody>
                  <a:tcPr marL="91426" marR="91426" marT="45701" marB="45701"/>
                </a:tc>
                <a:tc>
                  <a:txBody>
                    <a:bodyPr/>
                    <a:lstStyle/>
                    <a:p>
                      <a:r>
                        <a:rPr lang="tr-TR" sz="1600" dirty="0" err="1" smtClean="0"/>
                        <a:t>Heat</a:t>
                      </a:r>
                      <a:r>
                        <a:rPr lang="tr-TR" sz="1600" dirty="0" smtClean="0"/>
                        <a:t> </a:t>
                      </a:r>
                      <a:r>
                        <a:rPr lang="tr-TR" sz="1600" dirty="0" err="1" smtClean="0"/>
                        <a:t>detection</a:t>
                      </a:r>
                      <a:r>
                        <a:rPr lang="tr-TR" sz="1600" dirty="0" smtClean="0"/>
                        <a:t> </a:t>
                      </a:r>
                      <a:r>
                        <a:rPr lang="tr-TR" sz="1600" dirty="0" err="1" smtClean="0"/>
                        <a:t>and</a:t>
                      </a:r>
                      <a:r>
                        <a:rPr lang="tr-TR" sz="1600" dirty="0" smtClean="0"/>
                        <a:t> AI</a:t>
                      </a:r>
                      <a:endParaRPr lang="tr-TR" sz="1600" dirty="0"/>
                    </a:p>
                  </a:txBody>
                  <a:tcPr marL="91426" marR="91426" marT="45701" marB="45701"/>
                </a:tc>
                <a:extLst>
                  <a:ext uri="{0D108BD9-81ED-4DB2-BD59-A6C34878D82A}"/>
                </a:extLst>
              </a:tr>
            </a:tbl>
          </a:graphicData>
        </a:graphic>
      </p:graphicFrame>
      <p:sp>
        <p:nvSpPr>
          <p:cNvPr id="164908" name="6 Metin kutusu"/>
          <p:cNvSpPr txBox="1">
            <a:spLocks noChangeArrowheads="1"/>
          </p:cNvSpPr>
          <p:nvPr/>
        </p:nvSpPr>
        <p:spPr bwMode="auto">
          <a:xfrm>
            <a:off x="900113" y="1052513"/>
            <a:ext cx="184150" cy="369887"/>
          </a:xfrm>
          <a:prstGeom prst="rect">
            <a:avLst/>
          </a:prstGeom>
          <a:noFill/>
          <a:ln w="9525">
            <a:noFill/>
            <a:miter lim="800000"/>
            <a:headEnd/>
            <a:tailEnd/>
          </a:ln>
        </p:spPr>
        <p:txBody>
          <a:bodyPr wrap="none">
            <a:spAutoFit/>
          </a:bodyPr>
          <a:lstStyle/>
          <a:p>
            <a:pPr eaLnBrk="1" hangingPunct="1"/>
            <a:endParaRPr lang="tr-TR" altLang="tr-T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1 Başlık"/>
          <p:cNvSpPr>
            <a:spLocks noGrp="1" noChangeArrowheads="1"/>
          </p:cNvSpPr>
          <p:nvPr>
            <p:ph type="ctrTitle"/>
          </p:nvPr>
        </p:nvSpPr>
        <p:spPr>
          <a:xfrm>
            <a:off x="642938" y="357188"/>
            <a:ext cx="7772400" cy="1470025"/>
          </a:xfrm>
        </p:spPr>
        <p:txBody>
          <a:bodyPr/>
          <a:lstStyle/>
          <a:p>
            <a:pPr marL="484188" algn="ctr"/>
            <a:r>
              <a:rPr lang="tr-TR" altLang="tr-TR" b="1" smtClean="0">
                <a:solidFill>
                  <a:schemeClr val="tx1"/>
                </a:solidFill>
              </a:rPr>
              <a:t>“7 day” or “Monday morning” program:</a:t>
            </a:r>
          </a:p>
        </p:txBody>
      </p:sp>
      <p:sp>
        <p:nvSpPr>
          <p:cNvPr id="5" name="4 Alt Başlık">
            <a:extLst>
              <a:ext uri="{FF2B5EF4-FFF2-40B4-BE49-F238E27FC236}"/>
            </a:extLst>
          </p:cNvPr>
          <p:cNvSpPr>
            <a:spLocks noGrp="1"/>
          </p:cNvSpPr>
          <p:nvPr>
            <p:ph type="subTitle" idx="1"/>
          </p:nvPr>
        </p:nvSpPr>
        <p:spPr>
          <a:xfrm>
            <a:off x="571500" y="5143500"/>
            <a:ext cx="8001000" cy="1214438"/>
          </a:xfrm>
        </p:spPr>
        <p:txBody>
          <a:bodyPr>
            <a:normAutofit fontScale="92500" lnSpcReduction="10000"/>
          </a:bodyPr>
          <a:lstStyle/>
          <a:p>
            <a:pPr fontAlgn="auto">
              <a:spcAft>
                <a:spcPts val="0"/>
              </a:spcAft>
              <a:buFont typeface="Wingdings 2"/>
              <a:buNone/>
              <a:defRPr/>
            </a:pPr>
            <a:r>
              <a:rPr lang="tr-TR" dirty="0" err="1" smtClean="0"/>
              <a:t>The</a:t>
            </a:r>
            <a:r>
              <a:rPr lang="tr-TR" dirty="0" smtClean="0"/>
              <a:t> </a:t>
            </a:r>
            <a:r>
              <a:rPr lang="tr-TR" dirty="0" err="1" smtClean="0"/>
              <a:t>procedures</a:t>
            </a:r>
            <a:r>
              <a:rPr lang="tr-TR" dirty="0" smtClean="0"/>
              <a:t> </a:t>
            </a:r>
            <a:r>
              <a:rPr lang="tr-TR" dirty="0" err="1" smtClean="0"/>
              <a:t>are</a:t>
            </a:r>
            <a:r>
              <a:rPr lang="tr-TR" dirty="0" smtClean="0"/>
              <a:t> </a:t>
            </a:r>
            <a:r>
              <a:rPr lang="tr-TR" dirty="0" err="1" smtClean="0"/>
              <a:t>repeated</a:t>
            </a:r>
            <a:r>
              <a:rPr lang="tr-TR" dirty="0" smtClean="0"/>
              <a:t> </a:t>
            </a:r>
            <a:r>
              <a:rPr lang="tr-TR" dirty="0" err="1" smtClean="0"/>
              <a:t>for</a:t>
            </a:r>
            <a:r>
              <a:rPr lang="tr-TR" dirty="0" smtClean="0"/>
              <a:t> 3 </a:t>
            </a:r>
            <a:r>
              <a:rPr lang="tr-TR" dirty="0" err="1" smtClean="0"/>
              <a:t>weeks</a:t>
            </a:r>
            <a:r>
              <a:rPr lang="tr-TR" dirty="0" smtClean="0"/>
              <a:t>. </a:t>
            </a:r>
            <a:r>
              <a:rPr lang="tr-TR" dirty="0" err="1" smtClean="0"/>
              <a:t>Ones</a:t>
            </a:r>
            <a:r>
              <a:rPr lang="tr-TR" dirty="0" smtClean="0"/>
              <a:t> </a:t>
            </a:r>
            <a:r>
              <a:rPr lang="tr-TR" dirty="0" err="1" smtClean="0"/>
              <a:t>which</a:t>
            </a:r>
            <a:r>
              <a:rPr lang="tr-TR" dirty="0" smtClean="0"/>
              <a:t> do not </a:t>
            </a:r>
            <a:r>
              <a:rPr lang="tr-TR" dirty="0" err="1" smtClean="0"/>
              <a:t>end</a:t>
            </a:r>
            <a:r>
              <a:rPr lang="tr-TR" dirty="0" smtClean="0"/>
              <a:t> </a:t>
            </a:r>
            <a:r>
              <a:rPr lang="tr-TR" dirty="0" err="1" smtClean="0"/>
              <a:t>up</a:t>
            </a:r>
            <a:r>
              <a:rPr lang="tr-TR" dirty="0" smtClean="0"/>
              <a:t> </a:t>
            </a:r>
            <a:r>
              <a:rPr lang="tr-TR" dirty="0" err="1" smtClean="0"/>
              <a:t>pregnant</a:t>
            </a:r>
            <a:r>
              <a:rPr lang="tr-TR" dirty="0" smtClean="0"/>
              <a:t> </a:t>
            </a:r>
            <a:r>
              <a:rPr lang="tr-TR" dirty="0" err="1" smtClean="0"/>
              <a:t>are</a:t>
            </a:r>
            <a:r>
              <a:rPr lang="tr-TR" dirty="0" smtClean="0"/>
              <a:t> put </a:t>
            </a:r>
            <a:r>
              <a:rPr lang="tr-TR" dirty="0" err="1" smtClean="0"/>
              <a:t>through</a:t>
            </a:r>
            <a:r>
              <a:rPr lang="tr-TR" dirty="0" smtClean="0"/>
              <a:t> </a:t>
            </a:r>
            <a:r>
              <a:rPr lang="tr-TR" dirty="0" err="1" smtClean="0"/>
              <a:t>reproductive</a:t>
            </a:r>
            <a:r>
              <a:rPr lang="tr-TR" dirty="0" smtClean="0"/>
              <a:t> </a:t>
            </a:r>
            <a:r>
              <a:rPr lang="tr-TR" dirty="0" err="1" smtClean="0"/>
              <a:t>examination</a:t>
            </a:r>
            <a:r>
              <a:rPr lang="tr-TR" dirty="0" smtClean="0"/>
              <a:t>.</a:t>
            </a:r>
            <a:endParaRPr lang="tr-TR" dirty="0"/>
          </a:p>
        </p:txBody>
      </p:sp>
      <p:graphicFrame>
        <p:nvGraphicFramePr>
          <p:cNvPr id="4" name="3 İçerik Yer Tutucusu">
            <a:extLst>
              <a:ext uri="{FF2B5EF4-FFF2-40B4-BE49-F238E27FC236}"/>
            </a:extLst>
          </p:cNvPr>
          <p:cNvGraphicFramePr>
            <a:graphicFrameLocks noGrp="1"/>
          </p:cNvGraphicFramePr>
          <p:nvPr>
            <p:ph idx="4294967295"/>
          </p:nvPr>
        </p:nvGraphicFramePr>
        <p:xfrm>
          <a:off x="714375" y="2000250"/>
          <a:ext cx="7786688" cy="2962278"/>
        </p:xfrm>
        <a:graphic>
          <a:graphicData uri="http://schemas.openxmlformats.org/drawingml/2006/table">
            <a:tbl>
              <a:tblPr firstRow="1" bandRow="1">
                <a:tableStyleId>{5C22544A-7EE6-4342-B048-85BDC9FD1C3A}</a:tableStyleId>
              </a:tblPr>
              <a:tblGrid>
                <a:gridCol w="3893344">
                  <a:extLst>
                    <a:ext uri="{9D8B030D-6E8A-4147-A177-3AD203B41FA5}"/>
                  </a:extLst>
                </a:gridCol>
                <a:gridCol w="3893344">
                  <a:extLst>
                    <a:ext uri="{9D8B030D-6E8A-4147-A177-3AD203B41FA5}"/>
                  </a:extLst>
                </a:gridCol>
              </a:tblGrid>
              <a:tr h="365838">
                <a:tc>
                  <a:txBody>
                    <a:bodyPr/>
                    <a:lstStyle/>
                    <a:p>
                      <a:r>
                        <a:rPr lang="tr-TR" sz="1800" dirty="0" err="1" smtClean="0">
                          <a:solidFill>
                            <a:schemeClr val="tx1"/>
                          </a:solidFill>
                        </a:rPr>
                        <a:t>Monday</a:t>
                      </a:r>
                      <a:endParaRPr lang="tr-TR" sz="1800" dirty="0">
                        <a:solidFill>
                          <a:schemeClr val="tx1"/>
                        </a:solidFill>
                      </a:endParaRPr>
                    </a:p>
                  </a:txBody>
                  <a:tcPr marL="91439" marR="91439" marT="45730" marB="45730"/>
                </a:tc>
                <a:tc>
                  <a:txBody>
                    <a:bodyPr/>
                    <a:lstStyle/>
                    <a:p>
                      <a:r>
                        <a:rPr lang="tr-TR" sz="1800" dirty="0">
                          <a:solidFill>
                            <a:schemeClr val="tx1"/>
                          </a:solidFill>
                        </a:rPr>
                        <a:t>PGF2</a:t>
                      </a:r>
                      <a:r>
                        <a:rPr lang="el-GR" sz="1800" dirty="0">
                          <a:solidFill>
                            <a:schemeClr val="tx1"/>
                          </a:solidFill>
                        </a:rPr>
                        <a:t>α</a:t>
                      </a:r>
                      <a:endParaRPr lang="tr-TR" sz="1800" dirty="0">
                        <a:solidFill>
                          <a:schemeClr val="tx1"/>
                        </a:solidFill>
                      </a:endParaRPr>
                    </a:p>
                  </a:txBody>
                  <a:tcPr marL="91439" marR="91439" marT="45730" marB="45730"/>
                </a:tc>
                <a:extLst>
                  <a:ext uri="{0D108BD9-81ED-4DB2-BD59-A6C34878D82A}"/>
                </a:extLst>
              </a:tr>
              <a:tr h="370920">
                <a:tc>
                  <a:txBody>
                    <a:bodyPr/>
                    <a:lstStyle/>
                    <a:p>
                      <a:r>
                        <a:rPr lang="tr-TR" sz="1800" dirty="0" err="1" smtClean="0"/>
                        <a:t>Tuesday</a:t>
                      </a:r>
                      <a:endParaRPr lang="tr-TR" sz="1800" dirty="0"/>
                    </a:p>
                  </a:txBody>
                  <a:tcPr marL="91439" marR="91439" marT="45730" marB="45730"/>
                </a:tc>
                <a:tc>
                  <a:txBody>
                    <a:bodyPr/>
                    <a:lstStyle/>
                    <a:p>
                      <a:r>
                        <a:rPr lang="tr-TR" sz="1800" dirty="0"/>
                        <a:t>…………</a:t>
                      </a:r>
                    </a:p>
                  </a:txBody>
                  <a:tcPr marL="91439" marR="91439" marT="45730" marB="45730"/>
                </a:tc>
                <a:extLst>
                  <a:ext uri="{0D108BD9-81ED-4DB2-BD59-A6C34878D82A}"/>
                </a:extLst>
              </a:tr>
              <a:tr h="370920">
                <a:tc>
                  <a:txBody>
                    <a:bodyPr/>
                    <a:lstStyle/>
                    <a:p>
                      <a:r>
                        <a:rPr lang="tr-TR" sz="1800" dirty="0" err="1" smtClean="0"/>
                        <a:t>Wednesday</a:t>
                      </a:r>
                      <a:endParaRPr lang="tr-TR" sz="1800" dirty="0"/>
                    </a:p>
                  </a:txBody>
                  <a:tcPr marL="91439" marR="91439" marT="45730" marB="45730"/>
                </a:tc>
                <a:tc>
                  <a:txBody>
                    <a:bodyPr/>
                    <a:lstStyle/>
                    <a:p>
                      <a:r>
                        <a:rPr lang="tr-TR" sz="1800" dirty="0" err="1" smtClean="0"/>
                        <a:t>Heat</a:t>
                      </a:r>
                      <a:r>
                        <a:rPr lang="tr-TR" sz="1800" dirty="0" smtClean="0"/>
                        <a:t> </a:t>
                      </a:r>
                      <a:r>
                        <a:rPr lang="tr-TR" sz="1800" dirty="0" err="1" smtClean="0"/>
                        <a:t>detection</a:t>
                      </a:r>
                      <a:r>
                        <a:rPr lang="tr-TR" sz="1800" dirty="0" smtClean="0"/>
                        <a:t> </a:t>
                      </a:r>
                      <a:r>
                        <a:rPr lang="tr-TR" sz="1800" dirty="0" err="1" smtClean="0"/>
                        <a:t>and</a:t>
                      </a:r>
                      <a:r>
                        <a:rPr lang="tr-TR" sz="1800" dirty="0" smtClean="0"/>
                        <a:t> AI</a:t>
                      </a:r>
                      <a:endParaRPr lang="tr-TR" sz="1800" dirty="0"/>
                    </a:p>
                  </a:txBody>
                  <a:tcPr marL="91439" marR="91439" marT="45730" marB="45730"/>
                </a:tc>
                <a:extLst>
                  <a:ext uri="{0D108BD9-81ED-4DB2-BD59-A6C34878D82A}"/>
                </a:extLst>
              </a:tr>
              <a:tr h="370920">
                <a:tc>
                  <a:txBody>
                    <a:bodyPr/>
                    <a:lstStyle/>
                    <a:p>
                      <a:r>
                        <a:rPr lang="tr-TR" sz="1800" dirty="0" err="1" smtClean="0"/>
                        <a:t>Thursday</a:t>
                      </a:r>
                      <a:endParaRPr lang="tr-TR" sz="1800" dirty="0"/>
                    </a:p>
                  </a:txBody>
                  <a:tcPr marL="91439" marR="91439" marT="45730" marB="45730"/>
                </a:tc>
                <a:tc>
                  <a:txBody>
                    <a:bodyPr/>
                    <a:lstStyle/>
                    <a:p>
                      <a:r>
                        <a:rPr lang="tr-TR" sz="1800" dirty="0" err="1" smtClean="0"/>
                        <a:t>Heat</a:t>
                      </a:r>
                      <a:r>
                        <a:rPr lang="tr-TR" sz="1800" dirty="0" smtClean="0"/>
                        <a:t> </a:t>
                      </a:r>
                      <a:r>
                        <a:rPr lang="tr-TR" sz="1800" dirty="0" err="1" smtClean="0"/>
                        <a:t>detection</a:t>
                      </a:r>
                      <a:r>
                        <a:rPr lang="tr-TR" sz="1800" dirty="0" smtClean="0"/>
                        <a:t> </a:t>
                      </a:r>
                      <a:r>
                        <a:rPr lang="tr-TR" sz="1800" dirty="0" err="1" smtClean="0"/>
                        <a:t>and</a:t>
                      </a:r>
                      <a:r>
                        <a:rPr lang="tr-TR" sz="1800" dirty="0" smtClean="0"/>
                        <a:t> AI</a:t>
                      </a:r>
                      <a:endParaRPr lang="tr-TR" sz="1800" dirty="0"/>
                    </a:p>
                  </a:txBody>
                  <a:tcPr marL="91439" marR="91439" marT="45730" marB="45730"/>
                </a:tc>
                <a:extLst>
                  <a:ext uri="{0D108BD9-81ED-4DB2-BD59-A6C34878D82A}"/>
                </a:extLst>
              </a:tr>
              <a:tr h="370920">
                <a:tc>
                  <a:txBody>
                    <a:bodyPr/>
                    <a:lstStyle/>
                    <a:p>
                      <a:r>
                        <a:rPr lang="tr-TR" sz="1800" dirty="0" err="1" smtClean="0"/>
                        <a:t>Friday</a:t>
                      </a:r>
                      <a:endParaRPr lang="tr-TR" sz="1800" dirty="0"/>
                    </a:p>
                  </a:txBody>
                  <a:tcPr marL="91439" marR="91439" marT="45730" marB="45730"/>
                </a:tc>
                <a:tc>
                  <a:txBody>
                    <a:bodyPr/>
                    <a:lstStyle/>
                    <a:p>
                      <a:r>
                        <a:rPr lang="tr-TR" sz="1800" dirty="0" err="1" smtClean="0"/>
                        <a:t>Heat</a:t>
                      </a:r>
                      <a:r>
                        <a:rPr lang="tr-TR" sz="1800" dirty="0" smtClean="0"/>
                        <a:t> </a:t>
                      </a:r>
                      <a:r>
                        <a:rPr lang="tr-TR" sz="1800" dirty="0" err="1" smtClean="0"/>
                        <a:t>detection</a:t>
                      </a:r>
                      <a:r>
                        <a:rPr lang="tr-TR" sz="1800" dirty="0" smtClean="0"/>
                        <a:t> </a:t>
                      </a:r>
                      <a:r>
                        <a:rPr lang="tr-TR" sz="1800" dirty="0" err="1" smtClean="0"/>
                        <a:t>and</a:t>
                      </a:r>
                      <a:r>
                        <a:rPr lang="tr-TR" sz="1800" dirty="0" smtClean="0"/>
                        <a:t> AI</a:t>
                      </a:r>
                      <a:endParaRPr lang="tr-TR" sz="1800" dirty="0"/>
                    </a:p>
                  </a:txBody>
                  <a:tcPr marL="91439" marR="91439" marT="45730" marB="45730"/>
                </a:tc>
                <a:extLst>
                  <a:ext uri="{0D108BD9-81ED-4DB2-BD59-A6C34878D82A}"/>
                </a:extLst>
              </a:tr>
              <a:tr h="370920">
                <a:tc>
                  <a:txBody>
                    <a:bodyPr/>
                    <a:lstStyle/>
                    <a:p>
                      <a:r>
                        <a:rPr lang="tr-TR" sz="1800" dirty="0" err="1" smtClean="0"/>
                        <a:t>Saturday</a:t>
                      </a:r>
                      <a:endParaRPr lang="tr-TR" sz="1800" dirty="0"/>
                    </a:p>
                  </a:txBody>
                  <a:tcPr marL="91439" marR="91439" marT="45730" marB="45730"/>
                </a:tc>
                <a:tc>
                  <a:txBody>
                    <a:bodyPr/>
                    <a:lstStyle/>
                    <a:p>
                      <a:r>
                        <a:rPr lang="tr-TR" sz="1800" dirty="0" err="1" smtClean="0"/>
                        <a:t>Heat</a:t>
                      </a:r>
                      <a:r>
                        <a:rPr lang="tr-TR" sz="1800" dirty="0" smtClean="0"/>
                        <a:t> </a:t>
                      </a:r>
                      <a:r>
                        <a:rPr lang="tr-TR" sz="1800" dirty="0" err="1" smtClean="0"/>
                        <a:t>detection</a:t>
                      </a:r>
                      <a:r>
                        <a:rPr lang="tr-TR" sz="1800" dirty="0" smtClean="0"/>
                        <a:t> </a:t>
                      </a:r>
                      <a:r>
                        <a:rPr lang="tr-TR" sz="1800" dirty="0" err="1" smtClean="0"/>
                        <a:t>and</a:t>
                      </a:r>
                      <a:r>
                        <a:rPr lang="tr-TR" sz="1800" dirty="0" smtClean="0"/>
                        <a:t> AI</a:t>
                      </a:r>
                      <a:endParaRPr lang="tr-TR" sz="1800" dirty="0"/>
                    </a:p>
                  </a:txBody>
                  <a:tcPr marL="91439" marR="91439" marT="45730" marB="45730"/>
                </a:tc>
                <a:extLst>
                  <a:ext uri="{0D108BD9-81ED-4DB2-BD59-A6C34878D82A}"/>
                </a:extLst>
              </a:tr>
              <a:tr h="370920">
                <a:tc>
                  <a:txBody>
                    <a:bodyPr/>
                    <a:lstStyle/>
                    <a:p>
                      <a:r>
                        <a:rPr lang="tr-TR" sz="1800" dirty="0" smtClean="0"/>
                        <a:t>Sunday</a:t>
                      </a:r>
                      <a:endParaRPr lang="tr-TR" sz="1800" dirty="0"/>
                    </a:p>
                  </a:txBody>
                  <a:tcPr marL="91439" marR="91439" marT="45730" marB="45730"/>
                </a:tc>
                <a:tc>
                  <a:txBody>
                    <a:bodyPr/>
                    <a:lstStyle/>
                    <a:p>
                      <a:r>
                        <a:rPr lang="tr-TR" sz="1800" dirty="0"/>
                        <a:t>…………</a:t>
                      </a:r>
                    </a:p>
                  </a:txBody>
                  <a:tcPr marL="91439" marR="91439" marT="45730" marB="45730"/>
                </a:tc>
                <a:extLst>
                  <a:ext uri="{0D108BD9-81ED-4DB2-BD59-A6C34878D82A}"/>
                </a:extLst>
              </a:tr>
              <a:tr h="370920">
                <a:tc>
                  <a:txBody>
                    <a:bodyPr/>
                    <a:lstStyle/>
                    <a:p>
                      <a:r>
                        <a:rPr lang="tr-TR" sz="1800" dirty="0" err="1" smtClean="0"/>
                        <a:t>Monday</a:t>
                      </a:r>
                      <a:endParaRPr lang="tr-TR" sz="1800" dirty="0"/>
                    </a:p>
                  </a:txBody>
                  <a:tcPr marL="91439" marR="91439" marT="45730" marB="45730"/>
                </a:tc>
                <a:tc>
                  <a:txBody>
                    <a:bodyPr/>
                    <a:lstStyle/>
                    <a:p>
                      <a:r>
                        <a:rPr lang="tr-TR" sz="1800" dirty="0"/>
                        <a:t>PGF2</a:t>
                      </a:r>
                      <a:r>
                        <a:rPr lang="el-GR" sz="1800" dirty="0"/>
                        <a:t>α</a:t>
                      </a:r>
                      <a:endParaRPr lang="tr-TR" sz="1800" dirty="0"/>
                    </a:p>
                  </a:txBody>
                  <a:tcPr marL="91439" marR="91439" marT="45730" marB="45730"/>
                </a:tc>
                <a:extLst>
                  <a:ext uri="{0D108BD9-81ED-4DB2-BD59-A6C34878D82A}"/>
                </a:extLst>
              </a:tr>
            </a:tbl>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1 Başlık"/>
          <p:cNvSpPr>
            <a:spLocks noGrp="1"/>
          </p:cNvSpPr>
          <p:nvPr>
            <p:ph type="ctrTitle"/>
          </p:nvPr>
        </p:nvSpPr>
        <p:spPr>
          <a:xfrm>
            <a:off x="500063" y="214313"/>
            <a:ext cx="8143875" cy="1071562"/>
          </a:xfrm>
        </p:spPr>
        <p:txBody>
          <a:bodyPr/>
          <a:lstStyle/>
          <a:p>
            <a:pPr marL="484188" algn="ctr"/>
            <a:r>
              <a:rPr lang="tr-TR" altLang="tr-TR" b="1" smtClean="0">
                <a:solidFill>
                  <a:schemeClr val="tx1"/>
                </a:solidFill>
              </a:rPr>
              <a:t>“11 day” or “14 day” program:</a:t>
            </a:r>
          </a:p>
        </p:txBody>
      </p:sp>
      <p:sp>
        <p:nvSpPr>
          <p:cNvPr id="6" name="5 Alt Başlık">
            <a:extLst>
              <a:ext uri="{FF2B5EF4-FFF2-40B4-BE49-F238E27FC236}"/>
            </a:extLst>
          </p:cNvPr>
          <p:cNvSpPr>
            <a:spLocks noGrp="1"/>
          </p:cNvSpPr>
          <p:nvPr>
            <p:ph type="subTitle" idx="1"/>
          </p:nvPr>
        </p:nvSpPr>
        <p:spPr>
          <a:xfrm>
            <a:off x="611188" y="5589588"/>
            <a:ext cx="8072437" cy="808037"/>
          </a:xfrm>
        </p:spPr>
        <p:txBody>
          <a:bodyPr>
            <a:normAutofit fontScale="62500" lnSpcReduction="20000"/>
          </a:bodyPr>
          <a:lstStyle/>
          <a:p>
            <a:pPr fontAlgn="auto">
              <a:spcAft>
                <a:spcPts val="0"/>
              </a:spcAft>
              <a:buFont typeface="Wingdings 2"/>
              <a:buNone/>
              <a:defRPr/>
            </a:pPr>
            <a:r>
              <a:rPr lang="tr-TR" dirty="0"/>
              <a:t>PGF2</a:t>
            </a:r>
            <a:r>
              <a:rPr lang="el-GR" dirty="0"/>
              <a:t>α</a:t>
            </a:r>
            <a:r>
              <a:rPr lang="tr-TR" dirty="0"/>
              <a:t> </a:t>
            </a:r>
            <a:r>
              <a:rPr lang="tr-TR" dirty="0" err="1" smtClean="0"/>
              <a:t>administrations</a:t>
            </a:r>
            <a:r>
              <a:rPr lang="tr-TR" dirty="0" smtClean="0"/>
              <a:t> can be done </a:t>
            </a:r>
            <a:r>
              <a:rPr lang="tr-TR" dirty="0" err="1" smtClean="0"/>
              <a:t>with</a:t>
            </a:r>
            <a:r>
              <a:rPr lang="tr-TR" dirty="0" smtClean="0"/>
              <a:t> 11 </a:t>
            </a:r>
            <a:r>
              <a:rPr lang="tr-TR" dirty="0" err="1" smtClean="0"/>
              <a:t>or</a:t>
            </a:r>
            <a:r>
              <a:rPr lang="tr-TR" dirty="0" smtClean="0"/>
              <a:t> 14 </a:t>
            </a:r>
            <a:r>
              <a:rPr lang="tr-TR" dirty="0" err="1" smtClean="0"/>
              <a:t>day</a:t>
            </a:r>
            <a:r>
              <a:rPr lang="tr-TR" dirty="0" smtClean="0"/>
              <a:t> </a:t>
            </a:r>
            <a:r>
              <a:rPr lang="tr-TR" dirty="0" err="1" smtClean="0"/>
              <a:t>intervals</a:t>
            </a:r>
            <a:r>
              <a:rPr lang="tr-TR" dirty="0" smtClean="0"/>
              <a:t>.</a:t>
            </a:r>
          </a:p>
          <a:p>
            <a:pPr fontAlgn="auto">
              <a:spcAft>
                <a:spcPts val="0"/>
              </a:spcAft>
              <a:buFont typeface="Wingdings 2"/>
              <a:buNone/>
              <a:defRPr/>
            </a:pPr>
            <a:r>
              <a:rPr lang="tr-TR" dirty="0" err="1" smtClean="0"/>
              <a:t>Ones</a:t>
            </a:r>
            <a:r>
              <a:rPr lang="tr-TR" dirty="0" smtClean="0"/>
              <a:t> </a:t>
            </a:r>
            <a:r>
              <a:rPr lang="tr-TR" dirty="0" err="1" smtClean="0"/>
              <a:t>which</a:t>
            </a:r>
            <a:r>
              <a:rPr lang="tr-TR" dirty="0" smtClean="0"/>
              <a:t> do not </a:t>
            </a:r>
            <a:r>
              <a:rPr lang="tr-TR" dirty="0" err="1" smtClean="0"/>
              <a:t>end</a:t>
            </a:r>
            <a:r>
              <a:rPr lang="tr-TR" dirty="0" smtClean="0"/>
              <a:t> </a:t>
            </a:r>
            <a:r>
              <a:rPr lang="tr-TR" dirty="0" err="1" smtClean="0"/>
              <a:t>up</a:t>
            </a:r>
            <a:r>
              <a:rPr lang="tr-TR" dirty="0" smtClean="0"/>
              <a:t> </a:t>
            </a:r>
            <a:r>
              <a:rPr lang="tr-TR" dirty="0" err="1" smtClean="0"/>
              <a:t>prregnant</a:t>
            </a:r>
            <a:r>
              <a:rPr lang="tr-TR" dirty="0" smtClean="0"/>
              <a:t> </a:t>
            </a:r>
            <a:r>
              <a:rPr lang="tr-TR" dirty="0" err="1" smtClean="0"/>
              <a:t>after</a:t>
            </a:r>
            <a:r>
              <a:rPr lang="tr-TR" dirty="0" smtClean="0"/>
              <a:t> 2 </a:t>
            </a:r>
            <a:r>
              <a:rPr lang="tr-TR" dirty="0" err="1" smtClean="0"/>
              <a:t>or</a:t>
            </a:r>
            <a:r>
              <a:rPr lang="tr-TR" dirty="0" smtClean="0"/>
              <a:t> 3 </a:t>
            </a:r>
            <a:r>
              <a:rPr lang="tr-TR" dirty="0" err="1" smtClean="0"/>
              <a:t>practices</a:t>
            </a:r>
            <a:r>
              <a:rPr lang="tr-TR" dirty="0" smtClean="0"/>
              <a:t> </a:t>
            </a:r>
            <a:r>
              <a:rPr lang="tr-TR" dirty="0" err="1" smtClean="0"/>
              <a:t>are</a:t>
            </a:r>
            <a:r>
              <a:rPr lang="tr-TR" dirty="0" smtClean="0"/>
              <a:t> put </a:t>
            </a:r>
            <a:r>
              <a:rPr lang="tr-TR" dirty="0" err="1" smtClean="0"/>
              <a:t>through</a:t>
            </a:r>
            <a:r>
              <a:rPr lang="tr-TR" dirty="0" smtClean="0"/>
              <a:t> </a:t>
            </a:r>
            <a:r>
              <a:rPr lang="tr-TR" dirty="0" err="1" smtClean="0"/>
              <a:t>reproductive</a:t>
            </a:r>
            <a:r>
              <a:rPr lang="tr-TR" dirty="0" smtClean="0"/>
              <a:t> </a:t>
            </a:r>
            <a:r>
              <a:rPr lang="tr-TR" dirty="0" err="1" smtClean="0"/>
              <a:t>examination</a:t>
            </a:r>
            <a:r>
              <a:rPr lang="tr-TR" dirty="0" smtClean="0"/>
              <a:t>.</a:t>
            </a:r>
            <a:endParaRPr lang="tr-TR" dirty="0"/>
          </a:p>
        </p:txBody>
      </p:sp>
      <p:graphicFrame>
        <p:nvGraphicFramePr>
          <p:cNvPr id="4" name="3 İçerik Yer Tutucusu">
            <a:extLst>
              <a:ext uri="{FF2B5EF4-FFF2-40B4-BE49-F238E27FC236}"/>
            </a:extLst>
          </p:cNvPr>
          <p:cNvGraphicFramePr>
            <a:graphicFrameLocks noGrp="1"/>
          </p:cNvGraphicFramePr>
          <p:nvPr>
            <p:ph sz="half" idx="4294967295"/>
          </p:nvPr>
        </p:nvGraphicFramePr>
        <p:xfrm>
          <a:off x="1979613" y="1390650"/>
          <a:ext cx="4649787" cy="4022766"/>
        </p:xfrm>
        <a:graphic>
          <a:graphicData uri="http://schemas.openxmlformats.org/drawingml/2006/table">
            <a:tbl>
              <a:tblPr firstRow="1" bandRow="1">
                <a:tableStyleId>{5C22544A-7EE6-4342-B048-85BDC9FD1C3A}</a:tableStyleId>
              </a:tblPr>
              <a:tblGrid>
                <a:gridCol w="1302293">
                  <a:extLst>
                    <a:ext uri="{9D8B030D-6E8A-4147-A177-3AD203B41FA5}"/>
                  </a:extLst>
                </a:gridCol>
                <a:gridCol w="3347494">
                  <a:extLst>
                    <a:ext uri="{9D8B030D-6E8A-4147-A177-3AD203B41FA5}"/>
                  </a:extLst>
                </a:gridCol>
              </a:tblGrid>
              <a:tr h="365702">
                <a:tc>
                  <a:txBody>
                    <a:bodyPr/>
                    <a:lstStyle/>
                    <a:p>
                      <a:r>
                        <a:rPr lang="tr-TR" sz="1800" dirty="0">
                          <a:solidFill>
                            <a:schemeClr val="tx1"/>
                          </a:solidFill>
                        </a:rPr>
                        <a:t>0. </a:t>
                      </a:r>
                      <a:r>
                        <a:rPr lang="tr-TR" sz="1800" dirty="0" err="1" smtClean="0">
                          <a:solidFill>
                            <a:schemeClr val="tx1"/>
                          </a:solidFill>
                        </a:rPr>
                        <a:t>day</a:t>
                      </a:r>
                      <a:endParaRPr lang="tr-TR" sz="1800" dirty="0">
                        <a:solidFill>
                          <a:schemeClr val="tx1"/>
                        </a:solidFill>
                      </a:endParaRPr>
                    </a:p>
                  </a:txBody>
                  <a:tcPr marL="44879" marR="44879" marT="45693" marB="45693"/>
                </a:tc>
                <a:tc>
                  <a:txBody>
                    <a:bodyPr/>
                    <a:lstStyle/>
                    <a:p>
                      <a:r>
                        <a:rPr lang="tr-TR" sz="1800" dirty="0">
                          <a:solidFill>
                            <a:schemeClr val="tx1"/>
                          </a:solidFill>
                        </a:rPr>
                        <a:t>PGF2</a:t>
                      </a:r>
                      <a:r>
                        <a:rPr lang="el-GR" sz="1800" dirty="0">
                          <a:solidFill>
                            <a:schemeClr val="tx1"/>
                          </a:solidFill>
                        </a:rPr>
                        <a:t>α</a:t>
                      </a:r>
                      <a:endParaRPr lang="tr-TR" sz="1800" dirty="0">
                        <a:solidFill>
                          <a:schemeClr val="tx1"/>
                        </a:solidFill>
                      </a:endParaRPr>
                    </a:p>
                  </a:txBody>
                  <a:tcPr marL="44879" marR="44879" marT="45693" marB="45693"/>
                </a:tc>
                <a:extLst>
                  <a:ext uri="{0D108BD9-81ED-4DB2-BD59-A6C34878D82A}"/>
                </a:extLst>
              </a:tr>
              <a:tr h="365702">
                <a:tc>
                  <a:txBody>
                    <a:bodyPr/>
                    <a:lstStyle/>
                    <a:p>
                      <a:r>
                        <a:rPr lang="tr-TR" sz="1800" dirty="0"/>
                        <a:t>2. </a:t>
                      </a:r>
                      <a:r>
                        <a:rPr lang="tr-TR" sz="1800" dirty="0" err="1" smtClean="0"/>
                        <a:t>Day</a:t>
                      </a:r>
                      <a:endParaRPr lang="tr-TR" sz="1800" dirty="0"/>
                    </a:p>
                  </a:txBody>
                  <a:tcPr marL="44879" marR="44879" marT="45693" marB="45693"/>
                </a:tc>
                <a:tc>
                  <a:txBody>
                    <a:bodyPr/>
                    <a:lstStyle/>
                    <a:p>
                      <a:r>
                        <a:rPr lang="tr-TR" sz="1800" dirty="0" err="1" smtClean="0"/>
                        <a:t>Heat</a:t>
                      </a:r>
                      <a:r>
                        <a:rPr lang="tr-TR" sz="1800" dirty="0" smtClean="0"/>
                        <a:t> </a:t>
                      </a:r>
                      <a:r>
                        <a:rPr lang="tr-TR" sz="1800" dirty="0" err="1" smtClean="0"/>
                        <a:t>detection</a:t>
                      </a:r>
                      <a:r>
                        <a:rPr lang="tr-TR" sz="1800" dirty="0" smtClean="0"/>
                        <a:t> </a:t>
                      </a:r>
                      <a:r>
                        <a:rPr lang="tr-TR" sz="1800" dirty="0" err="1" smtClean="0"/>
                        <a:t>and</a:t>
                      </a:r>
                      <a:r>
                        <a:rPr lang="tr-TR" sz="1800" dirty="0" smtClean="0"/>
                        <a:t> AI</a:t>
                      </a:r>
                      <a:endParaRPr lang="tr-TR" sz="1800" dirty="0"/>
                    </a:p>
                  </a:txBody>
                  <a:tcPr marL="44879" marR="44879" marT="45693" marB="45693"/>
                </a:tc>
                <a:extLst>
                  <a:ext uri="{0D108BD9-81ED-4DB2-BD59-A6C34878D82A}"/>
                </a:extLst>
              </a:tr>
              <a:tr h="365702">
                <a:tc>
                  <a:txBody>
                    <a:bodyPr/>
                    <a:lstStyle/>
                    <a:p>
                      <a:r>
                        <a:rPr lang="tr-TR" sz="1800" dirty="0"/>
                        <a:t>3. </a:t>
                      </a:r>
                      <a:r>
                        <a:rPr lang="tr-TR" sz="1800" dirty="0" err="1" smtClean="0"/>
                        <a:t>Day</a:t>
                      </a:r>
                      <a:endParaRPr lang="tr-TR" sz="1800" dirty="0"/>
                    </a:p>
                  </a:txBody>
                  <a:tcPr marL="44879" marR="44879" marT="45693" marB="45693"/>
                </a:tc>
                <a:tc>
                  <a:txBody>
                    <a:bodyPr/>
                    <a:lstStyle/>
                    <a:p>
                      <a:r>
                        <a:rPr lang="tr-TR" sz="1800" dirty="0" err="1" smtClean="0"/>
                        <a:t>Heat</a:t>
                      </a:r>
                      <a:r>
                        <a:rPr lang="tr-TR" sz="1800" dirty="0" smtClean="0"/>
                        <a:t> </a:t>
                      </a:r>
                      <a:r>
                        <a:rPr lang="tr-TR" sz="1800" dirty="0" err="1" smtClean="0"/>
                        <a:t>detection</a:t>
                      </a:r>
                      <a:r>
                        <a:rPr lang="tr-TR" sz="1800" dirty="0" smtClean="0"/>
                        <a:t> </a:t>
                      </a:r>
                      <a:r>
                        <a:rPr lang="tr-TR" sz="1800" dirty="0" err="1" smtClean="0"/>
                        <a:t>and</a:t>
                      </a:r>
                      <a:r>
                        <a:rPr lang="tr-TR" sz="1800" dirty="0" smtClean="0"/>
                        <a:t> AI</a:t>
                      </a:r>
                      <a:endParaRPr lang="tr-TR" sz="1800" dirty="0"/>
                    </a:p>
                  </a:txBody>
                  <a:tcPr marL="44879" marR="44879" marT="45693" marB="45693"/>
                </a:tc>
                <a:extLst>
                  <a:ext uri="{0D108BD9-81ED-4DB2-BD59-A6C34878D82A}"/>
                </a:extLst>
              </a:tr>
              <a:tr h="365702">
                <a:tc>
                  <a:txBody>
                    <a:bodyPr/>
                    <a:lstStyle/>
                    <a:p>
                      <a:r>
                        <a:rPr lang="tr-TR" sz="1800" dirty="0"/>
                        <a:t>4. </a:t>
                      </a:r>
                      <a:r>
                        <a:rPr lang="tr-TR" sz="1800" dirty="0" err="1" smtClean="0"/>
                        <a:t>Day</a:t>
                      </a:r>
                      <a:endParaRPr lang="tr-TR" sz="1800" dirty="0"/>
                    </a:p>
                  </a:txBody>
                  <a:tcPr marL="44879" marR="44879" marT="45693" marB="45693"/>
                </a:tc>
                <a:tc>
                  <a:txBody>
                    <a:bodyPr/>
                    <a:lstStyle/>
                    <a:p>
                      <a:r>
                        <a:rPr lang="tr-TR" sz="1800" dirty="0" err="1" smtClean="0"/>
                        <a:t>Heat</a:t>
                      </a:r>
                      <a:r>
                        <a:rPr lang="tr-TR" sz="1800" dirty="0" smtClean="0"/>
                        <a:t> </a:t>
                      </a:r>
                      <a:r>
                        <a:rPr lang="tr-TR" sz="1800" dirty="0" err="1" smtClean="0"/>
                        <a:t>detection</a:t>
                      </a:r>
                      <a:r>
                        <a:rPr lang="tr-TR" sz="1800" dirty="0" smtClean="0"/>
                        <a:t> </a:t>
                      </a:r>
                      <a:r>
                        <a:rPr lang="tr-TR" sz="1800" dirty="0" err="1" smtClean="0"/>
                        <a:t>and</a:t>
                      </a:r>
                      <a:r>
                        <a:rPr lang="tr-TR" sz="1800" dirty="0" smtClean="0"/>
                        <a:t> AI</a:t>
                      </a:r>
                      <a:endParaRPr lang="tr-TR" sz="1800" dirty="0"/>
                    </a:p>
                  </a:txBody>
                  <a:tcPr marL="44879" marR="44879" marT="45693" marB="45693"/>
                </a:tc>
                <a:extLst>
                  <a:ext uri="{0D108BD9-81ED-4DB2-BD59-A6C34878D82A}"/>
                </a:extLst>
              </a:tr>
              <a:tr h="365702">
                <a:tc>
                  <a:txBody>
                    <a:bodyPr/>
                    <a:lstStyle/>
                    <a:p>
                      <a:r>
                        <a:rPr lang="tr-TR" sz="1800" dirty="0"/>
                        <a:t>5. </a:t>
                      </a:r>
                      <a:r>
                        <a:rPr lang="tr-TR" sz="1800" dirty="0" err="1" smtClean="0"/>
                        <a:t>Day</a:t>
                      </a:r>
                      <a:endParaRPr lang="tr-TR" sz="1800" dirty="0"/>
                    </a:p>
                  </a:txBody>
                  <a:tcPr marL="44879" marR="44879" marT="45693" marB="45693"/>
                </a:tc>
                <a:tc>
                  <a:txBody>
                    <a:bodyPr/>
                    <a:lstStyle/>
                    <a:p>
                      <a:r>
                        <a:rPr lang="tr-TR" sz="1800" dirty="0" err="1" smtClean="0"/>
                        <a:t>Heat</a:t>
                      </a:r>
                      <a:r>
                        <a:rPr lang="tr-TR" sz="1800" dirty="0" smtClean="0"/>
                        <a:t> </a:t>
                      </a:r>
                      <a:r>
                        <a:rPr lang="tr-TR" sz="1800" dirty="0" err="1" smtClean="0"/>
                        <a:t>detection</a:t>
                      </a:r>
                      <a:r>
                        <a:rPr lang="tr-TR" sz="1800" dirty="0" smtClean="0"/>
                        <a:t> </a:t>
                      </a:r>
                      <a:r>
                        <a:rPr lang="tr-TR" sz="1800" dirty="0" err="1" smtClean="0"/>
                        <a:t>and</a:t>
                      </a:r>
                      <a:r>
                        <a:rPr lang="tr-TR" sz="1800" dirty="0" smtClean="0"/>
                        <a:t> AI</a:t>
                      </a:r>
                      <a:endParaRPr lang="tr-TR" sz="1800" dirty="0"/>
                    </a:p>
                  </a:txBody>
                  <a:tcPr marL="44879" marR="44879" marT="45693" marB="45693"/>
                </a:tc>
                <a:extLst>
                  <a:ext uri="{0D108BD9-81ED-4DB2-BD59-A6C34878D82A}"/>
                </a:extLst>
              </a:tr>
              <a:tr h="365702">
                <a:tc>
                  <a:txBody>
                    <a:bodyPr/>
                    <a:lstStyle/>
                    <a:p>
                      <a:r>
                        <a:rPr lang="tr-TR" sz="1800" dirty="0"/>
                        <a:t>11.</a:t>
                      </a:r>
                      <a:r>
                        <a:rPr lang="tr-TR" sz="1800" baseline="0" dirty="0"/>
                        <a:t> </a:t>
                      </a:r>
                      <a:r>
                        <a:rPr lang="tr-TR" sz="1800" baseline="0" dirty="0" err="1" smtClean="0"/>
                        <a:t>Day</a:t>
                      </a:r>
                      <a:endParaRPr lang="tr-TR" sz="1800" dirty="0"/>
                    </a:p>
                  </a:txBody>
                  <a:tcPr marL="44879" marR="44879" marT="45693" marB="45693"/>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dirty="0"/>
                        <a:t>PGF2</a:t>
                      </a:r>
                      <a:r>
                        <a:rPr lang="el-GR" sz="1800" dirty="0"/>
                        <a:t>α</a:t>
                      </a:r>
                      <a:endParaRPr lang="tr-TR" sz="1800" dirty="0"/>
                    </a:p>
                  </a:txBody>
                  <a:tcPr marL="44879" marR="44879" marT="45693" marB="45693"/>
                </a:tc>
                <a:extLst>
                  <a:ext uri="{0D108BD9-81ED-4DB2-BD59-A6C34878D82A}"/>
                </a:extLst>
              </a:tr>
              <a:tr h="365702">
                <a:tc>
                  <a:txBody>
                    <a:bodyPr/>
                    <a:lstStyle/>
                    <a:p>
                      <a:r>
                        <a:rPr lang="tr-TR" sz="1800" dirty="0"/>
                        <a:t>12. </a:t>
                      </a:r>
                      <a:r>
                        <a:rPr lang="tr-TR" sz="1800" dirty="0" err="1" smtClean="0"/>
                        <a:t>Day</a:t>
                      </a:r>
                      <a:endParaRPr lang="tr-TR" sz="1800" dirty="0"/>
                    </a:p>
                  </a:txBody>
                  <a:tcPr marL="44879" marR="44879" marT="45693" marB="45693"/>
                </a:tc>
                <a:tc>
                  <a:txBody>
                    <a:bodyPr/>
                    <a:lstStyle/>
                    <a:p>
                      <a:r>
                        <a:rPr lang="tr-TR" sz="1800" dirty="0"/>
                        <a:t>…………</a:t>
                      </a:r>
                    </a:p>
                  </a:txBody>
                  <a:tcPr marL="44879" marR="44879" marT="45693" marB="45693"/>
                </a:tc>
                <a:extLst>
                  <a:ext uri="{0D108BD9-81ED-4DB2-BD59-A6C34878D82A}"/>
                </a:extLst>
              </a:tr>
              <a:tr h="365702">
                <a:tc>
                  <a:txBody>
                    <a:bodyPr/>
                    <a:lstStyle/>
                    <a:p>
                      <a:r>
                        <a:rPr lang="tr-TR" sz="1800" dirty="0"/>
                        <a:t>13. </a:t>
                      </a:r>
                      <a:r>
                        <a:rPr lang="tr-TR" sz="1800" dirty="0" err="1" smtClean="0"/>
                        <a:t>Day</a:t>
                      </a:r>
                      <a:endParaRPr lang="tr-TR" sz="1800" dirty="0"/>
                    </a:p>
                  </a:txBody>
                  <a:tcPr marL="44879" marR="44879" marT="45693" marB="45693"/>
                </a:tc>
                <a:tc>
                  <a:txBody>
                    <a:bodyPr/>
                    <a:lstStyle/>
                    <a:p>
                      <a:r>
                        <a:rPr lang="tr-TR" sz="1800" dirty="0" err="1" smtClean="0"/>
                        <a:t>Heat</a:t>
                      </a:r>
                      <a:r>
                        <a:rPr lang="tr-TR" sz="1800" dirty="0" smtClean="0"/>
                        <a:t> </a:t>
                      </a:r>
                      <a:r>
                        <a:rPr lang="tr-TR" sz="1800" dirty="0" err="1" smtClean="0"/>
                        <a:t>detection</a:t>
                      </a:r>
                      <a:r>
                        <a:rPr lang="tr-TR" sz="1800" dirty="0" smtClean="0"/>
                        <a:t> </a:t>
                      </a:r>
                      <a:r>
                        <a:rPr lang="tr-TR" sz="1800" dirty="0" err="1" smtClean="0"/>
                        <a:t>and</a:t>
                      </a:r>
                      <a:r>
                        <a:rPr lang="tr-TR" sz="1800" dirty="0" smtClean="0"/>
                        <a:t> AI</a:t>
                      </a:r>
                      <a:endParaRPr lang="tr-TR" sz="1800" dirty="0"/>
                    </a:p>
                  </a:txBody>
                  <a:tcPr marL="44879" marR="44879" marT="45693" marB="45693"/>
                </a:tc>
                <a:extLst>
                  <a:ext uri="{0D108BD9-81ED-4DB2-BD59-A6C34878D82A}"/>
                </a:extLst>
              </a:tr>
              <a:tr h="365702">
                <a:tc>
                  <a:txBody>
                    <a:bodyPr/>
                    <a:lstStyle/>
                    <a:p>
                      <a:r>
                        <a:rPr lang="tr-TR" sz="1800" dirty="0"/>
                        <a:t>14. </a:t>
                      </a:r>
                      <a:r>
                        <a:rPr lang="tr-TR" sz="1800" dirty="0" err="1" smtClean="0"/>
                        <a:t>Day</a:t>
                      </a:r>
                      <a:endParaRPr lang="tr-TR" sz="1800" dirty="0"/>
                    </a:p>
                  </a:txBody>
                  <a:tcPr marL="44879" marR="44879" marT="45693" marB="45693"/>
                </a:tc>
                <a:tc>
                  <a:txBody>
                    <a:bodyPr/>
                    <a:lstStyle/>
                    <a:p>
                      <a:r>
                        <a:rPr lang="tr-TR" sz="1800" dirty="0" err="1" smtClean="0"/>
                        <a:t>Heat</a:t>
                      </a:r>
                      <a:r>
                        <a:rPr lang="tr-TR" sz="1800" dirty="0" smtClean="0"/>
                        <a:t> </a:t>
                      </a:r>
                      <a:r>
                        <a:rPr lang="tr-TR" sz="1800" dirty="0" err="1" smtClean="0"/>
                        <a:t>detection</a:t>
                      </a:r>
                      <a:r>
                        <a:rPr lang="tr-TR" sz="1800" dirty="0" smtClean="0"/>
                        <a:t> </a:t>
                      </a:r>
                      <a:r>
                        <a:rPr lang="tr-TR" sz="1800" dirty="0" err="1" smtClean="0"/>
                        <a:t>and</a:t>
                      </a:r>
                      <a:r>
                        <a:rPr lang="tr-TR" sz="1800" dirty="0" smtClean="0"/>
                        <a:t> AI</a:t>
                      </a:r>
                      <a:endParaRPr lang="tr-TR" sz="1800" dirty="0"/>
                    </a:p>
                  </a:txBody>
                  <a:tcPr marL="44879" marR="44879" marT="45693" marB="45693"/>
                </a:tc>
                <a:extLst>
                  <a:ext uri="{0D108BD9-81ED-4DB2-BD59-A6C34878D82A}"/>
                </a:extLst>
              </a:tr>
              <a:tr h="365702">
                <a:tc>
                  <a:txBody>
                    <a:bodyPr/>
                    <a:lstStyle/>
                    <a:p>
                      <a:r>
                        <a:rPr lang="tr-TR" sz="1800" dirty="0"/>
                        <a:t>15. </a:t>
                      </a:r>
                      <a:r>
                        <a:rPr lang="tr-TR" sz="1800" dirty="0" err="1" smtClean="0"/>
                        <a:t>Day</a:t>
                      </a:r>
                      <a:endParaRPr lang="tr-TR" sz="1800" dirty="0"/>
                    </a:p>
                  </a:txBody>
                  <a:tcPr marL="44879" marR="44879" marT="45693" marB="45693"/>
                </a:tc>
                <a:tc>
                  <a:txBody>
                    <a:bodyPr/>
                    <a:lstStyle/>
                    <a:p>
                      <a:r>
                        <a:rPr lang="tr-TR" sz="1800" dirty="0" err="1" smtClean="0"/>
                        <a:t>Heat</a:t>
                      </a:r>
                      <a:r>
                        <a:rPr lang="tr-TR" sz="1800" dirty="0" smtClean="0"/>
                        <a:t> </a:t>
                      </a:r>
                      <a:r>
                        <a:rPr lang="tr-TR" sz="1800" dirty="0" err="1" smtClean="0"/>
                        <a:t>detection</a:t>
                      </a:r>
                      <a:r>
                        <a:rPr lang="tr-TR" sz="1800" dirty="0" smtClean="0"/>
                        <a:t> </a:t>
                      </a:r>
                      <a:r>
                        <a:rPr lang="tr-TR" sz="1800" dirty="0" err="1" smtClean="0"/>
                        <a:t>and</a:t>
                      </a:r>
                      <a:r>
                        <a:rPr lang="tr-TR" sz="1800" dirty="0" smtClean="0"/>
                        <a:t> AI</a:t>
                      </a:r>
                      <a:endParaRPr lang="tr-TR" sz="1800" dirty="0"/>
                    </a:p>
                  </a:txBody>
                  <a:tcPr marL="44879" marR="44879" marT="45693" marB="45693"/>
                </a:tc>
                <a:extLst>
                  <a:ext uri="{0D108BD9-81ED-4DB2-BD59-A6C34878D82A}"/>
                </a:extLst>
              </a:tr>
              <a:tr h="365702">
                <a:tc>
                  <a:txBody>
                    <a:bodyPr/>
                    <a:lstStyle/>
                    <a:p>
                      <a:r>
                        <a:rPr lang="tr-TR" sz="1800" dirty="0"/>
                        <a:t>16. </a:t>
                      </a:r>
                      <a:r>
                        <a:rPr lang="tr-TR" sz="1800" dirty="0" err="1" smtClean="0"/>
                        <a:t>Day</a:t>
                      </a:r>
                      <a:endParaRPr lang="tr-TR" sz="1800" dirty="0"/>
                    </a:p>
                  </a:txBody>
                  <a:tcPr marL="44879" marR="44879" marT="45693" marB="45693"/>
                </a:tc>
                <a:tc>
                  <a:txBody>
                    <a:bodyPr/>
                    <a:lstStyle/>
                    <a:p>
                      <a:r>
                        <a:rPr lang="tr-TR" sz="1800" dirty="0" err="1" smtClean="0"/>
                        <a:t>Heat</a:t>
                      </a:r>
                      <a:r>
                        <a:rPr lang="tr-TR" sz="1800" dirty="0" smtClean="0"/>
                        <a:t> </a:t>
                      </a:r>
                      <a:r>
                        <a:rPr lang="tr-TR" sz="1800" dirty="0" err="1" smtClean="0"/>
                        <a:t>detection</a:t>
                      </a:r>
                      <a:r>
                        <a:rPr lang="tr-TR" sz="1800" dirty="0" smtClean="0"/>
                        <a:t> </a:t>
                      </a:r>
                      <a:r>
                        <a:rPr lang="tr-TR" sz="1800" dirty="0" err="1" smtClean="0"/>
                        <a:t>and</a:t>
                      </a:r>
                      <a:r>
                        <a:rPr lang="tr-TR" sz="1800" dirty="0" smtClean="0"/>
                        <a:t> AI</a:t>
                      </a:r>
                      <a:endParaRPr lang="tr-TR" sz="1800" dirty="0"/>
                    </a:p>
                  </a:txBody>
                  <a:tcPr marL="44879" marR="44879" marT="45693" marB="45693"/>
                </a:tc>
                <a:extLst>
                  <a:ext uri="{0D108BD9-81ED-4DB2-BD59-A6C34878D82A}"/>
                </a:extLst>
              </a:tr>
            </a:tbl>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extLst>
          </p:cNvPr>
          <p:cNvSpPr>
            <a:spLocks noGrp="1"/>
          </p:cNvSpPr>
          <p:nvPr>
            <p:ph type="title"/>
          </p:nvPr>
        </p:nvSpPr>
        <p:spPr>
          <a:xfrm>
            <a:off x="1028700" y="620713"/>
            <a:ext cx="7086600" cy="942975"/>
          </a:xfrm>
        </p:spPr>
        <p:txBody>
          <a:bodyPr/>
          <a:lstStyle/>
          <a:p>
            <a:pPr marL="484632" algn="ctr" fontAlgn="auto">
              <a:spcAft>
                <a:spcPts val="0"/>
              </a:spcAft>
              <a:defRPr/>
            </a:pPr>
            <a:r>
              <a:rPr lang="tr-TR" b="1" dirty="0" err="1">
                <a:solidFill>
                  <a:schemeClr val="tx1"/>
                </a:solidFill>
              </a:rPr>
              <a:t>GnRH+prostaglandin</a:t>
            </a:r>
            <a:r>
              <a:rPr lang="tr-TR" b="1" dirty="0">
                <a:solidFill>
                  <a:schemeClr val="tx1"/>
                </a:solidFill>
              </a:rPr>
              <a:t> </a:t>
            </a:r>
            <a:r>
              <a:rPr lang="tr-TR" b="1" dirty="0" err="1" smtClean="0">
                <a:solidFill>
                  <a:schemeClr val="tx1"/>
                </a:solidFill>
              </a:rPr>
              <a:t>based</a:t>
            </a:r>
            <a:r>
              <a:rPr lang="tr-TR" b="1" dirty="0" smtClean="0">
                <a:solidFill>
                  <a:schemeClr val="tx1"/>
                </a:solidFill>
              </a:rPr>
              <a:t> </a:t>
            </a:r>
            <a:r>
              <a:rPr lang="tr-TR" b="1" dirty="0" err="1" smtClean="0">
                <a:solidFill>
                  <a:schemeClr val="tx1"/>
                </a:solidFill>
              </a:rPr>
              <a:t>protocols</a:t>
            </a:r>
            <a:endParaRPr lang="tr-TR" dirty="0">
              <a:solidFill>
                <a:schemeClr val="accent1">
                  <a:tint val="83000"/>
                  <a:satMod val="150000"/>
                </a:schemeClr>
              </a:solidFill>
            </a:endParaRPr>
          </a:p>
        </p:txBody>
      </p:sp>
      <p:sp>
        <p:nvSpPr>
          <p:cNvPr id="167939" name="2 İçerik Yer Tutucusu"/>
          <p:cNvSpPr>
            <a:spLocks noGrp="1" noChangeArrowheads="1"/>
          </p:cNvSpPr>
          <p:nvPr>
            <p:ph idx="1"/>
          </p:nvPr>
        </p:nvSpPr>
        <p:spPr>
          <a:xfrm>
            <a:off x="457200" y="1916113"/>
            <a:ext cx="8229600" cy="4441825"/>
          </a:xfrm>
        </p:spPr>
        <p:txBody>
          <a:bodyPr/>
          <a:lstStyle/>
          <a:p>
            <a:pPr marL="447675" indent="-382588">
              <a:buFont typeface="Wingdings 2" pitchFamily="18" charset="2"/>
              <a:buChar char=""/>
            </a:pPr>
            <a:r>
              <a:rPr lang="tr-TR" altLang="tr-TR" sz="2400" smtClean="0"/>
              <a:t>Depending on the developing follicular structure after PGF2</a:t>
            </a:r>
            <a:r>
              <a:rPr lang="el-GR" altLang="tr-TR" sz="2400" smtClean="0"/>
              <a:t>α</a:t>
            </a:r>
            <a:r>
              <a:rPr lang="tr-TR" altLang="tr-TR" sz="2400" smtClean="0"/>
              <a:t> injection and the phase of the follicle estrus signs are spread over a 2-5 day period. </a:t>
            </a:r>
          </a:p>
          <a:p>
            <a:pPr marL="447675" indent="-382588">
              <a:buFont typeface="Wingdings 2" pitchFamily="18" charset="2"/>
              <a:buChar char=""/>
            </a:pPr>
            <a:r>
              <a:rPr lang="tr-TR" altLang="tr-TR" sz="2400" smtClean="0"/>
              <a:t>The shortening of this time will be advantageous in terms of the success of artificial insemination practices. </a:t>
            </a:r>
          </a:p>
          <a:p>
            <a:pPr marL="447675" indent="-382588">
              <a:buFont typeface="Wingdings 2" pitchFamily="18" charset="2"/>
              <a:buChar char=""/>
            </a:pPr>
            <a:r>
              <a:rPr lang="tr-TR" altLang="tr-TR" sz="2400" smtClean="0"/>
              <a:t>In this respect, the «estrus control protocols» formed by PGF2</a:t>
            </a:r>
            <a:r>
              <a:rPr lang="el-GR" altLang="tr-TR" sz="2400" smtClean="0"/>
              <a:t>α</a:t>
            </a:r>
            <a:r>
              <a:rPr lang="tr-TR" altLang="tr-TR" sz="2400" smtClean="0"/>
              <a:t> used with GnRH are used.</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a:extLst>
              <a:ext uri="{FF2B5EF4-FFF2-40B4-BE49-F238E27FC236}"/>
            </a:extLst>
          </p:cNvPr>
          <p:cNvSpPr>
            <a:spLocks noGrp="1"/>
          </p:cNvSpPr>
          <p:nvPr>
            <p:ph idx="1"/>
          </p:nvPr>
        </p:nvSpPr>
        <p:spPr>
          <a:xfrm>
            <a:off x="457200" y="1882775"/>
            <a:ext cx="8229600" cy="4210050"/>
          </a:xfrm>
        </p:spPr>
        <p:txBody>
          <a:bodyPr>
            <a:normAutofit lnSpcReduction="10000"/>
          </a:bodyPr>
          <a:lstStyle/>
          <a:p>
            <a:pPr marL="448056" indent="-384048" fontAlgn="auto">
              <a:spcAft>
                <a:spcPts val="0"/>
              </a:spcAft>
              <a:buFont typeface="Wingdings 2"/>
              <a:buChar char=""/>
              <a:defRPr/>
            </a:pPr>
            <a:r>
              <a:rPr lang="tr-TR" sz="2200" dirty="0" err="1" smtClean="0"/>
              <a:t>GnRH</a:t>
            </a:r>
            <a:r>
              <a:rPr lang="tr-TR" sz="2200" dirty="0" smtClean="0"/>
              <a:t> </a:t>
            </a:r>
            <a:r>
              <a:rPr lang="tr-TR" sz="2200" dirty="0" err="1" smtClean="0"/>
              <a:t>administration</a:t>
            </a:r>
            <a:r>
              <a:rPr lang="tr-TR" sz="2200" dirty="0" smtClean="0"/>
              <a:t> at </a:t>
            </a:r>
            <a:r>
              <a:rPr lang="tr-TR" sz="2200" dirty="0" err="1" smtClean="0"/>
              <a:t>any</a:t>
            </a:r>
            <a:r>
              <a:rPr lang="tr-TR" sz="2200" dirty="0" smtClean="0"/>
              <a:t> </a:t>
            </a:r>
            <a:r>
              <a:rPr lang="tr-TR" sz="2200" dirty="0" err="1" smtClean="0"/>
              <a:t>point</a:t>
            </a:r>
            <a:r>
              <a:rPr lang="tr-TR" sz="2200" dirty="0" smtClean="0"/>
              <a:t> </a:t>
            </a:r>
            <a:r>
              <a:rPr lang="tr-TR" sz="2200" dirty="0" err="1" smtClean="0"/>
              <a:t>during</a:t>
            </a:r>
            <a:r>
              <a:rPr lang="tr-TR" sz="2200" dirty="0" smtClean="0"/>
              <a:t> </a:t>
            </a:r>
            <a:r>
              <a:rPr lang="tr-TR" sz="2200" dirty="0" err="1" smtClean="0"/>
              <a:t>the</a:t>
            </a:r>
            <a:r>
              <a:rPr lang="tr-TR" sz="2200" dirty="0" smtClean="0"/>
              <a:t> </a:t>
            </a:r>
            <a:r>
              <a:rPr lang="tr-TR" sz="2200" dirty="0" err="1" smtClean="0"/>
              <a:t>cycle</a:t>
            </a:r>
            <a:r>
              <a:rPr lang="tr-TR" sz="2200" dirty="0" smtClean="0"/>
              <a:t> </a:t>
            </a:r>
            <a:r>
              <a:rPr lang="tr-TR" sz="2200" dirty="0" err="1" smtClean="0"/>
              <a:t>causes</a:t>
            </a:r>
            <a:r>
              <a:rPr lang="tr-TR" sz="2200" dirty="0" smtClean="0"/>
              <a:t> </a:t>
            </a:r>
            <a:r>
              <a:rPr lang="tr-TR" sz="2200" dirty="0" err="1" smtClean="0"/>
              <a:t>ovulation</a:t>
            </a:r>
            <a:r>
              <a:rPr lang="tr-TR" sz="2200" dirty="0" smtClean="0"/>
              <a:t> </a:t>
            </a:r>
            <a:r>
              <a:rPr lang="tr-TR" sz="2200" dirty="0" err="1" smtClean="0"/>
              <a:t>or</a:t>
            </a:r>
            <a:r>
              <a:rPr lang="tr-TR" sz="2200" dirty="0" smtClean="0"/>
              <a:t> </a:t>
            </a:r>
            <a:r>
              <a:rPr lang="tr-TR" sz="2200" dirty="0" err="1" smtClean="0"/>
              <a:t>regression</a:t>
            </a:r>
            <a:r>
              <a:rPr lang="tr-TR" sz="2200" dirty="0" smtClean="0"/>
              <a:t> of dominant </a:t>
            </a:r>
            <a:r>
              <a:rPr lang="tr-TR" sz="2200" dirty="0" err="1" smtClean="0"/>
              <a:t>follicle</a:t>
            </a:r>
            <a:r>
              <a:rPr lang="tr-TR" sz="2200" dirty="0" smtClean="0"/>
              <a:t> </a:t>
            </a:r>
            <a:r>
              <a:rPr lang="tr-TR" sz="2200" dirty="0" err="1" smtClean="0"/>
              <a:t>and</a:t>
            </a:r>
            <a:r>
              <a:rPr lang="tr-TR" sz="2200" dirty="0" smtClean="0"/>
              <a:t> </a:t>
            </a:r>
            <a:r>
              <a:rPr lang="tr-TR" sz="2200" dirty="0" err="1" smtClean="0"/>
              <a:t>luteinisation</a:t>
            </a:r>
            <a:r>
              <a:rPr lang="tr-TR" sz="2200" dirty="0" smtClean="0"/>
              <a:t> of </a:t>
            </a:r>
            <a:r>
              <a:rPr lang="tr-TR" sz="2200" dirty="0" err="1" smtClean="0"/>
              <a:t>developing</a:t>
            </a:r>
            <a:r>
              <a:rPr lang="tr-TR" sz="2200" dirty="0" smtClean="0"/>
              <a:t> </a:t>
            </a:r>
            <a:r>
              <a:rPr lang="tr-TR" sz="2200" dirty="0" err="1" smtClean="0"/>
              <a:t>follicles</a:t>
            </a:r>
            <a:r>
              <a:rPr lang="tr-TR" sz="2200" dirty="0" smtClean="0"/>
              <a:t>. </a:t>
            </a:r>
            <a:endParaRPr lang="tr-TR" sz="2200" dirty="0"/>
          </a:p>
          <a:p>
            <a:pPr marL="448056" indent="-384048" fontAlgn="auto">
              <a:spcAft>
                <a:spcPts val="0"/>
              </a:spcAft>
              <a:buFont typeface="Wingdings 2"/>
              <a:buChar char=""/>
              <a:defRPr/>
            </a:pPr>
            <a:r>
              <a:rPr lang="tr-TR" sz="2200" dirty="0" err="1" smtClean="0"/>
              <a:t>Approximately</a:t>
            </a:r>
            <a:r>
              <a:rPr lang="tr-TR" sz="2200" dirty="0" smtClean="0"/>
              <a:t> 2 </a:t>
            </a:r>
            <a:r>
              <a:rPr lang="tr-TR" sz="2200" dirty="0" err="1" smtClean="0"/>
              <a:t>days</a:t>
            </a:r>
            <a:r>
              <a:rPr lang="tr-TR" sz="2200" dirty="0" smtClean="0"/>
              <a:t> </a:t>
            </a:r>
            <a:r>
              <a:rPr lang="tr-TR" sz="2200" dirty="0" err="1" smtClean="0"/>
              <a:t>after</a:t>
            </a:r>
            <a:r>
              <a:rPr lang="tr-TR" sz="2200" dirty="0" smtClean="0"/>
              <a:t> </a:t>
            </a:r>
            <a:r>
              <a:rPr lang="tr-TR" sz="2200" dirty="0" err="1" smtClean="0"/>
              <a:t>this</a:t>
            </a:r>
            <a:r>
              <a:rPr lang="tr-TR" sz="2200" dirty="0" smtClean="0"/>
              <a:t> </a:t>
            </a:r>
            <a:r>
              <a:rPr lang="tr-TR" sz="2200" dirty="0" err="1" smtClean="0"/>
              <a:t>regression</a:t>
            </a:r>
            <a:r>
              <a:rPr lang="tr-TR" sz="2200" dirty="0" smtClean="0"/>
              <a:t>, a </a:t>
            </a:r>
            <a:r>
              <a:rPr lang="tr-TR" sz="2200" dirty="0" err="1" smtClean="0"/>
              <a:t>new</a:t>
            </a:r>
            <a:r>
              <a:rPr lang="tr-TR" sz="2200" dirty="0" smtClean="0"/>
              <a:t> </a:t>
            </a:r>
            <a:r>
              <a:rPr lang="tr-TR" sz="2200" dirty="0" err="1" smtClean="0"/>
              <a:t>follicular</a:t>
            </a:r>
            <a:r>
              <a:rPr lang="tr-TR" sz="2200" dirty="0" smtClean="0"/>
              <a:t> </a:t>
            </a:r>
            <a:r>
              <a:rPr lang="tr-TR" sz="2200" dirty="0" err="1" smtClean="0"/>
              <a:t>wave</a:t>
            </a:r>
            <a:r>
              <a:rPr lang="tr-TR" sz="2200" dirty="0" smtClean="0"/>
              <a:t> </a:t>
            </a:r>
            <a:r>
              <a:rPr lang="tr-TR" sz="2200" dirty="0" err="1" smtClean="0"/>
              <a:t>begins</a:t>
            </a:r>
            <a:r>
              <a:rPr lang="tr-TR" sz="2200" dirty="0" smtClean="0"/>
              <a:t>. </a:t>
            </a:r>
            <a:endParaRPr lang="tr-TR" sz="2200" dirty="0"/>
          </a:p>
          <a:p>
            <a:pPr marL="448056" indent="-384048" fontAlgn="auto">
              <a:spcAft>
                <a:spcPts val="0"/>
              </a:spcAft>
              <a:buFont typeface="Wingdings 2"/>
              <a:buChar char=""/>
              <a:defRPr/>
            </a:pPr>
            <a:r>
              <a:rPr lang="tr-TR" sz="2200" dirty="0"/>
              <a:t>PGF2</a:t>
            </a:r>
            <a:r>
              <a:rPr lang="el-GR" sz="2200" dirty="0"/>
              <a:t>α </a:t>
            </a:r>
            <a:r>
              <a:rPr lang="tr-TR" sz="2200" dirty="0" err="1" smtClean="0"/>
              <a:t>injection</a:t>
            </a:r>
            <a:r>
              <a:rPr lang="tr-TR" sz="2200" dirty="0" smtClean="0"/>
              <a:t> on </a:t>
            </a:r>
            <a:r>
              <a:rPr lang="tr-TR" sz="2200" dirty="0" err="1" smtClean="0"/>
              <a:t>the</a:t>
            </a:r>
            <a:r>
              <a:rPr lang="tr-TR" sz="2200" dirty="0" smtClean="0"/>
              <a:t> 7th </a:t>
            </a:r>
            <a:r>
              <a:rPr lang="tr-TR" sz="2200" dirty="0" err="1" smtClean="0"/>
              <a:t>day</a:t>
            </a:r>
            <a:r>
              <a:rPr lang="tr-TR" sz="2200" dirty="0" smtClean="0"/>
              <a:t> </a:t>
            </a:r>
            <a:r>
              <a:rPr lang="tr-TR" sz="2200" dirty="0" err="1" smtClean="0"/>
              <a:t>after</a:t>
            </a:r>
            <a:r>
              <a:rPr lang="tr-TR" sz="2200" dirty="0" smtClean="0"/>
              <a:t> </a:t>
            </a:r>
            <a:r>
              <a:rPr lang="tr-TR" sz="2200" dirty="0" err="1" smtClean="0"/>
              <a:t>GnRH</a:t>
            </a:r>
            <a:r>
              <a:rPr lang="tr-TR" sz="2200" dirty="0" smtClean="0"/>
              <a:t> </a:t>
            </a:r>
            <a:r>
              <a:rPr lang="tr-TR" sz="2200" dirty="0" err="1" smtClean="0"/>
              <a:t>administration</a:t>
            </a:r>
            <a:r>
              <a:rPr lang="tr-TR" sz="2200" dirty="0" smtClean="0"/>
              <a:t> </a:t>
            </a:r>
            <a:r>
              <a:rPr lang="tr-TR" sz="2200" dirty="0" err="1" smtClean="0"/>
              <a:t>causes</a:t>
            </a:r>
            <a:r>
              <a:rPr lang="tr-TR" sz="2200" dirty="0" smtClean="0"/>
              <a:t> </a:t>
            </a:r>
            <a:r>
              <a:rPr lang="tr-TR" sz="2200" dirty="0" err="1" smtClean="0"/>
              <a:t>regression</a:t>
            </a:r>
            <a:r>
              <a:rPr lang="tr-TR" sz="2200" dirty="0" smtClean="0"/>
              <a:t> in </a:t>
            </a:r>
            <a:r>
              <a:rPr lang="tr-TR" sz="2200" dirty="0" err="1" smtClean="0"/>
              <a:t>luteal</a:t>
            </a:r>
            <a:r>
              <a:rPr lang="tr-TR" sz="2200" dirty="0" smtClean="0"/>
              <a:t> </a:t>
            </a:r>
            <a:r>
              <a:rPr lang="tr-TR" sz="2200" dirty="0" err="1" smtClean="0"/>
              <a:t>tissues</a:t>
            </a:r>
            <a:r>
              <a:rPr lang="tr-TR" sz="2200" dirty="0" smtClean="0"/>
              <a:t>. </a:t>
            </a:r>
            <a:endParaRPr lang="tr-TR" sz="2200" dirty="0"/>
          </a:p>
          <a:p>
            <a:pPr marL="448056" indent="-384048" fontAlgn="auto">
              <a:spcAft>
                <a:spcPts val="0"/>
              </a:spcAft>
              <a:buFont typeface="Wingdings 2"/>
              <a:buChar char=""/>
              <a:defRPr/>
            </a:pPr>
            <a:r>
              <a:rPr lang="tr-TR" sz="2200" dirty="0" smtClean="0"/>
              <a:t>A </a:t>
            </a:r>
            <a:r>
              <a:rPr lang="tr-TR" sz="2200" dirty="0" err="1" smtClean="0"/>
              <a:t>second</a:t>
            </a:r>
            <a:r>
              <a:rPr lang="tr-TR" sz="2200" dirty="0" smtClean="0"/>
              <a:t> </a:t>
            </a:r>
            <a:r>
              <a:rPr lang="tr-TR" sz="2200" dirty="0" err="1" smtClean="0"/>
              <a:t>GnRH</a:t>
            </a:r>
            <a:r>
              <a:rPr lang="tr-TR" sz="2200" dirty="0" smtClean="0"/>
              <a:t> </a:t>
            </a:r>
            <a:r>
              <a:rPr lang="tr-TR" sz="2200" dirty="0" err="1" smtClean="0"/>
              <a:t>injection</a:t>
            </a:r>
            <a:r>
              <a:rPr lang="tr-TR" sz="2200" dirty="0" smtClean="0"/>
              <a:t> 24-60 </a:t>
            </a:r>
            <a:r>
              <a:rPr lang="tr-TR" sz="2200" dirty="0" err="1" smtClean="0"/>
              <a:t>hours</a:t>
            </a:r>
            <a:r>
              <a:rPr lang="tr-TR" sz="2200" dirty="0" smtClean="0"/>
              <a:t> </a:t>
            </a:r>
            <a:r>
              <a:rPr lang="tr-TR" sz="2200" dirty="0" err="1" smtClean="0"/>
              <a:t>after</a:t>
            </a:r>
            <a:r>
              <a:rPr lang="tr-TR" sz="2200" dirty="0" smtClean="0"/>
              <a:t> PGF2</a:t>
            </a:r>
            <a:r>
              <a:rPr lang="el-GR" sz="2200" dirty="0"/>
              <a:t>α</a:t>
            </a:r>
            <a:r>
              <a:rPr lang="tr-TR" sz="2200" dirty="0"/>
              <a:t> </a:t>
            </a:r>
            <a:r>
              <a:rPr lang="tr-TR" sz="2200" dirty="0" err="1" smtClean="0"/>
              <a:t>administration</a:t>
            </a:r>
            <a:r>
              <a:rPr lang="tr-TR" sz="2200" dirty="0" smtClean="0"/>
              <a:t> </a:t>
            </a:r>
            <a:r>
              <a:rPr lang="tr-TR" sz="2200" dirty="0" err="1" smtClean="0"/>
              <a:t>induces</a:t>
            </a:r>
            <a:r>
              <a:rPr lang="tr-TR" sz="2200" dirty="0" smtClean="0"/>
              <a:t> </a:t>
            </a:r>
            <a:r>
              <a:rPr lang="tr-TR" sz="2200" dirty="0" err="1" smtClean="0"/>
              <a:t>ovulation</a:t>
            </a:r>
            <a:r>
              <a:rPr lang="tr-TR" sz="2200" dirty="0" smtClean="0"/>
              <a:t> </a:t>
            </a:r>
            <a:r>
              <a:rPr lang="tr-TR" sz="2200" dirty="0" err="1" smtClean="0"/>
              <a:t>by</a:t>
            </a:r>
            <a:r>
              <a:rPr lang="tr-TR" sz="2200" dirty="0" smtClean="0"/>
              <a:t> </a:t>
            </a:r>
            <a:r>
              <a:rPr lang="tr-TR" sz="2200" dirty="0" err="1" smtClean="0"/>
              <a:t>stimulation</a:t>
            </a:r>
            <a:r>
              <a:rPr lang="tr-TR" sz="2200" dirty="0" smtClean="0"/>
              <a:t> LH </a:t>
            </a:r>
            <a:r>
              <a:rPr lang="tr-TR" sz="2200" dirty="0" err="1" smtClean="0"/>
              <a:t>secretion</a:t>
            </a:r>
            <a:r>
              <a:rPr lang="tr-TR" sz="2200" dirty="0" smtClean="0"/>
              <a:t>. </a:t>
            </a:r>
          </a:p>
          <a:p>
            <a:pPr marL="448056" indent="-384048" fontAlgn="auto">
              <a:spcAft>
                <a:spcPts val="0"/>
              </a:spcAft>
              <a:buFont typeface="Wingdings 2"/>
              <a:buChar char=""/>
              <a:defRPr/>
            </a:pPr>
            <a:r>
              <a:rPr lang="tr-TR" sz="2200" dirty="0" err="1" smtClean="0"/>
              <a:t>These</a:t>
            </a:r>
            <a:r>
              <a:rPr lang="tr-TR" sz="2200" dirty="0" smtClean="0"/>
              <a:t> </a:t>
            </a:r>
            <a:r>
              <a:rPr lang="tr-TR" sz="2200" dirty="0" err="1" smtClean="0"/>
              <a:t>protocols</a:t>
            </a:r>
            <a:r>
              <a:rPr lang="tr-TR" sz="2200" dirty="0" smtClean="0"/>
              <a:t> </a:t>
            </a:r>
            <a:r>
              <a:rPr lang="tr-TR" sz="2200" dirty="0" err="1" smtClean="0"/>
              <a:t>are</a:t>
            </a:r>
            <a:r>
              <a:rPr lang="tr-TR" sz="2200" dirty="0" smtClean="0"/>
              <a:t> </a:t>
            </a:r>
            <a:r>
              <a:rPr lang="tr-TR" sz="2200" dirty="0" err="1" smtClean="0"/>
              <a:t>developed</a:t>
            </a:r>
            <a:r>
              <a:rPr lang="tr-TR" sz="2200" dirty="0" smtClean="0"/>
              <a:t> </a:t>
            </a:r>
            <a:r>
              <a:rPr lang="tr-TR" sz="2200" dirty="0" err="1" smtClean="0"/>
              <a:t>with</a:t>
            </a:r>
            <a:r>
              <a:rPr lang="tr-TR" sz="2200" dirty="0" smtClean="0"/>
              <a:t> </a:t>
            </a:r>
            <a:r>
              <a:rPr lang="tr-TR" sz="2200" dirty="0" err="1" smtClean="0"/>
              <a:t>changes</a:t>
            </a:r>
            <a:r>
              <a:rPr lang="tr-TR" sz="2200" dirty="0" smtClean="0"/>
              <a:t> done on </a:t>
            </a:r>
            <a:r>
              <a:rPr lang="tr-TR" sz="2200" dirty="0" err="1" smtClean="0"/>
              <a:t>the</a:t>
            </a:r>
            <a:r>
              <a:rPr lang="tr-TR" sz="2200" dirty="0" smtClean="0"/>
              <a:t> </a:t>
            </a:r>
            <a:r>
              <a:rPr lang="tr-TR" sz="2200" dirty="0" err="1" smtClean="0"/>
              <a:t>explained</a:t>
            </a:r>
            <a:r>
              <a:rPr lang="tr-TR" sz="2200" dirty="0" smtClean="0"/>
              <a:t> </a:t>
            </a:r>
            <a:r>
              <a:rPr lang="tr-TR" sz="2200" dirty="0" err="1" smtClean="0"/>
              <a:t>base</a:t>
            </a:r>
            <a:r>
              <a:rPr lang="tr-TR" sz="2200" dirty="0" smtClean="0"/>
              <a:t> </a:t>
            </a:r>
            <a:r>
              <a:rPr lang="tr-TR" sz="2200" dirty="0" err="1" smtClean="0"/>
              <a:t>protocol</a:t>
            </a:r>
            <a:r>
              <a:rPr lang="tr-TR" sz="2200" dirty="0" smtClean="0"/>
              <a:t> </a:t>
            </a:r>
            <a:r>
              <a:rPr lang="tr-TR" sz="2200" dirty="0" err="1" smtClean="0"/>
              <a:t>named</a:t>
            </a:r>
            <a:r>
              <a:rPr lang="tr-TR" sz="2200" dirty="0" smtClean="0"/>
              <a:t> </a:t>
            </a:r>
            <a:r>
              <a:rPr lang="tr-TR" sz="2200" dirty="0" err="1" smtClean="0"/>
              <a:t>ovsynch</a:t>
            </a:r>
            <a:r>
              <a:rPr lang="tr-TR" sz="2200" dirty="0" smtClean="0"/>
              <a:t>.</a:t>
            </a:r>
            <a:endParaRPr lang="tr-TR" sz="2200" dirty="0"/>
          </a:p>
        </p:txBody>
      </p:sp>
      <p:sp>
        <p:nvSpPr>
          <p:cNvPr id="5" name="1 Başlık">
            <a:extLst>
              <a:ext uri="{FF2B5EF4-FFF2-40B4-BE49-F238E27FC236}"/>
            </a:extLst>
          </p:cNvPr>
          <p:cNvSpPr>
            <a:spLocks noGrp="1"/>
          </p:cNvSpPr>
          <p:nvPr>
            <p:ph type="title"/>
          </p:nvPr>
        </p:nvSpPr>
        <p:spPr>
          <a:xfrm>
            <a:off x="1028700" y="620713"/>
            <a:ext cx="7086600" cy="942975"/>
          </a:xfrm>
        </p:spPr>
        <p:txBody>
          <a:bodyPr/>
          <a:lstStyle/>
          <a:p>
            <a:pPr marL="484632" algn="ctr" fontAlgn="auto">
              <a:spcAft>
                <a:spcPts val="0"/>
              </a:spcAft>
              <a:defRPr/>
            </a:pPr>
            <a:r>
              <a:rPr lang="tr-TR" b="1" dirty="0" err="1">
                <a:solidFill>
                  <a:schemeClr val="tx1"/>
                </a:solidFill>
              </a:rPr>
              <a:t>GnRH+prostaglandin</a:t>
            </a:r>
            <a:r>
              <a:rPr lang="tr-TR" b="1" dirty="0">
                <a:solidFill>
                  <a:schemeClr val="tx1"/>
                </a:solidFill>
              </a:rPr>
              <a:t> </a:t>
            </a:r>
            <a:r>
              <a:rPr lang="tr-TR" b="1" dirty="0" err="1" smtClean="0">
                <a:solidFill>
                  <a:schemeClr val="tx1"/>
                </a:solidFill>
              </a:rPr>
              <a:t>based</a:t>
            </a:r>
            <a:r>
              <a:rPr lang="tr-TR" b="1" dirty="0" smtClean="0">
                <a:solidFill>
                  <a:schemeClr val="tx1"/>
                </a:solidFill>
              </a:rPr>
              <a:t> </a:t>
            </a:r>
            <a:r>
              <a:rPr lang="tr-TR" b="1" dirty="0" err="1" smtClean="0">
                <a:solidFill>
                  <a:schemeClr val="tx1"/>
                </a:solidFill>
              </a:rPr>
              <a:t>protocols</a:t>
            </a:r>
            <a:endParaRPr lang="tr-TR" dirty="0">
              <a:solidFill>
                <a:schemeClr val="accent1">
                  <a:tint val="83000"/>
                  <a:satMod val="150000"/>
                </a:schemeClr>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İçerik Yer Tutucusu">
            <a:extLst>
              <a:ext uri="{FF2B5EF4-FFF2-40B4-BE49-F238E27FC236}"/>
            </a:extLst>
          </p:cNvPr>
          <p:cNvGraphicFramePr>
            <a:graphicFrameLocks noGrp="1"/>
          </p:cNvGraphicFramePr>
          <p:nvPr>
            <p:ph idx="1"/>
          </p:nvPr>
        </p:nvGraphicFramePr>
        <p:xfrm>
          <a:off x="468313" y="1916113"/>
          <a:ext cx="8207376" cy="3989388"/>
        </p:xfrm>
        <a:graphic>
          <a:graphicData uri="http://schemas.openxmlformats.org/drawingml/2006/table">
            <a:tbl>
              <a:tblPr firstRow="1" bandRow="1">
                <a:tableStyleId>{5C22544A-7EE6-4342-B048-85BDC9FD1C3A}</a:tableStyleId>
              </a:tblPr>
              <a:tblGrid>
                <a:gridCol w="4103688">
                  <a:extLst>
                    <a:ext uri="{9D8B030D-6E8A-4147-A177-3AD203B41FA5}"/>
                  </a:extLst>
                </a:gridCol>
                <a:gridCol w="4103688">
                  <a:extLst>
                    <a:ext uri="{9D8B030D-6E8A-4147-A177-3AD203B41FA5}"/>
                  </a:extLst>
                </a:gridCol>
              </a:tblGrid>
              <a:tr h="1008138">
                <a:tc>
                  <a:txBody>
                    <a:bodyPr/>
                    <a:lstStyle/>
                    <a:p>
                      <a:r>
                        <a:rPr lang="tr-TR" sz="1800" dirty="0">
                          <a:solidFill>
                            <a:schemeClr val="tx1"/>
                          </a:solidFill>
                        </a:rPr>
                        <a:t>0. </a:t>
                      </a:r>
                      <a:r>
                        <a:rPr lang="tr-TR" sz="1800" dirty="0" err="1" smtClean="0">
                          <a:solidFill>
                            <a:schemeClr val="tx1"/>
                          </a:solidFill>
                        </a:rPr>
                        <a:t>day</a:t>
                      </a:r>
                      <a:r>
                        <a:rPr lang="tr-TR" sz="1800" dirty="0" smtClean="0">
                          <a:solidFill>
                            <a:schemeClr val="tx1"/>
                          </a:solidFill>
                        </a:rPr>
                        <a:t> </a:t>
                      </a:r>
                      <a:endParaRPr lang="tr-TR" sz="1800" dirty="0">
                        <a:solidFill>
                          <a:schemeClr val="tx1"/>
                        </a:solidFill>
                      </a:endParaRPr>
                    </a:p>
                    <a:p>
                      <a:r>
                        <a:rPr lang="tr-TR" sz="1800" dirty="0" smtClean="0">
                          <a:solidFill>
                            <a:schemeClr val="tx1"/>
                          </a:solidFill>
                        </a:rPr>
                        <a:t>(14 </a:t>
                      </a:r>
                      <a:r>
                        <a:rPr lang="tr-TR" sz="1800" dirty="0" err="1" smtClean="0">
                          <a:solidFill>
                            <a:schemeClr val="tx1"/>
                          </a:solidFill>
                        </a:rPr>
                        <a:t>days</a:t>
                      </a:r>
                      <a:r>
                        <a:rPr lang="tr-TR" sz="1800" dirty="0" smtClean="0">
                          <a:solidFill>
                            <a:schemeClr val="tx1"/>
                          </a:solidFill>
                        </a:rPr>
                        <a:t> </a:t>
                      </a:r>
                      <a:r>
                        <a:rPr lang="tr-TR" sz="1800" dirty="0" err="1" smtClean="0">
                          <a:solidFill>
                            <a:schemeClr val="tx1"/>
                          </a:solidFill>
                        </a:rPr>
                        <a:t>before</a:t>
                      </a:r>
                      <a:r>
                        <a:rPr lang="tr-TR" sz="1800" dirty="0" smtClean="0">
                          <a:solidFill>
                            <a:schemeClr val="tx1"/>
                          </a:solidFill>
                        </a:rPr>
                        <a:t> </a:t>
                      </a:r>
                      <a:r>
                        <a:rPr lang="tr-TR" sz="1800" dirty="0" err="1" smtClean="0">
                          <a:solidFill>
                            <a:schemeClr val="tx1"/>
                          </a:solidFill>
                        </a:rPr>
                        <a:t>the</a:t>
                      </a:r>
                      <a:r>
                        <a:rPr lang="tr-TR" sz="1800" dirty="0" smtClean="0">
                          <a:solidFill>
                            <a:schemeClr val="tx1"/>
                          </a:solidFill>
                        </a:rPr>
                        <a:t> </a:t>
                      </a:r>
                      <a:r>
                        <a:rPr lang="tr-TR" sz="1800" dirty="0" err="1" smtClean="0">
                          <a:solidFill>
                            <a:schemeClr val="tx1"/>
                          </a:solidFill>
                        </a:rPr>
                        <a:t>insemination</a:t>
                      </a:r>
                      <a:r>
                        <a:rPr lang="tr-TR" sz="1800" dirty="0" smtClean="0">
                          <a:solidFill>
                            <a:schemeClr val="tx1"/>
                          </a:solidFill>
                        </a:rPr>
                        <a:t> </a:t>
                      </a:r>
                      <a:r>
                        <a:rPr lang="tr-TR" sz="1800" dirty="0" err="1" smtClean="0">
                          <a:solidFill>
                            <a:schemeClr val="tx1"/>
                          </a:solidFill>
                        </a:rPr>
                        <a:t>date</a:t>
                      </a:r>
                      <a:r>
                        <a:rPr lang="tr-TR" sz="1800" dirty="0" smtClean="0">
                          <a:solidFill>
                            <a:schemeClr val="tx1"/>
                          </a:solidFill>
                        </a:rPr>
                        <a:t> </a:t>
                      </a:r>
                      <a:r>
                        <a:rPr lang="tr-TR" sz="1800" dirty="0" err="1" smtClean="0">
                          <a:solidFill>
                            <a:schemeClr val="tx1"/>
                          </a:solidFill>
                        </a:rPr>
                        <a:t>planned</a:t>
                      </a:r>
                      <a:r>
                        <a:rPr lang="tr-TR" sz="1800" dirty="0" smtClean="0">
                          <a:solidFill>
                            <a:schemeClr val="tx1"/>
                          </a:solidFill>
                        </a:rPr>
                        <a:t> </a:t>
                      </a:r>
                      <a:r>
                        <a:rPr lang="tr-TR" sz="1800" dirty="0" err="1" smtClean="0">
                          <a:solidFill>
                            <a:schemeClr val="tx1"/>
                          </a:solidFill>
                        </a:rPr>
                        <a:t>after</a:t>
                      </a:r>
                      <a:r>
                        <a:rPr lang="tr-TR" sz="1800" dirty="0" smtClean="0">
                          <a:solidFill>
                            <a:schemeClr val="tx1"/>
                          </a:solidFill>
                        </a:rPr>
                        <a:t> </a:t>
                      </a:r>
                      <a:r>
                        <a:rPr lang="tr-TR" sz="1800" dirty="0" err="1" smtClean="0">
                          <a:solidFill>
                            <a:schemeClr val="tx1"/>
                          </a:solidFill>
                        </a:rPr>
                        <a:t>calving</a:t>
                      </a:r>
                      <a:r>
                        <a:rPr lang="tr-TR" sz="1800" dirty="0" smtClean="0">
                          <a:solidFill>
                            <a:schemeClr val="tx1"/>
                          </a:solidFill>
                        </a:rPr>
                        <a:t>)</a:t>
                      </a:r>
                      <a:endParaRPr lang="tr-TR" sz="1800" dirty="0">
                        <a:solidFill>
                          <a:schemeClr val="tx1"/>
                        </a:solidFill>
                      </a:endParaRPr>
                    </a:p>
                  </a:txBody>
                  <a:tcPr marL="91423" marR="91423" marT="45719" marB="45719"/>
                </a:tc>
                <a:tc>
                  <a:txBody>
                    <a:bodyPr/>
                    <a:lstStyle/>
                    <a:p>
                      <a:r>
                        <a:rPr lang="tr-TR" sz="1800" dirty="0">
                          <a:solidFill>
                            <a:schemeClr val="tx1"/>
                          </a:solidFill>
                        </a:rPr>
                        <a:t>PGF2</a:t>
                      </a:r>
                      <a:r>
                        <a:rPr lang="el-GR" sz="1800" dirty="0">
                          <a:solidFill>
                            <a:schemeClr val="tx1"/>
                          </a:solidFill>
                        </a:rPr>
                        <a:t>α</a:t>
                      </a:r>
                      <a:r>
                        <a:rPr lang="tr-TR" sz="1800" dirty="0">
                          <a:solidFill>
                            <a:schemeClr val="tx1"/>
                          </a:solidFill>
                        </a:rPr>
                        <a:t> </a:t>
                      </a:r>
                    </a:p>
                  </a:txBody>
                  <a:tcPr marL="91423" marR="91423" marT="45719" marB="45719"/>
                </a:tc>
                <a:extLst>
                  <a:ext uri="{0D108BD9-81ED-4DB2-BD59-A6C34878D82A}"/>
                </a:extLst>
              </a:tr>
              <a:tr h="720081">
                <a:tc>
                  <a:txBody>
                    <a:bodyPr/>
                    <a:lstStyle/>
                    <a:p>
                      <a:r>
                        <a:rPr lang="tr-TR" sz="1800" dirty="0"/>
                        <a:t>14. </a:t>
                      </a:r>
                      <a:r>
                        <a:rPr lang="tr-TR" sz="1800" dirty="0" err="1" smtClean="0"/>
                        <a:t>Day</a:t>
                      </a:r>
                      <a:endParaRPr lang="tr-TR" sz="1800" dirty="0"/>
                    </a:p>
                  </a:txBody>
                  <a:tcPr marL="91423" marR="91423" marT="45719" marB="45719"/>
                </a:tc>
                <a:tc>
                  <a:txBody>
                    <a:bodyPr/>
                    <a:lstStyle/>
                    <a:p>
                      <a:r>
                        <a:rPr lang="tr-TR" sz="1800" dirty="0" err="1"/>
                        <a:t>GnRH</a:t>
                      </a:r>
                      <a:endParaRPr lang="tr-TR" sz="1800" dirty="0"/>
                    </a:p>
                  </a:txBody>
                  <a:tcPr marL="91423" marR="91423" marT="45719" marB="45719"/>
                </a:tc>
                <a:extLst>
                  <a:ext uri="{0D108BD9-81ED-4DB2-BD59-A6C34878D82A}"/>
                </a:extLst>
              </a:tr>
              <a:tr h="648073">
                <a:tc>
                  <a:txBody>
                    <a:bodyPr/>
                    <a:lstStyle/>
                    <a:p>
                      <a:r>
                        <a:rPr lang="tr-TR" sz="1800" dirty="0"/>
                        <a:t>21. </a:t>
                      </a:r>
                      <a:r>
                        <a:rPr lang="tr-TR" sz="1800" dirty="0" err="1" smtClean="0"/>
                        <a:t>Day</a:t>
                      </a:r>
                      <a:endParaRPr lang="tr-TR" sz="1800" dirty="0"/>
                    </a:p>
                  </a:txBody>
                  <a:tcPr marL="91423" marR="91423" marT="45719" marB="45719"/>
                </a:tc>
                <a:tc>
                  <a:txBody>
                    <a:bodyPr/>
                    <a:lstStyle/>
                    <a:p>
                      <a:r>
                        <a:rPr lang="tr-TR" sz="1800" dirty="0"/>
                        <a:t>PGF2</a:t>
                      </a:r>
                      <a:r>
                        <a:rPr lang="el-GR" sz="1800" dirty="0"/>
                        <a:t>α</a:t>
                      </a:r>
                      <a:r>
                        <a:rPr lang="tr-TR" sz="1800" dirty="0"/>
                        <a:t> </a:t>
                      </a:r>
                    </a:p>
                  </a:txBody>
                  <a:tcPr marL="91423" marR="91423" marT="45719" marB="45719"/>
                </a:tc>
                <a:extLst>
                  <a:ext uri="{0D108BD9-81ED-4DB2-BD59-A6C34878D82A}"/>
                </a:extLst>
              </a:tr>
              <a:tr h="648073">
                <a:tc>
                  <a:txBody>
                    <a:bodyPr/>
                    <a:lstStyle/>
                    <a:p>
                      <a:r>
                        <a:rPr lang="tr-TR" sz="1800" dirty="0"/>
                        <a:t>22, 23, 24. </a:t>
                      </a:r>
                      <a:r>
                        <a:rPr lang="tr-TR" sz="1800" dirty="0" err="1" smtClean="0"/>
                        <a:t>day</a:t>
                      </a:r>
                      <a:endParaRPr lang="tr-TR" sz="1800" dirty="0"/>
                    </a:p>
                  </a:txBody>
                  <a:tcPr marL="91423" marR="91423" marT="45719" marB="45719"/>
                </a:tc>
                <a:tc>
                  <a:txBody>
                    <a:bodyPr/>
                    <a:lstStyle/>
                    <a:p>
                      <a:r>
                        <a:rPr lang="tr-TR" sz="1800" dirty="0" err="1"/>
                        <a:t>E</a:t>
                      </a:r>
                      <a:r>
                        <a:rPr lang="tr-TR" sz="1800" dirty="0" err="1" smtClean="0"/>
                        <a:t>strus</a:t>
                      </a:r>
                      <a:r>
                        <a:rPr lang="tr-TR" sz="1800" dirty="0" smtClean="0"/>
                        <a:t> </a:t>
                      </a:r>
                      <a:r>
                        <a:rPr lang="tr-TR" sz="1800" dirty="0" err="1" smtClean="0"/>
                        <a:t>observation</a:t>
                      </a:r>
                      <a:r>
                        <a:rPr lang="tr-TR" sz="1800" dirty="0" smtClean="0"/>
                        <a:t> </a:t>
                      </a:r>
                      <a:r>
                        <a:rPr lang="tr-TR" sz="1800" dirty="0" err="1" smtClean="0"/>
                        <a:t>and</a:t>
                      </a:r>
                      <a:r>
                        <a:rPr lang="tr-TR" sz="1800" dirty="0" smtClean="0"/>
                        <a:t> AI</a:t>
                      </a:r>
                      <a:endParaRPr lang="tr-TR" sz="1800" dirty="0"/>
                    </a:p>
                  </a:txBody>
                  <a:tcPr marL="91423" marR="91423" marT="45719" marB="45719"/>
                </a:tc>
                <a:extLst>
                  <a:ext uri="{0D108BD9-81ED-4DB2-BD59-A6C34878D82A}"/>
                </a:extLst>
              </a:tr>
              <a:tr h="965023">
                <a:tc>
                  <a:txBody>
                    <a:bodyPr/>
                    <a:lstStyle/>
                    <a:p>
                      <a:r>
                        <a:rPr lang="tr-TR" sz="1800" dirty="0"/>
                        <a:t>72-80. </a:t>
                      </a:r>
                      <a:r>
                        <a:rPr lang="tr-TR" sz="1800" dirty="0" err="1" smtClean="0"/>
                        <a:t>hours</a:t>
                      </a:r>
                      <a:endParaRPr lang="tr-TR" sz="1800" dirty="0"/>
                    </a:p>
                    <a:p>
                      <a:r>
                        <a:rPr lang="tr-TR" sz="1800" dirty="0" smtClean="0"/>
                        <a:t>(</a:t>
                      </a:r>
                      <a:r>
                        <a:rPr lang="tr-TR" sz="1800" dirty="0" err="1" smtClean="0"/>
                        <a:t>The</a:t>
                      </a:r>
                      <a:r>
                        <a:rPr lang="tr-TR" sz="1800" dirty="0" smtClean="0"/>
                        <a:t> </a:t>
                      </a:r>
                      <a:r>
                        <a:rPr lang="tr-TR" sz="1800" dirty="0" err="1" smtClean="0"/>
                        <a:t>one</a:t>
                      </a:r>
                      <a:r>
                        <a:rPr lang="tr-TR" sz="1800" dirty="0" smtClean="0"/>
                        <a:t> </a:t>
                      </a:r>
                      <a:r>
                        <a:rPr lang="tr-TR" sz="1800" dirty="0" err="1" smtClean="0"/>
                        <a:t>after</a:t>
                      </a:r>
                      <a:r>
                        <a:rPr lang="tr-TR" sz="1800" dirty="0" smtClean="0"/>
                        <a:t> </a:t>
                      </a:r>
                      <a:r>
                        <a:rPr lang="tr-TR" sz="1800" dirty="0" err="1" smtClean="0"/>
                        <a:t>the</a:t>
                      </a:r>
                      <a:r>
                        <a:rPr lang="tr-TR" sz="1800" dirty="0" smtClean="0"/>
                        <a:t> </a:t>
                      </a:r>
                      <a:r>
                        <a:rPr lang="tr-TR" sz="1800" dirty="0" err="1" smtClean="0"/>
                        <a:t>last</a:t>
                      </a:r>
                      <a:r>
                        <a:rPr lang="tr-TR" sz="1800" dirty="0" smtClean="0"/>
                        <a:t> PGF2</a:t>
                      </a:r>
                      <a:r>
                        <a:rPr lang="el-GR" sz="1800" dirty="0" smtClean="0"/>
                        <a:t>α</a:t>
                      </a:r>
                      <a:r>
                        <a:rPr lang="tr-TR" sz="1800" dirty="0" smtClean="0"/>
                        <a:t> </a:t>
                      </a:r>
                      <a:r>
                        <a:rPr lang="tr-TR" sz="1800" dirty="0" err="1" smtClean="0"/>
                        <a:t>injection</a:t>
                      </a:r>
                      <a:r>
                        <a:rPr lang="tr-TR" sz="1800" dirty="0" smtClean="0"/>
                        <a:t> done</a:t>
                      </a:r>
                      <a:r>
                        <a:rPr lang="tr-TR" sz="1800" baseline="0" dirty="0" smtClean="0"/>
                        <a:t> on </a:t>
                      </a:r>
                      <a:r>
                        <a:rPr lang="tr-TR" sz="1800" baseline="0" dirty="0" err="1" smtClean="0"/>
                        <a:t>the</a:t>
                      </a:r>
                      <a:r>
                        <a:rPr lang="tr-TR" sz="1800" baseline="0" dirty="0" smtClean="0"/>
                        <a:t> </a:t>
                      </a:r>
                      <a:r>
                        <a:rPr lang="tr-TR" sz="1800" dirty="0" smtClean="0"/>
                        <a:t>21st </a:t>
                      </a:r>
                      <a:r>
                        <a:rPr lang="tr-TR" sz="1800" dirty="0" err="1" smtClean="0"/>
                        <a:t>day</a:t>
                      </a:r>
                      <a:r>
                        <a:rPr lang="tr-TR" sz="1800" dirty="0" smtClean="0"/>
                        <a:t>)</a:t>
                      </a:r>
                      <a:endParaRPr lang="tr-TR" sz="1800" dirty="0"/>
                    </a:p>
                  </a:txBody>
                  <a:tcPr marL="91423" marR="91423" marT="45719" marB="45719"/>
                </a:tc>
                <a:tc>
                  <a:txBody>
                    <a:bodyPr/>
                    <a:lstStyle/>
                    <a:p>
                      <a:r>
                        <a:rPr lang="tr-TR" sz="1800" dirty="0" smtClean="0"/>
                        <a:t>AI</a:t>
                      </a:r>
                      <a:r>
                        <a:rPr lang="tr-TR" sz="1800" baseline="0" dirty="0" smtClean="0"/>
                        <a:t> </a:t>
                      </a:r>
                      <a:r>
                        <a:rPr lang="tr-TR" sz="1800" baseline="0" dirty="0" err="1" smtClean="0"/>
                        <a:t>to</a:t>
                      </a:r>
                      <a:r>
                        <a:rPr lang="tr-TR" sz="1800" baseline="0" dirty="0" smtClean="0"/>
                        <a:t> </a:t>
                      </a:r>
                      <a:r>
                        <a:rPr lang="tr-TR" sz="1800" baseline="0" dirty="0" err="1" smtClean="0"/>
                        <a:t>ones</a:t>
                      </a:r>
                      <a:r>
                        <a:rPr lang="tr-TR" sz="1800" baseline="0" dirty="0" smtClean="0"/>
                        <a:t> </a:t>
                      </a:r>
                      <a:r>
                        <a:rPr lang="tr-TR" sz="1800" baseline="0" dirty="0" err="1" smtClean="0"/>
                        <a:t>which</a:t>
                      </a:r>
                      <a:r>
                        <a:rPr lang="tr-TR" sz="1800" baseline="0" dirty="0" smtClean="0"/>
                        <a:t> </a:t>
                      </a:r>
                      <a:r>
                        <a:rPr lang="tr-TR" sz="1800" baseline="0" dirty="0" err="1" smtClean="0"/>
                        <a:t>did</a:t>
                      </a:r>
                      <a:r>
                        <a:rPr lang="tr-TR" sz="1800" baseline="0" dirty="0" smtClean="0"/>
                        <a:t> not </a:t>
                      </a:r>
                      <a:r>
                        <a:rPr lang="tr-TR" sz="1800" baseline="0" dirty="0" err="1" smtClean="0"/>
                        <a:t>show</a:t>
                      </a:r>
                      <a:r>
                        <a:rPr lang="tr-TR" sz="1800" baseline="0" dirty="0" smtClean="0"/>
                        <a:t> </a:t>
                      </a:r>
                      <a:r>
                        <a:rPr lang="tr-TR" sz="1800" baseline="0" dirty="0" err="1" smtClean="0"/>
                        <a:t>e</a:t>
                      </a:r>
                      <a:r>
                        <a:rPr lang="tr-TR" sz="1800" dirty="0" err="1" smtClean="0"/>
                        <a:t>strus</a:t>
                      </a:r>
                      <a:r>
                        <a:rPr lang="tr-TR" sz="1800" dirty="0" smtClean="0"/>
                        <a:t> </a:t>
                      </a:r>
                      <a:r>
                        <a:rPr lang="tr-TR" sz="1800" dirty="0" err="1" smtClean="0"/>
                        <a:t>signs</a:t>
                      </a:r>
                      <a:endParaRPr lang="tr-TR" sz="1800" dirty="0"/>
                    </a:p>
                  </a:txBody>
                  <a:tcPr marL="91423" marR="91423" marT="45719" marB="45719"/>
                </a:tc>
                <a:extLst>
                  <a:ext uri="{0D108BD9-81ED-4DB2-BD59-A6C34878D82A}"/>
                </a:extLst>
              </a:tr>
            </a:tbl>
          </a:graphicData>
        </a:graphic>
      </p:graphicFrame>
      <p:sp>
        <p:nvSpPr>
          <p:cNvPr id="5" name="1 Başlık">
            <a:extLst>
              <a:ext uri="{FF2B5EF4-FFF2-40B4-BE49-F238E27FC236}"/>
            </a:extLst>
          </p:cNvPr>
          <p:cNvSpPr>
            <a:spLocks noGrp="1"/>
          </p:cNvSpPr>
          <p:nvPr>
            <p:ph type="title"/>
          </p:nvPr>
        </p:nvSpPr>
        <p:spPr>
          <a:xfrm>
            <a:off x="1028700" y="620713"/>
            <a:ext cx="7086600" cy="942975"/>
          </a:xfrm>
        </p:spPr>
        <p:txBody>
          <a:bodyPr/>
          <a:lstStyle/>
          <a:p>
            <a:pPr marL="484632" algn="ctr" fontAlgn="auto">
              <a:spcAft>
                <a:spcPts val="0"/>
              </a:spcAft>
              <a:defRPr/>
            </a:pPr>
            <a:r>
              <a:rPr lang="tr-TR" b="1" dirty="0" err="1">
                <a:solidFill>
                  <a:schemeClr val="tx1"/>
                </a:solidFill>
              </a:rPr>
              <a:t>GnRH+prostaglandin</a:t>
            </a:r>
            <a:r>
              <a:rPr lang="tr-TR" b="1" dirty="0">
                <a:solidFill>
                  <a:schemeClr val="tx1"/>
                </a:solidFill>
              </a:rPr>
              <a:t> </a:t>
            </a:r>
            <a:r>
              <a:rPr lang="tr-TR" b="1" dirty="0" err="1" smtClean="0">
                <a:solidFill>
                  <a:schemeClr val="tx1"/>
                </a:solidFill>
              </a:rPr>
              <a:t>based</a:t>
            </a:r>
            <a:r>
              <a:rPr lang="tr-TR" b="1" dirty="0" smtClean="0">
                <a:solidFill>
                  <a:schemeClr val="tx1"/>
                </a:solidFill>
              </a:rPr>
              <a:t> </a:t>
            </a:r>
            <a:r>
              <a:rPr lang="tr-TR" b="1" dirty="0" err="1" smtClean="0">
                <a:solidFill>
                  <a:schemeClr val="tx1"/>
                </a:solidFill>
              </a:rPr>
              <a:t>protocols</a:t>
            </a:r>
            <a:endParaRPr lang="tr-TR" dirty="0">
              <a:solidFill>
                <a:schemeClr val="accent1">
                  <a:tint val="83000"/>
                  <a:satMod val="150000"/>
                </a:schemeClr>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2 İçerik Yer Tutucusu"/>
          <p:cNvSpPr>
            <a:spLocks noGrp="1" noChangeArrowheads="1"/>
          </p:cNvSpPr>
          <p:nvPr>
            <p:ph idx="1"/>
          </p:nvPr>
        </p:nvSpPr>
        <p:spPr>
          <a:xfrm>
            <a:off x="971550" y="692150"/>
            <a:ext cx="7561263" cy="4321175"/>
          </a:xfrm>
        </p:spPr>
        <p:txBody>
          <a:bodyPr/>
          <a:lstStyle/>
          <a:p>
            <a:pPr marL="88900" indent="0" algn="just"/>
            <a:r>
              <a:rPr lang="tr-TR" altLang="tr-TR" b="1" smtClean="0"/>
              <a:t>Main targets in animal breeding;</a:t>
            </a:r>
          </a:p>
          <a:p>
            <a:pPr marL="88900" indent="0" algn="just">
              <a:buFont typeface="Wingdings 2" pitchFamily="18" charset="2"/>
              <a:buNone/>
            </a:pPr>
            <a:endParaRPr lang="tr-TR" altLang="tr-TR" sz="2400" smtClean="0"/>
          </a:p>
          <a:p>
            <a:pPr marL="88900" indent="0" algn="just">
              <a:buFont typeface="Wingdings 2" pitchFamily="18" charset="2"/>
              <a:buNone/>
            </a:pPr>
            <a:r>
              <a:rPr lang="tr-TR" altLang="tr-TR" sz="2400" smtClean="0"/>
              <a:t>Preserving and spreading high yield genotypes,</a:t>
            </a:r>
          </a:p>
          <a:p>
            <a:pPr marL="88900" indent="0" algn="just">
              <a:buFont typeface="Wingdings 2" pitchFamily="18" charset="2"/>
              <a:buNone/>
            </a:pPr>
            <a:endParaRPr lang="tr-TR" altLang="tr-TR" sz="2400" smtClean="0"/>
          </a:p>
          <a:p>
            <a:pPr marL="88900" indent="0" algn="just">
              <a:buFont typeface="Wingdings 2" pitchFamily="18" charset="2"/>
              <a:buNone/>
            </a:pPr>
            <a:r>
              <a:rPr lang="tr-TR" altLang="tr-TR" sz="2400" smtClean="0"/>
              <a:t>Keeping fertility at the maximum level,</a:t>
            </a:r>
          </a:p>
          <a:p>
            <a:pPr marL="88900" indent="0" algn="just">
              <a:buFont typeface="Wingdings 2" pitchFamily="18" charset="2"/>
              <a:buNone/>
            </a:pPr>
            <a:endParaRPr lang="tr-TR" altLang="tr-TR" sz="2400" smtClean="0"/>
          </a:p>
          <a:p>
            <a:pPr marL="88900" indent="0" algn="just">
              <a:buFont typeface="Wingdings 2" pitchFamily="18" charset="2"/>
              <a:buNone/>
            </a:pPr>
            <a:r>
              <a:rPr lang="tr-TR" altLang="tr-TR" sz="2400" smtClean="0"/>
              <a:t>Obtaining more offspring per animal,</a:t>
            </a:r>
          </a:p>
          <a:p>
            <a:pPr marL="88900" indent="0" algn="just">
              <a:buFont typeface="Wingdings 2" pitchFamily="18" charset="2"/>
              <a:buNone/>
            </a:pPr>
            <a:endParaRPr lang="tr-TR" altLang="tr-TR" sz="2400" smtClean="0"/>
          </a:p>
          <a:p>
            <a:pPr marL="88900" indent="0" algn="just">
              <a:buFont typeface="Wingdings 2" pitchFamily="18" charset="2"/>
              <a:buNone/>
            </a:pPr>
            <a:r>
              <a:rPr lang="tr-TR" altLang="tr-TR" sz="2400" smtClean="0"/>
              <a:t>Acquiring better quality offspring.</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1 Başlık"/>
          <p:cNvSpPr>
            <a:spLocks noGrp="1" noChangeArrowheads="1"/>
          </p:cNvSpPr>
          <p:nvPr>
            <p:ph type="title"/>
          </p:nvPr>
        </p:nvSpPr>
        <p:spPr>
          <a:xfrm>
            <a:off x="684213" y="620713"/>
            <a:ext cx="7970837" cy="731837"/>
          </a:xfrm>
        </p:spPr>
        <p:txBody>
          <a:bodyPr/>
          <a:lstStyle/>
          <a:p>
            <a:r>
              <a:rPr lang="tr-TR" altLang="tr-TR" b="1" smtClean="0"/>
              <a:t>In order to control breeding;</a:t>
            </a:r>
          </a:p>
        </p:txBody>
      </p:sp>
      <p:sp>
        <p:nvSpPr>
          <p:cNvPr id="154627" name="2 İçerik Yer Tutucusu"/>
          <p:cNvSpPr>
            <a:spLocks noGrp="1"/>
          </p:cNvSpPr>
          <p:nvPr>
            <p:ph idx="1"/>
          </p:nvPr>
        </p:nvSpPr>
        <p:spPr>
          <a:xfrm>
            <a:off x="12700" y="1773238"/>
            <a:ext cx="7524750" cy="4176712"/>
          </a:xfrm>
        </p:spPr>
        <p:txBody>
          <a:bodyPr/>
          <a:lstStyle/>
          <a:p>
            <a:pPr marL="447675" indent="-382588" algn="just">
              <a:buFont typeface="Wingdings 2" pitchFamily="18" charset="2"/>
              <a:buChar char=""/>
            </a:pPr>
            <a:r>
              <a:rPr lang="tr-TR" altLang="tr-TR" sz="2400" smtClean="0"/>
              <a:t>Mating-artificial inseminations can be planned and grouped as required.</a:t>
            </a:r>
          </a:p>
          <a:p>
            <a:pPr marL="447675" indent="-382588" algn="just">
              <a:buFont typeface="Wingdings 2" pitchFamily="18" charset="2"/>
              <a:buChar char=""/>
            </a:pPr>
            <a:r>
              <a:rPr lang="tr-TR" altLang="tr-TR" sz="2400" smtClean="0"/>
              <a:t>Ovarian activities may be stimulated during the anestrus phase in seasonal polyestric animals and pregnancy may be obtained.</a:t>
            </a:r>
          </a:p>
          <a:p>
            <a:pPr marL="447675" indent="-382588" algn="just">
              <a:buFont typeface="Wingdings 2" pitchFamily="18" charset="2"/>
              <a:buChar char=""/>
            </a:pPr>
            <a:r>
              <a:rPr lang="tr-TR" altLang="tr-TR" sz="2400" smtClean="0"/>
              <a:t>Number and chances of ovulation may be increased resulting in increased twinning rates or superfolliculation may be obtained.</a:t>
            </a:r>
          </a:p>
          <a:p>
            <a:pPr marL="447675" indent="-382588" algn="just">
              <a:buFont typeface="Wingdings 2" pitchFamily="18" charset="2"/>
              <a:buChar char=""/>
            </a:pPr>
            <a:r>
              <a:rPr lang="tr-TR" altLang="tr-TR" sz="2400" smtClean="0"/>
              <a:t>Young animal may be tested to reach puberty and give birth earlier.</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1 Başlık"/>
          <p:cNvSpPr>
            <a:spLocks noGrp="1" noChangeArrowheads="1"/>
          </p:cNvSpPr>
          <p:nvPr>
            <p:ph type="title"/>
          </p:nvPr>
        </p:nvSpPr>
        <p:spPr>
          <a:xfrm>
            <a:off x="1187450" y="331788"/>
            <a:ext cx="7086600" cy="731837"/>
          </a:xfrm>
        </p:spPr>
        <p:txBody>
          <a:bodyPr/>
          <a:lstStyle/>
          <a:p>
            <a:pPr algn="ctr"/>
            <a:r>
              <a:rPr lang="tr-TR" altLang="tr-TR" b="1" smtClean="0"/>
              <a:t>Sexual synchronization</a:t>
            </a:r>
          </a:p>
        </p:txBody>
      </p:sp>
      <p:sp>
        <p:nvSpPr>
          <p:cNvPr id="3" name="2 İçerik Yer Tutucusu">
            <a:extLst>
              <a:ext uri="{FF2B5EF4-FFF2-40B4-BE49-F238E27FC236}"/>
            </a:extLst>
          </p:cNvPr>
          <p:cNvSpPr>
            <a:spLocks noGrp="1"/>
          </p:cNvSpPr>
          <p:nvPr>
            <p:ph idx="1"/>
          </p:nvPr>
        </p:nvSpPr>
        <p:spPr>
          <a:xfrm>
            <a:off x="395288" y="1052513"/>
            <a:ext cx="8137525" cy="4824412"/>
          </a:xfrm>
        </p:spPr>
        <p:txBody>
          <a:bodyPr/>
          <a:lstStyle/>
          <a:p>
            <a:pPr marL="88900" indent="0" algn="just" fontAlgn="auto">
              <a:spcAft>
                <a:spcPts val="0"/>
              </a:spcAft>
              <a:buFont typeface="Wingdings 2"/>
              <a:buNone/>
              <a:defRPr/>
            </a:pPr>
            <a:r>
              <a:rPr lang="tr-TR" sz="2000" dirty="0" err="1" smtClean="0"/>
              <a:t>The</a:t>
            </a:r>
            <a:r>
              <a:rPr lang="tr-TR" sz="2000" dirty="0" smtClean="0"/>
              <a:t> </a:t>
            </a:r>
            <a:r>
              <a:rPr lang="tr-TR" sz="2000" dirty="0" err="1" smtClean="0"/>
              <a:t>planning</a:t>
            </a:r>
            <a:r>
              <a:rPr lang="tr-TR" sz="2000" dirty="0" smtClean="0"/>
              <a:t> of </a:t>
            </a:r>
            <a:r>
              <a:rPr lang="tr-TR" sz="2000" dirty="0" err="1" smtClean="0"/>
              <a:t>estrus</a:t>
            </a:r>
            <a:r>
              <a:rPr lang="tr-TR" sz="2000" dirty="0" smtClean="0"/>
              <a:t> </a:t>
            </a:r>
            <a:r>
              <a:rPr lang="tr-TR" sz="2000" dirty="0" err="1" smtClean="0"/>
              <a:t>and</a:t>
            </a:r>
            <a:r>
              <a:rPr lang="tr-TR" sz="2000" dirty="0" smtClean="0"/>
              <a:t> </a:t>
            </a:r>
            <a:r>
              <a:rPr lang="tr-TR" sz="2000" dirty="0" err="1" smtClean="0"/>
              <a:t>ovulation</a:t>
            </a:r>
            <a:r>
              <a:rPr lang="tr-TR" sz="2000" dirty="0" smtClean="0"/>
              <a:t> </a:t>
            </a:r>
            <a:r>
              <a:rPr lang="tr-TR" sz="2000" dirty="0" err="1" smtClean="0"/>
              <a:t>to</a:t>
            </a:r>
            <a:r>
              <a:rPr lang="tr-TR" sz="2000" dirty="0" smtClean="0"/>
              <a:t> fit a </a:t>
            </a:r>
            <a:r>
              <a:rPr lang="tr-TR" sz="2000" dirty="0" err="1" smtClean="0"/>
              <a:t>required</a:t>
            </a:r>
            <a:r>
              <a:rPr lang="tr-TR" sz="2000" dirty="0" smtClean="0"/>
              <a:t> time is </a:t>
            </a:r>
            <a:r>
              <a:rPr lang="tr-TR" sz="2000" dirty="0" err="1" smtClean="0"/>
              <a:t>called</a:t>
            </a:r>
            <a:r>
              <a:rPr lang="tr-TR" sz="2000" dirty="0" smtClean="0"/>
              <a:t> </a:t>
            </a:r>
            <a:r>
              <a:rPr lang="tr-TR" sz="2000" dirty="0" err="1" smtClean="0"/>
              <a:t>sexual</a:t>
            </a:r>
            <a:r>
              <a:rPr lang="tr-TR" sz="2000" dirty="0" smtClean="0"/>
              <a:t> </a:t>
            </a:r>
            <a:r>
              <a:rPr lang="tr-TR" sz="2000" dirty="0" err="1" smtClean="0"/>
              <a:t>synchronization</a:t>
            </a:r>
            <a:r>
              <a:rPr lang="tr-TR" sz="2000" dirty="0" smtClean="0"/>
              <a:t>. </a:t>
            </a:r>
            <a:r>
              <a:rPr lang="tr-TR" sz="2000" dirty="0" err="1" smtClean="0"/>
              <a:t>The</a:t>
            </a:r>
            <a:r>
              <a:rPr lang="tr-TR" sz="2000" dirty="0" smtClean="0"/>
              <a:t> </a:t>
            </a:r>
            <a:r>
              <a:rPr lang="tr-TR" sz="2000" dirty="0" err="1" smtClean="0"/>
              <a:t>advantages</a:t>
            </a:r>
            <a:r>
              <a:rPr lang="tr-TR" sz="2000" dirty="0" smtClean="0"/>
              <a:t> can be </a:t>
            </a:r>
            <a:r>
              <a:rPr lang="tr-TR" sz="2000" dirty="0" err="1" smtClean="0"/>
              <a:t>listed</a:t>
            </a:r>
            <a:r>
              <a:rPr lang="tr-TR" sz="2000" dirty="0" smtClean="0"/>
              <a:t> as;</a:t>
            </a:r>
            <a:endParaRPr lang="tr-TR" sz="2000" dirty="0"/>
          </a:p>
          <a:p>
            <a:pPr marL="448056" indent="-384048" algn="just" fontAlgn="auto">
              <a:spcAft>
                <a:spcPts val="0"/>
              </a:spcAft>
              <a:buFont typeface="Wingdings 2"/>
              <a:buChar char=""/>
              <a:defRPr/>
            </a:pPr>
            <a:r>
              <a:rPr lang="tr-TR" sz="1800" dirty="0" err="1" smtClean="0"/>
              <a:t>Estrusses</a:t>
            </a:r>
            <a:r>
              <a:rPr lang="tr-TR" sz="1800" dirty="0" smtClean="0"/>
              <a:t> </a:t>
            </a:r>
            <a:r>
              <a:rPr lang="tr-TR" sz="1800" dirty="0" err="1" smtClean="0"/>
              <a:t>are</a:t>
            </a:r>
            <a:r>
              <a:rPr lang="tr-TR" sz="1800" dirty="0" smtClean="0"/>
              <a:t> </a:t>
            </a:r>
            <a:r>
              <a:rPr lang="tr-TR" sz="1800" dirty="0" err="1" smtClean="0"/>
              <a:t>collected</a:t>
            </a:r>
            <a:r>
              <a:rPr lang="tr-TR" sz="1800" dirty="0" smtClean="0"/>
              <a:t> in a </a:t>
            </a:r>
            <a:r>
              <a:rPr lang="tr-TR" sz="1800" dirty="0" err="1" smtClean="0"/>
              <a:t>short</a:t>
            </a:r>
            <a:r>
              <a:rPr lang="tr-TR" sz="1800" dirty="0" smtClean="0"/>
              <a:t> </a:t>
            </a:r>
            <a:r>
              <a:rPr lang="tr-TR" sz="1800" dirty="0" err="1" smtClean="0"/>
              <a:t>period</a:t>
            </a:r>
            <a:r>
              <a:rPr lang="tr-TR" sz="1800" dirty="0" smtClean="0"/>
              <a:t> of time,</a:t>
            </a:r>
            <a:endParaRPr lang="tr-TR" sz="1800" dirty="0"/>
          </a:p>
          <a:p>
            <a:pPr marL="448056" indent="-384048" algn="just" fontAlgn="auto">
              <a:spcAft>
                <a:spcPts val="0"/>
              </a:spcAft>
              <a:buFont typeface="Wingdings 2"/>
              <a:buChar char=""/>
              <a:defRPr/>
            </a:pPr>
            <a:r>
              <a:rPr lang="tr-TR" sz="1800" dirty="0" err="1" smtClean="0"/>
              <a:t>To</a:t>
            </a:r>
            <a:r>
              <a:rPr lang="tr-TR" sz="1800" dirty="0" smtClean="0"/>
              <a:t> be </a:t>
            </a:r>
            <a:r>
              <a:rPr lang="tr-TR" sz="1800" dirty="0" err="1" smtClean="0"/>
              <a:t>able</a:t>
            </a:r>
            <a:r>
              <a:rPr lang="tr-TR" sz="1800" dirty="0" smtClean="0"/>
              <a:t> </a:t>
            </a:r>
            <a:r>
              <a:rPr lang="tr-TR" sz="1800" dirty="0" err="1" smtClean="0"/>
              <a:t>to</a:t>
            </a:r>
            <a:r>
              <a:rPr lang="tr-TR" sz="1800" dirty="0" smtClean="0"/>
              <a:t> do </a:t>
            </a:r>
            <a:r>
              <a:rPr lang="tr-TR" sz="1800" dirty="0" err="1" smtClean="0"/>
              <a:t>the</a:t>
            </a:r>
            <a:r>
              <a:rPr lang="tr-TR" sz="1800" dirty="0" smtClean="0"/>
              <a:t> </a:t>
            </a:r>
            <a:r>
              <a:rPr lang="tr-TR" sz="1800" dirty="0" err="1" smtClean="0"/>
              <a:t>inseminations</a:t>
            </a:r>
            <a:r>
              <a:rPr lang="tr-TR" sz="1800" dirty="0" smtClean="0"/>
              <a:t> </a:t>
            </a:r>
            <a:r>
              <a:rPr lang="tr-TR" sz="1800" dirty="0" err="1" smtClean="0"/>
              <a:t>and</a:t>
            </a:r>
            <a:r>
              <a:rPr lang="tr-TR" sz="1800" dirty="0" smtClean="0"/>
              <a:t> </a:t>
            </a:r>
            <a:r>
              <a:rPr lang="tr-TR" sz="1800" dirty="0" err="1" smtClean="0"/>
              <a:t>matings</a:t>
            </a:r>
            <a:r>
              <a:rPr lang="tr-TR" sz="1800" dirty="0" smtClean="0"/>
              <a:t> in a </a:t>
            </a:r>
            <a:r>
              <a:rPr lang="tr-TR" sz="1800" dirty="0" err="1" smtClean="0"/>
              <a:t>planned</a:t>
            </a:r>
            <a:r>
              <a:rPr lang="tr-TR" sz="1800" dirty="0" smtClean="0"/>
              <a:t> </a:t>
            </a:r>
            <a:r>
              <a:rPr lang="tr-TR" sz="1800" dirty="0" err="1" smtClean="0"/>
              <a:t>period</a:t>
            </a:r>
            <a:r>
              <a:rPr lang="tr-TR" sz="1800" dirty="0" smtClean="0"/>
              <a:t>,</a:t>
            </a:r>
            <a:endParaRPr lang="tr-TR" sz="1800" dirty="0"/>
          </a:p>
          <a:p>
            <a:pPr marL="448056" indent="-384048" algn="just" fontAlgn="auto">
              <a:spcAft>
                <a:spcPts val="0"/>
              </a:spcAft>
              <a:buFont typeface="Wingdings 2"/>
              <a:buChar char=""/>
              <a:defRPr/>
            </a:pPr>
            <a:r>
              <a:rPr lang="tr-TR" sz="1800" dirty="0" err="1" smtClean="0"/>
              <a:t>To</a:t>
            </a:r>
            <a:r>
              <a:rPr lang="tr-TR" sz="1800" dirty="0" smtClean="0"/>
              <a:t> </a:t>
            </a:r>
            <a:r>
              <a:rPr lang="tr-TR" sz="1800" dirty="0" err="1" smtClean="0"/>
              <a:t>ease</a:t>
            </a:r>
            <a:r>
              <a:rPr lang="tr-TR" sz="1800" dirty="0" smtClean="0"/>
              <a:t> </a:t>
            </a:r>
            <a:r>
              <a:rPr lang="tr-TR" sz="1800" dirty="0" err="1" smtClean="0"/>
              <a:t>artificial</a:t>
            </a:r>
            <a:r>
              <a:rPr lang="tr-TR" sz="1800" dirty="0" smtClean="0"/>
              <a:t> </a:t>
            </a:r>
            <a:r>
              <a:rPr lang="tr-TR" sz="1800" dirty="0" err="1" smtClean="0"/>
              <a:t>insemination</a:t>
            </a:r>
            <a:r>
              <a:rPr lang="tr-TR" sz="1800" dirty="0" smtClean="0"/>
              <a:t> </a:t>
            </a:r>
            <a:r>
              <a:rPr lang="tr-TR" sz="1800" dirty="0" err="1" smtClean="0"/>
              <a:t>and</a:t>
            </a:r>
            <a:r>
              <a:rPr lang="tr-TR" sz="1800" dirty="0" smtClean="0"/>
              <a:t> </a:t>
            </a:r>
            <a:r>
              <a:rPr lang="tr-TR" sz="1800" dirty="0" err="1" smtClean="0"/>
              <a:t>embryo</a:t>
            </a:r>
            <a:r>
              <a:rPr lang="tr-TR" sz="1800" dirty="0" smtClean="0"/>
              <a:t> transfer,</a:t>
            </a:r>
            <a:endParaRPr lang="tr-TR" sz="1800" dirty="0"/>
          </a:p>
          <a:p>
            <a:pPr marL="448056" indent="-384048" algn="just" fontAlgn="auto">
              <a:spcAft>
                <a:spcPts val="0"/>
              </a:spcAft>
              <a:buFont typeface="Wingdings 2"/>
              <a:buChar char=""/>
              <a:defRPr/>
            </a:pPr>
            <a:r>
              <a:rPr lang="tr-TR" sz="1800" dirty="0" err="1" smtClean="0"/>
              <a:t>To</a:t>
            </a:r>
            <a:r>
              <a:rPr lang="tr-TR" sz="1800" dirty="0" smtClean="0"/>
              <a:t> </a:t>
            </a:r>
            <a:r>
              <a:rPr lang="tr-TR" sz="1800" dirty="0" err="1" smtClean="0"/>
              <a:t>remove</a:t>
            </a:r>
            <a:r>
              <a:rPr lang="tr-TR" sz="1800" dirty="0" smtClean="0"/>
              <a:t> </a:t>
            </a:r>
            <a:r>
              <a:rPr lang="tr-TR" sz="1800" dirty="0" err="1" smtClean="0"/>
              <a:t>the</a:t>
            </a:r>
            <a:r>
              <a:rPr lang="tr-TR" sz="1800" dirty="0" smtClean="0"/>
              <a:t> problem of </a:t>
            </a:r>
            <a:r>
              <a:rPr lang="tr-TR" sz="1800" dirty="0" err="1" smtClean="0"/>
              <a:t>tracing</a:t>
            </a:r>
            <a:r>
              <a:rPr lang="tr-TR" sz="1800" dirty="0" smtClean="0"/>
              <a:t> </a:t>
            </a:r>
            <a:r>
              <a:rPr lang="tr-TR" sz="1800" dirty="0" err="1" smtClean="0"/>
              <a:t>the</a:t>
            </a:r>
            <a:r>
              <a:rPr lang="tr-TR" sz="1800" dirty="0" smtClean="0"/>
              <a:t> </a:t>
            </a:r>
            <a:r>
              <a:rPr lang="tr-TR" sz="1800" dirty="0" err="1" smtClean="0"/>
              <a:t>non-pregnant</a:t>
            </a:r>
            <a:r>
              <a:rPr lang="tr-TR" sz="1800" dirty="0" smtClean="0"/>
              <a:t> </a:t>
            </a:r>
            <a:r>
              <a:rPr lang="tr-TR" sz="1800" dirty="0" err="1" smtClean="0"/>
              <a:t>animals</a:t>
            </a:r>
            <a:r>
              <a:rPr lang="tr-TR" sz="1800" dirty="0" smtClean="0"/>
              <a:t> </a:t>
            </a:r>
            <a:r>
              <a:rPr lang="tr-TR" sz="1800" dirty="0" err="1" smtClean="0"/>
              <a:t>after</a:t>
            </a:r>
            <a:r>
              <a:rPr lang="tr-TR" sz="1800" dirty="0" smtClean="0"/>
              <a:t> </a:t>
            </a:r>
            <a:r>
              <a:rPr lang="tr-TR" sz="1800" dirty="0" err="1" smtClean="0"/>
              <a:t>the</a:t>
            </a:r>
            <a:r>
              <a:rPr lang="tr-TR" sz="1800" dirty="0" smtClean="0"/>
              <a:t> </a:t>
            </a:r>
            <a:r>
              <a:rPr lang="tr-TR" sz="1800" dirty="0" err="1" smtClean="0"/>
              <a:t>first</a:t>
            </a:r>
            <a:r>
              <a:rPr lang="tr-TR" sz="1800" dirty="0" smtClean="0"/>
              <a:t> </a:t>
            </a:r>
            <a:r>
              <a:rPr lang="tr-TR" sz="1800" dirty="0" err="1" smtClean="0"/>
              <a:t>insemination</a:t>
            </a:r>
            <a:r>
              <a:rPr lang="tr-TR" sz="1800" dirty="0" smtClean="0"/>
              <a:t>,</a:t>
            </a:r>
            <a:endParaRPr lang="tr-TR" sz="1800" dirty="0"/>
          </a:p>
          <a:p>
            <a:pPr marL="448056" indent="-384048" algn="just" fontAlgn="auto">
              <a:spcAft>
                <a:spcPts val="0"/>
              </a:spcAft>
              <a:buFont typeface="Wingdings 2"/>
              <a:buChar char=""/>
              <a:defRPr/>
            </a:pPr>
            <a:r>
              <a:rPr lang="tr-TR" sz="1800" dirty="0" err="1" smtClean="0"/>
              <a:t>To</a:t>
            </a:r>
            <a:r>
              <a:rPr lang="tr-TR" sz="1800" dirty="0" smtClean="0"/>
              <a:t> </a:t>
            </a:r>
            <a:r>
              <a:rPr lang="tr-TR" sz="1800" dirty="0" err="1" smtClean="0"/>
              <a:t>obtain</a:t>
            </a:r>
            <a:r>
              <a:rPr lang="tr-TR" sz="1800" dirty="0" smtClean="0"/>
              <a:t> </a:t>
            </a:r>
            <a:r>
              <a:rPr lang="tr-TR" sz="1800" dirty="0" err="1" smtClean="0"/>
              <a:t>more</a:t>
            </a:r>
            <a:r>
              <a:rPr lang="tr-TR" sz="1800" dirty="0" smtClean="0"/>
              <a:t> </a:t>
            </a:r>
            <a:r>
              <a:rPr lang="tr-TR" sz="1800" dirty="0" err="1" smtClean="0"/>
              <a:t>offspring</a:t>
            </a:r>
            <a:r>
              <a:rPr lang="tr-TR" sz="1800" dirty="0" smtClean="0"/>
              <a:t> in </a:t>
            </a:r>
            <a:r>
              <a:rPr lang="tr-TR" sz="1800" dirty="0" err="1" smtClean="0"/>
              <a:t>one</a:t>
            </a:r>
            <a:r>
              <a:rPr lang="tr-TR" sz="1800" dirty="0" smtClean="0"/>
              <a:t> </a:t>
            </a:r>
            <a:r>
              <a:rPr lang="tr-TR" sz="1800" dirty="0" err="1" smtClean="0"/>
              <a:t>year</a:t>
            </a:r>
            <a:r>
              <a:rPr lang="tr-TR" sz="1800" dirty="0" smtClean="0"/>
              <a:t>,</a:t>
            </a:r>
            <a:endParaRPr lang="tr-TR" sz="1800" dirty="0"/>
          </a:p>
          <a:p>
            <a:pPr marL="448056" indent="-384048" algn="just" fontAlgn="auto">
              <a:spcAft>
                <a:spcPts val="0"/>
              </a:spcAft>
              <a:buFont typeface="Wingdings 2"/>
              <a:buChar char=""/>
              <a:defRPr/>
            </a:pPr>
            <a:r>
              <a:rPr lang="tr-TR" sz="1800" dirty="0" err="1" smtClean="0"/>
              <a:t>To</a:t>
            </a:r>
            <a:r>
              <a:rPr lang="tr-TR" sz="1800" dirty="0" smtClean="0"/>
              <a:t> </a:t>
            </a:r>
            <a:r>
              <a:rPr lang="tr-TR" sz="1800" dirty="0" err="1" smtClean="0"/>
              <a:t>ease</a:t>
            </a:r>
            <a:r>
              <a:rPr lang="tr-TR" sz="1800" dirty="0" smtClean="0"/>
              <a:t> </a:t>
            </a:r>
            <a:r>
              <a:rPr lang="tr-TR" sz="1800" dirty="0" err="1" smtClean="0"/>
              <a:t>the</a:t>
            </a:r>
            <a:r>
              <a:rPr lang="tr-TR" sz="1800" dirty="0" smtClean="0"/>
              <a:t> </a:t>
            </a:r>
            <a:r>
              <a:rPr lang="tr-TR" sz="1800" dirty="0" err="1" smtClean="0"/>
              <a:t>vaccination</a:t>
            </a:r>
            <a:r>
              <a:rPr lang="tr-TR" sz="1800" dirty="0" smtClean="0"/>
              <a:t>, </a:t>
            </a:r>
            <a:r>
              <a:rPr lang="tr-TR" sz="1800" dirty="0" err="1" smtClean="0"/>
              <a:t>antiparatsitic</a:t>
            </a:r>
            <a:r>
              <a:rPr lang="tr-TR" sz="1800" dirty="0" smtClean="0"/>
              <a:t> </a:t>
            </a:r>
            <a:r>
              <a:rPr lang="tr-TR" sz="1800" dirty="0" err="1" smtClean="0"/>
              <a:t>drug</a:t>
            </a:r>
            <a:r>
              <a:rPr lang="tr-TR" sz="1800" dirty="0" smtClean="0"/>
              <a:t> </a:t>
            </a:r>
            <a:r>
              <a:rPr lang="tr-TR" sz="1800" dirty="0" err="1" smtClean="0"/>
              <a:t>administration</a:t>
            </a:r>
            <a:r>
              <a:rPr lang="tr-TR" sz="1800" dirty="0" smtClean="0"/>
              <a:t> </a:t>
            </a:r>
            <a:r>
              <a:rPr lang="tr-TR" sz="1800" dirty="0" err="1" smtClean="0"/>
              <a:t>and</a:t>
            </a:r>
            <a:r>
              <a:rPr lang="tr-TR" sz="1800" dirty="0" smtClean="0"/>
              <a:t> </a:t>
            </a:r>
            <a:r>
              <a:rPr lang="tr-TR" sz="1800" dirty="0" err="1" smtClean="0"/>
              <a:t>feed</a:t>
            </a:r>
            <a:r>
              <a:rPr lang="tr-TR" sz="1800" dirty="0" smtClean="0"/>
              <a:t> </a:t>
            </a:r>
            <a:r>
              <a:rPr lang="tr-TR" sz="1800" dirty="0" err="1" smtClean="0"/>
              <a:t>changing</a:t>
            </a:r>
            <a:r>
              <a:rPr lang="tr-TR" sz="1800" dirty="0" smtClean="0"/>
              <a:t> </a:t>
            </a:r>
            <a:r>
              <a:rPr lang="tr-TR" sz="1800" dirty="0" err="1" smtClean="0"/>
              <a:t>processes</a:t>
            </a:r>
            <a:r>
              <a:rPr lang="tr-TR" sz="1800" dirty="0" smtClean="0"/>
              <a:t>,</a:t>
            </a:r>
            <a:endParaRPr lang="tr-TR" sz="1800" dirty="0"/>
          </a:p>
          <a:p>
            <a:pPr marL="448056" indent="-384048" algn="just" fontAlgn="auto">
              <a:spcAft>
                <a:spcPts val="0"/>
              </a:spcAft>
              <a:buFont typeface="Wingdings 2"/>
              <a:buChar char=""/>
              <a:defRPr/>
            </a:pPr>
            <a:r>
              <a:rPr lang="tr-TR" sz="1800" dirty="0" err="1" smtClean="0"/>
              <a:t>To</a:t>
            </a:r>
            <a:r>
              <a:rPr lang="tr-TR" sz="1800" dirty="0" smtClean="0"/>
              <a:t> </a:t>
            </a:r>
            <a:r>
              <a:rPr lang="tr-TR" sz="1800" dirty="0" err="1" smtClean="0"/>
              <a:t>gather</a:t>
            </a:r>
            <a:r>
              <a:rPr lang="tr-TR" sz="1800" dirty="0" smtClean="0"/>
              <a:t> </a:t>
            </a:r>
            <a:r>
              <a:rPr lang="tr-TR" sz="1800" dirty="0" err="1" smtClean="0"/>
              <a:t>the</a:t>
            </a:r>
            <a:r>
              <a:rPr lang="tr-TR" sz="1800" dirty="0" smtClean="0"/>
              <a:t> </a:t>
            </a:r>
            <a:r>
              <a:rPr lang="tr-TR" sz="1800" dirty="0" err="1" smtClean="0"/>
              <a:t>parturitions</a:t>
            </a:r>
            <a:r>
              <a:rPr lang="tr-TR" sz="1800" dirty="0" smtClean="0"/>
              <a:t> in a </a:t>
            </a:r>
            <a:r>
              <a:rPr lang="tr-TR" sz="1800" dirty="0" err="1" smtClean="0"/>
              <a:t>specific</a:t>
            </a:r>
            <a:r>
              <a:rPr lang="tr-TR" sz="1800" dirty="0" smtClean="0"/>
              <a:t> time </a:t>
            </a:r>
            <a:r>
              <a:rPr lang="tr-TR" sz="1800" dirty="0" err="1" smtClean="0"/>
              <a:t>period</a:t>
            </a:r>
            <a:r>
              <a:rPr lang="tr-TR" sz="1800" dirty="0" smtClean="0"/>
              <a:t>, </a:t>
            </a:r>
            <a:r>
              <a:rPr lang="tr-TR" sz="1800" dirty="0" err="1" smtClean="0"/>
              <a:t>reduce</a:t>
            </a:r>
            <a:r>
              <a:rPr lang="tr-TR" sz="1800" dirty="0" smtClean="0"/>
              <a:t> </a:t>
            </a:r>
            <a:r>
              <a:rPr lang="tr-TR" sz="1800" dirty="0" err="1" smtClean="0"/>
              <a:t>the</a:t>
            </a:r>
            <a:r>
              <a:rPr lang="tr-TR" sz="1800" dirty="0" smtClean="0"/>
              <a:t> </a:t>
            </a:r>
            <a:r>
              <a:rPr lang="tr-TR" sz="1800" dirty="0" err="1" smtClean="0"/>
              <a:t>offspring</a:t>
            </a:r>
            <a:r>
              <a:rPr lang="tr-TR" sz="1800" dirty="0" smtClean="0"/>
              <a:t> </a:t>
            </a:r>
            <a:r>
              <a:rPr lang="tr-TR" sz="1800" dirty="0" err="1" smtClean="0"/>
              <a:t>loss</a:t>
            </a:r>
            <a:r>
              <a:rPr lang="tr-TR" sz="1800" dirty="0" smtClean="0"/>
              <a:t>, </a:t>
            </a:r>
            <a:r>
              <a:rPr lang="tr-TR" sz="1800" dirty="0" err="1" smtClean="0"/>
              <a:t>present</a:t>
            </a:r>
            <a:r>
              <a:rPr lang="tr-TR" sz="1800" dirty="0" smtClean="0"/>
              <a:t> </a:t>
            </a:r>
            <a:r>
              <a:rPr lang="tr-TR" sz="1800" dirty="0" err="1" smtClean="0"/>
              <a:t>uniform</a:t>
            </a:r>
            <a:r>
              <a:rPr lang="tr-TR" sz="1800" dirty="0" smtClean="0"/>
              <a:t> </a:t>
            </a:r>
            <a:r>
              <a:rPr lang="tr-TR" sz="1800" dirty="0" err="1" smtClean="0"/>
              <a:t>offsprings</a:t>
            </a:r>
            <a:r>
              <a:rPr lang="tr-TR" sz="1800" dirty="0" smtClean="0"/>
              <a:t> </a:t>
            </a:r>
            <a:r>
              <a:rPr lang="tr-TR" sz="1800" dirty="0" err="1" smtClean="0"/>
              <a:t>to</a:t>
            </a:r>
            <a:r>
              <a:rPr lang="tr-TR" sz="1800" dirty="0" smtClean="0"/>
              <a:t> </a:t>
            </a:r>
            <a:r>
              <a:rPr lang="tr-TR" sz="1800" dirty="0" err="1" smtClean="0"/>
              <a:t>the</a:t>
            </a:r>
            <a:r>
              <a:rPr lang="tr-TR" sz="1800" dirty="0" smtClean="0"/>
              <a:t> market,</a:t>
            </a:r>
            <a:endParaRPr lang="tr-TR" sz="1800" dirty="0"/>
          </a:p>
          <a:p>
            <a:pPr marL="448056" indent="-384048" algn="just" fontAlgn="auto">
              <a:spcAft>
                <a:spcPts val="0"/>
              </a:spcAft>
              <a:buFont typeface="Wingdings 2"/>
              <a:buChar char=""/>
              <a:defRPr/>
            </a:pPr>
            <a:r>
              <a:rPr lang="tr-TR" sz="1800" dirty="0" smtClean="0"/>
              <a:t>Using </a:t>
            </a:r>
            <a:r>
              <a:rPr lang="tr-TR" sz="1800" dirty="0" err="1" smtClean="0"/>
              <a:t>the</a:t>
            </a:r>
            <a:r>
              <a:rPr lang="tr-TR" sz="1800" dirty="0" smtClean="0"/>
              <a:t> </a:t>
            </a:r>
            <a:r>
              <a:rPr lang="tr-TR" sz="1800" dirty="0" err="1" smtClean="0"/>
              <a:t>shelter</a:t>
            </a:r>
            <a:r>
              <a:rPr lang="tr-TR" sz="1800" dirty="0" smtClean="0"/>
              <a:t>, </a:t>
            </a:r>
            <a:r>
              <a:rPr lang="tr-TR" sz="1800" dirty="0" err="1" smtClean="0"/>
              <a:t>workforce</a:t>
            </a:r>
            <a:r>
              <a:rPr lang="tr-TR" sz="1800" dirty="0" smtClean="0"/>
              <a:t> </a:t>
            </a:r>
            <a:r>
              <a:rPr lang="tr-TR" sz="1800" dirty="0" err="1" smtClean="0"/>
              <a:t>and</a:t>
            </a:r>
            <a:r>
              <a:rPr lang="tr-TR" sz="1800" dirty="0" smtClean="0"/>
              <a:t> </a:t>
            </a:r>
            <a:r>
              <a:rPr lang="tr-TR" sz="1800" dirty="0" err="1" smtClean="0"/>
              <a:t>materials</a:t>
            </a:r>
            <a:r>
              <a:rPr lang="tr-TR" sz="1800" dirty="0" smtClean="0"/>
              <a:t> in a </a:t>
            </a:r>
            <a:r>
              <a:rPr lang="tr-TR" sz="1800" dirty="0" err="1" smtClean="0"/>
              <a:t>more</a:t>
            </a:r>
            <a:r>
              <a:rPr lang="tr-TR" sz="1800" dirty="0" smtClean="0"/>
              <a:t> </a:t>
            </a:r>
            <a:r>
              <a:rPr lang="tr-TR" sz="1800" dirty="0" err="1" smtClean="0"/>
              <a:t>efficient</a:t>
            </a:r>
            <a:r>
              <a:rPr lang="tr-TR" sz="1800" dirty="0" smtClean="0"/>
              <a:t> </a:t>
            </a:r>
            <a:r>
              <a:rPr lang="tr-TR" sz="1800" dirty="0" err="1" smtClean="0"/>
              <a:t>way</a:t>
            </a:r>
            <a:r>
              <a:rPr lang="tr-TR" sz="1800" dirty="0" smtClean="0"/>
              <a:t>.</a:t>
            </a:r>
            <a:endParaRPr lang="tr-TR" sz="1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1 Başlık"/>
          <p:cNvSpPr>
            <a:spLocks noGrp="1" noChangeArrowheads="1"/>
          </p:cNvSpPr>
          <p:nvPr>
            <p:ph type="title"/>
          </p:nvPr>
        </p:nvSpPr>
        <p:spPr>
          <a:xfrm>
            <a:off x="457200" y="479425"/>
            <a:ext cx="8229600" cy="1654175"/>
          </a:xfrm>
        </p:spPr>
        <p:txBody>
          <a:bodyPr/>
          <a:lstStyle/>
          <a:p>
            <a:pPr marL="484188" algn="ctr"/>
            <a:r>
              <a:rPr lang="tr-TR" altLang="tr-TR" b="1" smtClean="0">
                <a:solidFill>
                  <a:schemeClr val="tx1"/>
                </a:solidFill>
              </a:rPr>
              <a:t>Syncronization Practices</a:t>
            </a:r>
            <a:br>
              <a:rPr lang="tr-TR" altLang="tr-TR" b="1" smtClean="0">
                <a:solidFill>
                  <a:schemeClr val="tx1"/>
                </a:solidFill>
              </a:rPr>
            </a:br>
            <a:r>
              <a:rPr lang="tr-TR" altLang="tr-TR" b="1" smtClean="0">
                <a:solidFill>
                  <a:schemeClr val="tx1"/>
                </a:solidFill>
              </a:rPr>
              <a:t>Large Ruminants</a:t>
            </a:r>
          </a:p>
        </p:txBody>
      </p:sp>
      <p:sp>
        <p:nvSpPr>
          <p:cNvPr id="4" name="3 İçerik Yer Tutucusu"/>
          <p:cNvSpPr>
            <a:spLocks noGrp="1"/>
          </p:cNvSpPr>
          <p:nvPr>
            <p:ph idx="1"/>
          </p:nvPr>
        </p:nvSpPr>
        <p:spPr/>
        <p:txBody>
          <a:bodyPr/>
          <a:lstStyle/>
          <a:p>
            <a:endParaRPr lang="tr-T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1 Başlık"/>
          <p:cNvSpPr>
            <a:spLocks noGrp="1" noChangeArrowheads="1"/>
          </p:cNvSpPr>
          <p:nvPr>
            <p:ph type="title"/>
          </p:nvPr>
        </p:nvSpPr>
        <p:spPr>
          <a:xfrm>
            <a:off x="611188" y="465138"/>
            <a:ext cx="7920037" cy="731837"/>
          </a:xfrm>
        </p:spPr>
        <p:txBody>
          <a:bodyPr/>
          <a:lstStyle/>
          <a:p>
            <a:pPr algn="ctr"/>
            <a:r>
              <a:rPr lang="tr-TR" altLang="tr-TR" b="1" smtClean="0"/>
              <a:t>Estrus and Ovulation Control</a:t>
            </a:r>
          </a:p>
        </p:txBody>
      </p:sp>
      <p:sp>
        <p:nvSpPr>
          <p:cNvPr id="157699" name="2 İçerik Yer Tutucusu"/>
          <p:cNvSpPr>
            <a:spLocks noGrp="1" noChangeArrowheads="1"/>
          </p:cNvSpPr>
          <p:nvPr>
            <p:ph idx="1"/>
          </p:nvPr>
        </p:nvSpPr>
        <p:spPr>
          <a:xfrm>
            <a:off x="306388" y="1196975"/>
            <a:ext cx="8224837" cy="5327650"/>
          </a:xfrm>
        </p:spPr>
        <p:txBody>
          <a:bodyPr/>
          <a:lstStyle/>
          <a:p>
            <a:pPr marL="447675" indent="-382588">
              <a:buFontTx/>
              <a:buNone/>
            </a:pPr>
            <a:r>
              <a:rPr lang="tr-TR" altLang="tr-TR" sz="2000" smtClean="0"/>
              <a:t>	Planned artificial insemination methods (PAI):</a:t>
            </a:r>
          </a:p>
          <a:p>
            <a:pPr marL="447675" indent="-382588">
              <a:buFontTx/>
              <a:buNone/>
            </a:pPr>
            <a:endParaRPr lang="tr-TR" altLang="tr-TR" sz="2000" smtClean="0"/>
          </a:p>
          <a:p>
            <a:pPr marL="447675" indent="-382588">
              <a:buFont typeface="Wingdings 2" pitchFamily="18" charset="2"/>
              <a:buChar char=""/>
            </a:pPr>
            <a:r>
              <a:rPr lang="tr-TR" altLang="tr-TR" sz="1800" smtClean="0"/>
              <a:t>Increases heat detection rate and decreases time spent,</a:t>
            </a:r>
          </a:p>
          <a:p>
            <a:pPr marL="447675" indent="-382588">
              <a:buFont typeface="Wingdings 2" pitchFamily="18" charset="2"/>
              <a:buChar char=""/>
            </a:pPr>
            <a:r>
              <a:rPr lang="tr-TR" altLang="tr-TR" sz="1800" smtClean="0"/>
              <a:t>Enables control of the most appropriate time for insemination,</a:t>
            </a:r>
          </a:p>
          <a:p>
            <a:pPr marL="447675" indent="-382588">
              <a:buFont typeface="Wingdings 2" pitchFamily="18" charset="2"/>
              <a:buChar char=""/>
            </a:pPr>
            <a:r>
              <a:rPr lang="tr-TR" altLang="tr-TR" sz="1800" smtClean="0"/>
              <a:t>Reduces the calving interval,</a:t>
            </a:r>
          </a:p>
          <a:p>
            <a:pPr marL="447675" indent="-382588">
              <a:buFont typeface="Wingdings 2" pitchFamily="18" charset="2"/>
              <a:buChar char=""/>
            </a:pPr>
            <a:r>
              <a:rPr lang="tr-TR" altLang="tr-TR" sz="1800" smtClean="0"/>
              <a:t>Allows post partum anestrus shortening and stimulation of estruses,</a:t>
            </a:r>
          </a:p>
          <a:p>
            <a:pPr marL="447675" indent="-382588">
              <a:buFont typeface="Wingdings 2" pitchFamily="18" charset="2"/>
              <a:buChar char=""/>
            </a:pPr>
            <a:r>
              <a:rPr lang="tr-TR" altLang="tr-TR" sz="1800" smtClean="0"/>
              <a:t>Enables reproductive planning and management,</a:t>
            </a:r>
          </a:p>
          <a:p>
            <a:pPr marL="447675" indent="-382588">
              <a:buFont typeface="Wingdings 2" pitchFamily="18" charset="2"/>
              <a:buChar char=""/>
            </a:pPr>
            <a:r>
              <a:rPr lang="tr-TR" altLang="tr-TR" sz="1800" smtClean="0"/>
              <a:t>Gathers insemination and parturition periods,</a:t>
            </a:r>
          </a:p>
          <a:p>
            <a:pPr marL="447675" indent="-382588">
              <a:buFont typeface="Wingdings 2" pitchFamily="18" charset="2"/>
              <a:buChar char=""/>
            </a:pPr>
            <a:r>
              <a:rPr lang="tr-TR" altLang="tr-TR" sz="1800" smtClean="0"/>
              <a:t>Allows heifers to be synchronized and inseminated all together with bull semen which have «easy parturition» properties,</a:t>
            </a:r>
          </a:p>
          <a:p>
            <a:pPr marL="447675" indent="-382588">
              <a:buFont typeface="Wingdings 2" pitchFamily="18" charset="2"/>
              <a:buChar char=""/>
            </a:pPr>
            <a:r>
              <a:rPr lang="tr-TR" altLang="tr-TR" sz="1800" smtClean="0"/>
              <a:t>Aids artificial insemination practices in large enterprises,</a:t>
            </a:r>
          </a:p>
          <a:p>
            <a:pPr marL="447675" indent="-382588">
              <a:buFont typeface="Wingdings 2" pitchFamily="18" charset="2"/>
              <a:buChar char=""/>
            </a:pPr>
            <a:r>
              <a:rPr lang="tr-TR" altLang="tr-TR" sz="1800" smtClean="0"/>
              <a:t>Increases pregnancy rates,</a:t>
            </a:r>
          </a:p>
          <a:p>
            <a:pPr marL="447675" indent="-382588">
              <a:buFont typeface="Wingdings 2" pitchFamily="18" charset="2"/>
              <a:buChar char=""/>
            </a:pPr>
            <a:r>
              <a:rPr lang="tr-TR" altLang="tr-TR" sz="1800" smtClean="0"/>
              <a:t>Enables detection and treatment of reproductive problems,</a:t>
            </a:r>
          </a:p>
          <a:p>
            <a:pPr marL="447675" indent="-382588">
              <a:buFont typeface="Wingdings 2" pitchFamily="18" charset="2"/>
              <a:buChar char=""/>
            </a:pPr>
            <a:r>
              <a:rPr lang="tr-TR" altLang="tr-TR" sz="1800" smtClean="0"/>
              <a:t>Allows cynchronization of donor and recipients for embryo transfer.</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1 Başlık"/>
          <p:cNvSpPr>
            <a:spLocks noGrp="1" noChangeArrowheads="1"/>
          </p:cNvSpPr>
          <p:nvPr>
            <p:ph type="title"/>
          </p:nvPr>
        </p:nvSpPr>
        <p:spPr>
          <a:xfrm>
            <a:off x="395288" y="620713"/>
            <a:ext cx="8280400" cy="1228725"/>
          </a:xfrm>
        </p:spPr>
        <p:txBody>
          <a:bodyPr/>
          <a:lstStyle/>
          <a:p>
            <a:pPr algn="ctr"/>
            <a:r>
              <a:rPr lang="tr-TR" altLang="tr-TR" sz="2800" b="1" smtClean="0"/>
              <a:t>The estrus cycle of a cow with active ovaries can be checked in 3 ways:</a:t>
            </a:r>
          </a:p>
        </p:txBody>
      </p:sp>
      <p:sp>
        <p:nvSpPr>
          <p:cNvPr id="158723" name="2 İçerik Yer Tutucusu"/>
          <p:cNvSpPr>
            <a:spLocks noGrp="1"/>
          </p:cNvSpPr>
          <p:nvPr>
            <p:ph idx="1"/>
          </p:nvPr>
        </p:nvSpPr>
        <p:spPr>
          <a:xfrm>
            <a:off x="395288" y="2205038"/>
            <a:ext cx="6553200" cy="3878262"/>
          </a:xfrm>
        </p:spPr>
        <p:txBody>
          <a:bodyPr/>
          <a:lstStyle/>
          <a:p>
            <a:pPr marL="514350" indent="-514350">
              <a:buFont typeface="Century Gothic" pitchFamily="34" charset="0"/>
              <a:buAutoNum type="arabicPeriod"/>
            </a:pPr>
            <a:r>
              <a:rPr lang="tr-TR" altLang="tr-TR" sz="2400" smtClean="0"/>
              <a:t>The early regression of active corpus luteum in the ovaries with prostaglandins and initiation of a new cycle.</a:t>
            </a:r>
          </a:p>
          <a:p>
            <a:pPr marL="514350" indent="-514350">
              <a:buFont typeface="Century Gothic" pitchFamily="34" charset="0"/>
              <a:buAutoNum type="arabicPeriod"/>
            </a:pPr>
            <a:r>
              <a:rPr lang="tr-TR" altLang="tr-TR" sz="2400" smtClean="0"/>
              <a:t>Regression of corpus luteum with the sequenced use of prostaglandin and GnRH analogs and causing synchronized follicular development.</a:t>
            </a:r>
          </a:p>
          <a:p>
            <a:pPr marL="514350" indent="-514350">
              <a:buFont typeface="Century Gothic" pitchFamily="34" charset="0"/>
              <a:buAutoNum type="arabicPeriod"/>
            </a:pPr>
            <a:r>
              <a:rPr lang="tr-TR" altLang="tr-TR" sz="2400" smtClean="0"/>
              <a:t>Forming an artificial corpus luteum effect with the use of progesterons.</a:t>
            </a:r>
            <a:endParaRPr lang="tr-TR" altLang="tr-TR"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1 Başlık"/>
          <p:cNvSpPr>
            <a:spLocks noGrp="1" noChangeArrowheads="1"/>
          </p:cNvSpPr>
          <p:nvPr>
            <p:ph type="title"/>
          </p:nvPr>
        </p:nvSpPr>
        <p:spPr>
          <a:xfrm>
            <a:off x="827088" y="1412875"/>
            <a:ext cx="7086600" cy="1519238"/>
          </a:xfrm>
        </p:spPr>
        <p:txBody>
          <a:bodyPr/>
          <a:lstStyle/>
          <a:p>
            <a:pPr algn="ctr"/>
            <a:r>
              <a:rPr lang="tr-TR" altLang="tr-TR" b="1" smtClean="0"/>
              <a:t>Synchronizations done with Prostoglandins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1 Başlık"/>
          <p:cNvSpPr>
            <a:spLocks noGrp="1" noChangeArrowheads="1"/>
          </p:cNvSpPr>
          <p:nvPr>
            <p:ph type="title"/>
          </p:nvPr>
        </p:nvSpPr>
        <p:spPr>
          <a:xfrm>
            <a:off x="468313" y="620713"/>
            <a:ext cx="8351837" cy="1295400"/>
          </a:xfrm>
        </p:spPr>
        <p:txBody>
          <a:bodyPr/>
          <a:lstStyle/>
          <a:p>
            <a:pPr algn="ctr"/>
            <a:r>
              <a:rPr lang="tr-TR" altLang="tr-TR" sz="2800" b="1" smtClean="0"/>
              <a:t>Prostaglandine administration with ovarium control and artificial insemination:</a:t>
            </a:r>
          </a:p>
        </p:txBody>
      </p:sp>
      <p:sp>
        <p:nvSpPr>
          <p:cNvPr id="160771" name="2 İçerik Yer Tutucusu"/>
          <p:cNvSpPr>
            <a:spLocks noGrp="1" noChangeArrowheads="1"/>
          </p:cNvSpPr>
          <p:nvPr>
            <p:ph idx="1"/>
          </p:nvPr>
        </p:nvSpPr>
        <p:spPr>
          <a:xfrm>
            <a:off x="468313" y="2276475"/>
            <a:ext cx="6696075" cy="3382963"/>
          </a:xfrm>
        </p:spPr>
        <p:txBody>
          <a:bodyPr/>
          <a:lstStyle/>
          <a:p>
            <a:r>
              <a:rPr lang="tr-TR" altLang="tr-TR" sz="2400" smtClean="0"/>
              <a:t>is the program in which a </a:t>
            </a:r>
            <a:r>
              <a:rPr lang="tr-TR" altLang="tr-TR" sz="2400" b="1" smtClean="0"/>
              <a:t>corpus luteum </a:t>
            </a:r>
            <a:r>
              <a:rPr lang="tr-TR" altLang="tr-TR" sz="2400" smtClean="0"/>
              <a:t>which is </a:t>
            </a:r>
            <a:r>
              <a:rPr lang="tr-TR" altLang="tr-TR" sz="2400" b="1" smtClean="0"/>
              <a:t>active </a:t>
            </a:r>
            <a:r>
              <a:rPr lang="tr-TR" altLang="tr-TR" sz="2400" smtClean="0"/>
              <a:t>and will respond is determined with rectal palpation. </a:t>
            </a:r>
          </a:p>
          <a:p>
            <a:r>
              <a:rPr lang="tr-TR" altLang="tr-TR" sz="2400" smtClean="0"/>
              <a:t>In this way, the cow whos ovaries are ready for prostaglandin effect will be determined with examinations done weekly or every other week.</a:t>
            </a: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1052</Words>
  <Application>Microsoft Office PowerPoint</Application>
  <PresentationFormat>Ekran Gösterisi (4:3)</PresentationFormat>
  <Paragraphs>162</Paragraphs>
  <Slides>18</Slides>
  <Notes>0</Notes>
  <HiddenSlides>0</HiddenSlides>
  <MMClips>0</MMClips>
  <ScaleCrop>false</ScaleCrop>
  <HeadingPairs>
    <vt:vector size="4" baseType="variant">
      <vt:variant>
        <vt:lpstr>Tema</vt:lpstr>
      </vt:variant>
      <vt:variant>
        <vt:i4>1</vt:i4>
      </vt:variant>
      <vt:variant>
        <vt:lpstr>Slayt Başlıkları</vt:lpstr>
      </vt:variant>
      <vt:variant>
        <vt:i4>18</vt:i4>
      </vt:variant>
    </vt:vector>
  </HeadingPairs>
  <TitlesOfParts>
    <vt:vector size="19" baseType="lpstr">
      <vt:lpstr>Ofis Teması</vt:lpstr>
      <vt:lpstr>SYNCHRONIZATION METHODS IN DIFFERENT ANIMAL SPECIES</vt:lpstr>
      <vt:lpstr>Slayt 2</vt:lpstr>
      <vt:lpstr>In order to control breeding;</vt:lpstr>
      <vt:lpstr>Sexual synchronization</vt:lpstr>
      <vt:lpstr>Syncronization Practices Large Ruminants</vt:lpstr>
      <vt:lpstr>Estrus and Ovulation Control</vt:lpstr>
      <vt:lpstr>The estrus cycle of a cow with active ovaries can be checked in 3 ways:</vt:lpstr>
      <vt:lpstr>Synchronizations done with Prostoglandins</vt:lpstr>
      <vt:lpstr>Prostaglandine administration with ovarium control and artificial insemination:</vt:lpstr>
      <vt:lpstr>Prostaglandin administration with ovary control and artificial insemination</vt:lpstr>
      <vt:lpstr>Prostaglandin administration without ovary control and artificial insemination</vt:lpstr>
      <vt:lpstr>Single injection PGF2α program:</vt:lpstr>
      <vt:lpstr>PGF2α after observation program: In this program heat observation is done for a 5 day period, at least 3 times – best 4 times – a day and at least for 20 minutes. Heat detected ones are inseminated. To the ones that did not show signs PGF2α injection is done on 6th day and estrus detection and AI are carried out between 2-5th days. This program allows the AI procedures normally done with 21 days interval to be finished in a 10 day period.</vt:lpstr>
      <vt:lpstr>“7 day” or “Monday morning” program:</vt:lpstr>
      <vt:lpstr>“11 day” or “14 day” program:</vt:lpstr>
      <vt:lpstr>GnRH+prostaglandin based protocols</vt:lpstr>
      <vt:lpstr>GnRH+prostaglandin based protocols</vt:lpstr>
      <vt:lpstr>GnRH+prostaglandin based protocols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SYNCHRONIZATION METHODS IN DIFFERENT ANIMAL SPECIES</dc:title>
  <dc:creator>Borga TIRPAN</dc:creator>
  <cp:lastModifiedBy>masa üstü</cp:lastModifiedBy>
  <cp:revision>1</cp:revision>
  <dcterms:created xsi:type="dcterms:W3CDTF">2019-10-01T12:42:48Z</dcterms:created>
  <dcterms:modified xsi:type="dcterms:W3CDTF">2019-10-01T12:43:15Z</dcterms:modified>
</cp:coreProperties>
</file>