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61"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11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B8E186A-C243-43EF-AE4A-ABAE2D7C2DA7}" type="datetimeFigureOut">
              <a:rPr lang="tr-TR" smtClean="0"/>
              <a:t>28.02.2020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255346" y="2750337"/>
            <a:ext cx="1171888" cy="1356442"/>
          </a:xfrm>
        </p:spPr>
        <p:txBody>
          <a:bodyPr/>
          <a:lstStyle/>
          <a:p>
            <a:fld id="{66F61863-6FD1-48A8-8765-A30E53459115}" type="slidenum">
              <a:rPr lang="tr-TR" smtClean="0"/>
              <a:t>‹#›</a:t>
            </a:fld>
            <a:endParaRPr lang="tr-TR"/>
          </a:p>
        </p:txBody>
      </p:sp>
    </p:spTree>
    <p:extLst>
      <p:ext uri="{BB962C8B-B14F-4D97-AF65-F5344CB8AC3E}">
        <p14:creationId xmlns:p14="http://schemas.microsoft.com/office/powerpoint/2010/main" val="2066600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B8E186A-C243-43EF-AE4A-ABAE2D7C2DA7}" type="datetimeFigureOut">
              <a:rPr lang="tr-TR" smtClean="0"/>
              <a:t>28.02.2020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309"/>
            <a:ext cx="1154151" cy="1090789"/>
          </a:xfrm>
        </p:spPr>
        <p:txBody>
          <a:bodyPr/>
          <a:lstStyle/>
          <a:p>
            <a:fld id="{66F61863-6FD1-48A8-8765-A30E53459115}" type="slidenum">
              <a:rPr lang="tr-TR" smtClean="0"/>
              <a:t>‹#›</a:t>
            </a:fld>
            <a:endParaRPr lang="tr-TR"/>
          </a:p>
        </p:txBody>
      </p:sp>
    </p:spTree>
    <p:extLst>
      <p:ext uri="{BB962C8B-B14F-4D97-AF65-F5344CB8AC3E}">
        <p14:creationId xmlns:p14="http://schemas.microsoft.com/office/powerpoint/2010/main" val="3969118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B8E186A-C243-43EF-AE4A-ABAE2D7C2DA7}" type="datetimeFigureOut">
              <a:rPr lang="tr-TR" smtClean="0"/>
              <a:t>28.02.2020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615"/>
            <a:ext cx="1154151" cy="1090789"/>
          </a:xfrm>
        </p:spPr>
        <p:txBody>
          <a:bodyPr/>
          <a:lstStyle/>
          <a:p>
            <a:fld id="{66F61863-6FD1-48A8-8765-A30E53459115}" type="slidenum">
              <a:rPr lang="tr-TR" smtClean="0"/>
              <a:t>‹#›</a:t>
            </a:fld>
            <a:endParaRPr lang="tr-TR"/>
          </a:p>
        </p:txBody>
      </p:sp>
    </p:spTree>
    <p:extLst>
      <p:ext uri="{BB962C8B-B14F-4D97-AF65-F5344CB8AC3E}">
        <p14:creationId xmlns:p14="http://schemas.microsoft.com/office/powerpoint/2010/main" val="18529440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B8E186A-C243-43EF-AE4A-ABAE2D7C2DA7}" type="datetimeFigureOut">
              <a:rPr lang="tr-TR" smtClean="0"/>
              <a:t>28.02.2020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66F61863-6FD1-48A8-8765-A30E53459115}" type="slidenum">
              <a:rPr lang="tr-TR" smtClean="0"/>
              <a:t>‹#›</a:t>
            </a:fld>
            <a:endParaRPr lang="tr-TR"/>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9188678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B8E186A-C243-43EF-AE4A-ABAE2D7C2DA7}" type="datetimeFigureOut">
              <a:rPr lang="tr-TR" smtClean="0"/>
              <a:t>28.02.2020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66F61863-6FD1-48A8-8765-A30E53459115}" type="slidenum">
              <a:rPr lang="tr-TR" smtClean="0"/>
              <a:t>‹#›</a:t>
            </a:fld>
            <a:endParaRPr lang="tr-TR"/>
          </a:p>
        </p:txBody>
      </p:sp>
    </p:spTree>
    <p:extLst>
      <p:ext uri="{BB962C8B-B14F-4D97-AF65-F5344CB8AC3E}">
        <p14:creationId xmlns:p14="http://schemas.microsoft.com/office/powerpoint/2010/main" val="12259067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4B8E186A-C243-43EF-AE4A-ABAE2D7C2DA7}" type="datetimeFigureOut">
              <a:rPr lang="tr-TR" smtClean="0"/>
              <a:t>28.02.2020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F61863-6FD1-48A8-8765-A30E53459115}" type="slidenum">
              <a:rPr lang="tr-TR" smtClean="0"/>
              <a:t>‹#›</a:t>
            </a:fld>
            <a:endParaRPr lang="tr-TR"/>
          </a:p>
        </p:txBody>
      </p:sp>
    </p:spTree>
    <p:extLst>
      <p:ext uri="{BB962C8B-B14F-4D97-AF65-F5344CB8AC3E}">
        <p14:creationId xmlns:p14="http://schemas.microsoft.com/office/powerpoint/2010/main" val="10908337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4B8E186A-C243-43EF-AE4A-ABAE2D7C2DA7}" type="datetimeFigureOut">
              <a:rPr lang="tr-TR" smtClean="0"/>
              <a:t>28.02.2020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F61863-6FD1-48A8-8765-A30E53459115}" type="slidenum">
              <a:rPr lang="tr-TR" smtClean="0"/>
              <a:t>‹#›</a:t>
            </a:fld>
            <a:endParaRPr lang="tr-TR"/>
          </a:p>
        </p:txBody>
      </p:sp>
    </p:spTree>
    <p:extLst>
      <p:ext uri="{BB962C8B-B14F-4D97-AF65-F5344CB8AC3E}">
        <p14:creationId xmlns:p14="http://schemas.microsoft.com/office/powerpoint/2010/main" val="25062098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B8E186A-C243-43EF-AE4A-ABAE2D7C2DA7}" type="datetimeFigureOut">
              <a:rPr lang="tr-TR" smtClean="0"/>
              <a:t>28.02.2020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F61863-6FD1-48A8-8765-A30E53459115}" type="slidenum">
              <a:rPr lang="tr-TR" smtClean="0"/>
              <a:t>‹#›</a:t>
            </a:fld>
            <a:endParaRPr lang="tr-TR"/>
          </a:p>
        </p:txBody>
      </p:sp>
    </p:spTree>
    <p:extLst>
      <p:ext uri="{BB962C8B-B14F-4D97-AF65-F5344CB8AC3E}">
        <p14:creationId xmlns:p14="http://schemas.microsoft.com/office/powerpoint/2010/main" val="32386058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4B8E186A-C243-43EF-AE4A-ABAE2D7C2DA7}" type="datetimeFigureOut">
              <a:rPr lang="tr-TR" smtClean="0"/>
              <a:t>28.02.2020</a:t>
            </a:fld>
            <a:endParaRPr lang="tr-TR"/>
          </a:p>
        </p:txBody>
      </p:sp>
      <p:sp>
        <p:nvSpPr>
          <p:cNvPr id="5" name="Footer Placeholder 4"/>
          <p:cNvSpPr>
            <a:spLocks noGrp="1"/>
          </p:cNvSpPr>
          <p:nvPr>
            <p:ph type="ftr" sz="quarter" idx="11"/>
          </p:nvPr>
        </p:nvSpPr>
        <p:spPr>
          <a:xfrm>
            <a:off x="680321" y="5936188"/>
            <a:ext cx="6126805" cy="365125"/>
          </a:xfrm>
        </p:spPr>
        <p:txBody>
          <a:bodyPr/>
          <a:lstStyle/>
          <a:p>
            <a:endParaRPr lang="tr-TR"/>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6F61863-6FD1-48A8-8765-A30E53459115}" type="slidenum">
              <a:rPr lang="tr-TR" smtClean="0"/>
              <a:t>‹#›</a:t>
            </a:fld>
            <a:endParaRPr lang="tr-TR"/>
          </a:p>
        </p:txBody>
      </p:sp>
    </p:spTree>
    <p:extLst>
      <p:ext uri="{BB962C8B-B14F-4D97-AF65-F5344CB8AC3E}">
        <p14:creationId xmlns:p14="http://schemas.microsoft.com/office/powerpoint/2010/main" val="1377846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B8E186A-C243-43EF-AE4A-ABAE2D7C2DA7}" type="datetimeFigureOut">
              <a:rPr lang="tr-TR" smtClean="0"/>
              <a:t>28.02.2020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F61863-6FD1-48A8-8765-A30E53459115}" type="slidenum">
              <a:rPr lang="tr-TR" smtClean="0"/>
              <a:t>‹#›</a:t>
            </a:fld>
            <a:endParaRPr lang="tr-TR"/>
          </a:p>
        </p:txBody>
      </p:sp>
    </p:spTree>
    <p:extLst>
      <p:ext uri="{BB962C8B-B14F-4D97-AF65-F5344CB8AC3E}">
        <p14:creationId xmlns:p14="http://schemas.microsoft.com/office/powerpoint/2010/main" val="2098459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B8E186A-C243-43EF-AE4A-ABAE2D7C2DA7}" type="datetimeFigureOut">
              <a:rPr lang="tr-TR" smtClean="0"/>
              <a:t>28.02.2020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729455" y="2869895"/>
            <a:ext cx="1154151" cy="1090789"/>
          </a:xfrm>
        </p:spPr>
        <p:txBody>
          <a:bodyPr/>
          <a:lstStyle/>
          <a:p>
            <a:fld id="{66F61863-6FD1-48A8-8765-A30E53459115}" type="slidenum">
              <a:rPr lang="tr-TR" smtClean="0"/>
              <a:t>‹#›</a:t>
            </a:fld>
            <a:endParaRPr lang="tr-TR"/>
          </a:p>
        </p:txBody>
      </p:sp>
    </p:spTree>
    <p:extLst>
      <p:ext uri="{BB962C8B-B14F-4D97-AF65-F5344CB8AC3E}">
        <p14:creationId xmlns:p14="http://schemas.microsoft.com/office/powerpoint/2010/main" val="306781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B8E186A-C243-43EF-AE4A-ABAE2D7C2DA7}" type="datetimeFigureOut">
              <a:rPr lang="tr-TR" smtClean="0"/>
              <a:t>28.02.2020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F61863-6FD1-48A8-8765-A30E53459115}" type="slidenum">
              <a:rPr lang="tr-TR" smtClean="0"/>
              <a:t>‹#›</a:t>
            </a:fld>
            <a:endParaRPr lang="tr-TR"/>
          </a:p>
        </p:txBody>
      </p:sp>
    </p:spTree>
    <p:extLst>
      <p:ext uri="{BB962C8B-B14F-4D97-AF65-F5344CB8AC3E}">
        <p14:creationId xmlns:p14="http://schemas.microsoft.com/office/powerpoint/2010/main" val="3494660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0322" y="3030008"/>
            <a:ext cx="4698355" cy="290617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594123" y="3030008"/>
            <a:ext cx="4700059" cy="290617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B8E186A-C243-43EF-AE4A-ABAE2D7C2DA7}" type="datetimeFigureOut">
              <a:rPr lang="tr-TR" smtClean="0"/>
              <a:t>28.02.2020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F61863-6FD1-48A8-8765-A30E53459115}" type="slidenum">
              <a:rPr lang="tr-TR" smtClean="0"/>
              <a:t>‹#›</a:t>
            </a:fld>
            <a:endParaRPr lang="tr-TR"/>
          </a:p>
        </p:txBody>
      </p:sp>
    </p:spTree>
    <p:extLst>
      <p:ext uri="{BB962C8B-B14F-4D97-AF65-F5344CB8AC3E}">
        <p14:creationId xmlns:p14="http://schemas.microsoft.com/office/powerpoint/2010/main" val="133206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B8E186A-C243-43EF-AE4A-ABAE2D7C2DA7}" type="datetimeFigureOut">
              <a:rPr lang="tr-TR" smtClean="0"/>
              <a:t>28.02.2020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F61863-6FD1-48A8-8765-A30E53459115}" type="slidenum">
              <a:rPr lang="tr-TR" smtClean="0"/>
              <a:t>‹#›</a:t>
            </a:fld>
            <a:endParaRPr lang="tr-TR"/>
          </a:p>
        </p:txBody>
      </p:sp>
    </p:spTree>
    <p:extLst>
      <p:ext uri="{BB962C8B-B14F-4D97-AF65-F5344CB8AC3E}">
        <p14:creationId xmlns:p14="http://schemas.microsoft.com/office/powerpoint/2010/main" val="1037531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4B8E186A-C243-43EF-AE4A-ABAE2D7C2DA7}" type="datetimeFigureOut">
              <a:rPr lang="tr-TR" smtClean="0"/>
              <a:t>28.02.2020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6F61863-6FD1-48A8-8765-A30E53459115}" type="slidenum">
              <a:rPr lang="tr-TR" smtClean="0"/>
              <a:t>‹#›</a:t>
            </a:fld>
            <a:endParaRPr lang="tr-TR"/>
          </a:p>
        </p:txBody>
      </p:sp>
    </p:spTree>
    <p:extLst>
      <p:ext uri="{BB962C8B-B14F-4D97-AF65-F5344CB8AC3E}">
        <p14:creationId xmlns:p14="http://schemas.microsoft.com/office/powerpoint/2010/main" val="1816375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B8E186A-C243-43EF-AE4A-ABAE2D7C2DA7}" type="datetimeFigureOut">
              <a:rPr lang="tr-TR" smtClean="0"/>
              <a:t>28.02.2020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F61863-6FD1-48A8-8765-A30E53459115}" type="slidenum">
              <a:rPr lang="tr-TR" smtClean="0"/>
              <a:t>‹#›</a:t>
            </a:fld>
            <a:endParaRPr lang="tr-TR"/>
          </a:p>
        </p:txBody>
      </p:sp>
    </p:spTree>
    <p:extLst>
      <p:ext uri="{BB962C8B-B14F-4D97-AF65-F5344CB8AC3E}">
        <p14:creationId xmlns:p14="http://schemas.microsoft.com/office/powerpoint/2010/main" val="2806723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B8E186A-C243-43EF-AE4A-ABAE2D7C2DA7}" type="datetimeFigureOut">
              <a:rPr lang="tr-TR" smtClean="0"/>
              <a:t>28.02.2020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F61863-6FD1-48A8-8765-A30E53459115}" type="slidenum">
              <a:rPr lang="tr-TR" smtClean="0"/>
              <a:t>‹#›</a:t>
            </a:fld>
            <a:endParaRPr lang="tr-TR"/>
          </a:p>
        </p:txBody>
      </p:sp>
    </p:spTree>
    <p:extLst>
      <p:ext uri="{BB962C8B-B14F-4D97-AF65-F5344CB8AC3E}">
        <p14:creationId xmlns:p14="http://schemas.microsoft.com/office/powerpoint/2010/main" val="3211086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B8E186A-C243-43EF-AE4A-ABAE2D7C2DA7}" type="datetimeFigureOut">
              <a:rPr lang="tr-TR" smtClean="0"/>
              <a:t>28.02.2020</a:t>
            </a:fld>
            <a:endParaRPr lang="tr-TR"/>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6F61863-6FD1-48A8-8765-A30E53459115}" type="slidenum">
              <a:rPr lang="tr-TR" smtClean="0"/>
              <a:t>‹#›</a:t>
            </a:fld>
            <a:endParaRPr lang="tr-TR"/>
          </a:p>
        </p:txBody>
      </p:sp>
    </p:spTree>
    <p:extLst>
      <p:ext uri="{BB962C8B-B14F-4D97-AF65-F5344CB8AC3E}">
        <p14:creationId xmlns:p14="http://schemas.microsoft.com/office/powerpoint/2010/main" val="307505339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Konuşma Öğretimi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771439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6. </a:t>
            </a:r>
            <a:r>
              <a:rPr lang="tr-TR" dirty="0"/>
              <a:t>Güdümlü </a:t>
            </a:r>
            <a:r>
              <a:rPr lang="tr-TR" dirty="0" smtClean="0"/>
              <a:t>konuşma</a:t>
            </a:r>
            <a:endParaRPr lang="tr-TR" dirty="0"/>
          </a:p>
        </p:txBody>
      </p:sp>
      <p:sp>
        <p:nvSpPr>
          <p:cNvPr id="3" name="İçerik Yer Tutucusu 2"/>
          <p:cNvSpPr>
            <a:spLocks noGrp="1"/>
          </p:cNvSpPr>
          <p:nvPr>
            <p:ph idx="1"/>
          </p:nvPr>
        </p:nvSpPr>
        <p:spPr/>
        <p:txBody>
          <a:bodyPr>
            <a:normAutofit/>
          </a:bodyPr>
          <a:lstStyle/>
          <a:p>
            <a:r>
              <a:rPr lang="tr-TR" sz="3600" dirty="0"/>
              <a:t>Öğrencilerin bir konu hakkındaki bilgilerini, duygularını ve düşüncelerini etkili bir şekilde anlatma becerilerini geliştirmektir. </a:t>
            </a:r>
            <a:endParaRPr lang="tr-TR" sz="3600" dirty="0" smtClean="0"/>
          </a:p>
          <a:p>
            <a:r>
              <a:rPr lang="tr-TR" sz="3600" dirty="0" smtClean="0"/>
              <a:t>Öğretmen </a:t>
            </a:r>
            <a:r>
              <a:rPr lang="tr-TR" sz="3600" dirty="0"/>
              <a:t>tarafından belli bir konu seçilerek sınıfın gündemine alınır.</a:t>
            </a:r>
            <a:endParaRPr lang="tr-TR" sz="3600" dirty="0"/>
          </a:p>
        </p:txBody>
      </p:sp>
    </p:spTree>
    <p:extLst>
      <p:ext uri="{BB962C8B-B14F-4D97-AF65-F5344CB8AC3E}">
        <p14:creationId xmlns:p14="http://schemas.microsoft.com/office/powerpoint/2010/main" val="3283105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7. </a:t>
            </a:r>
            <a:r>
              <a:rPr lang="tr-TR" dirty="0"/>
              <a:t>Kelime ve kavram havuzundan seçerek </a:t>
            </a:r>
            <a:r>
              <a:rPr lang="tr-TR" dirty="0" smtClean="0"/>
              <a:t>konuşma</a:t>
            </a:r>
            <a:endParaRPr lang="tr-TR" dirty="0"/>
          </a:p>
        </p:txBody>
      </p:sp>
      <p:sp>
        <p:nvSpPr>
          <p:cNvPr id="3" name="İçerik Yer Tutucusu 2"/>
          <p:cNvSpPr>
            <a:spLocks noGrp="1"/>
          </p:cNvSpPr>
          <p:nvPr>
            <p:ph idx="1"/>
          </p:nvPr>
        </p:nvSpPr>
        <p:spPr>
          <a:xfrm>
            <a:off x="680321" y="2336873"/>
            <a:ext cx="9613861" cy="4102564"/>
          </a:xfrm>
        </p:spPr>
        <p:txBody>
          <a:bodyPr>
            <a:normAutofit/>
          </a:bodyPr>
          <a:lstStyle/>
          <a:p>
            <a:r>
              <a:rPr lang="tr-TR" sz="2800" dirty="0"/>
              <a:t>Öğrencilerin öğrendikleri kelime, kavram, atasözü ve deyimleri anlatımlarında kullanmalarını sağlayarak söz varlıklarını ve ifade güçlerini zenginleştirmektir. </a:t>
            </a:r>
            <a:endParaRPr lang="tr-TR" sz="2800" dirty="0" smtClean="0"/>
          </a:p>
          <a:p>
            <a:r>
              <a:rPr lang="tr-TR" sz="2800" dirty="0" smtClean="0"/>
              <a:t>Öğretmen </a:t>
            </a:r>
            <a:r>
              <a:rPr lang="tr-TR" sz="2800" dirty="0"/>
              <a:t>tarafından kelime ve kavramların yer aldığı bir havuz oluşturulur. </a:t>
            </a:r>
            <a:endParaRPr lang="tr-TR" sz="2800" dirty="0" smtClean="0"/>
          </a:p>
          <a:p>
            <a:r>
              <a:rPr lang="tr-TR" sz="2800" dirty="0" smtClean="0"/>
              <a:t>Öğrenciler </a:t>
            </a:r>
            <a:r>
              <a:rPr lang="tr-TR" sz="2800" dirty="0"/>
              <a:t>konuşma konularına bağlı olarak bu havuzdan seçtikleri kelime ve kavramları kullanarak bir konuşma </a:t>
            </a:r>
            <a:r>
              <a:rPr lang="tr-TR" sz="2800" dirty="0" smtClean="0"/>
              <a:t>yaparlar.</a:t>
            </a:r>
            <a:endParaRPr lang="tr-TR" sz="2800" dirty="0"/>
          </a:p>
        </p:txBody>
      </p:sp>
    </p:spTree>
    <p:extLst>
      <p:ext uri="{BB962C8B-B14F-4D97-AF65-F5344CB8AC3E}">
        <p14:creationId xmlns:p14="http://schemas.microsoft.com/office/powerpoint/2010/main" val="110811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8. </a:t>
            </a:r>
            <a:r>
              <a:rPr lang="tr-TR" dirty="0"/>
              <a:t>Serbest </a:t>
            </a:r>
            <a:r>
              <a:rPr lang="tr-TR" dirty="0" smtClean="0"/>
              <a:t>konuşma</a:t>
            </a:r>
            <a:endParaRPr lang="tr-TR" dirty="0"/>
          </a:p>
        </p:txBody>
      </p:sp>
      <p:sp>
        <p:nvSpPr>
          <p:cNvPr id="3" name="İçerik Yer Tutucusu 2"/>
          <p:cNvSpPr>
            <a:spLocks noGrp="1"/>
          </p:cNvSpPr>
          <p:nvPr>
            <p:ph idx="1"/>
          </p:nvPr>
        </p:nvSpPr>
        <p:spPr/>
        <p:txBody>
          <a:bodyPr>
            <a:normAutofit/>
          </a:bodyPr>
          <a:lstStyle/>
          <a:p>
            <a:r>
              <a:rPr lang="tr-TR" sz="3200" dirty="0"/>
              <a:t>Öğrencilerin herhangi bir konudaki duygu, düşünce ve hayallerini sözlü olarak ifade güçlerini geliştirmektir</a:t>
            </a:r>
            <a:r>
              <a:rPr lang="tr-TR" sz="3200" dirty="0" smtClean="0"/>
              <a:t>.</a:t>
            </a:r>
          </a:p>
          <a:p>
            <a:r>
              <a:rPr lang="tr-TR" sz="3200" dirty="0" smtClean="0"/>
              <a:t>Öğrencilere </a:t>
            </a:r>
            <a:r>
              <a:rPr lang="tr-TR" sz="3200" dirty="0"/>
              <a:t>kendilerini ifade etme fırsatı vermek için haftalık ders saatinin bir kısmı serbest konuşmaya ayrılmalıdır</a:t>
            </a:r>
            <a:r>
              <a:rPr lang="tr-TR" sz="3200" dirty="0" smtClean="0"/>
              <a:t>.</a:t>
            </a:r>
            <a:endParaRPr lang="tr-TR" sz="3200" dirty="0"/>
          </a:p>
        </p:txBody>
      </p:sp>
    </p:spTree>
    <p:extLst>
      <p:ext uri="{BB962C8B-B14F-4D97-AF65-F5344CB8AC3E}">
        <p14:creationId xmlns:p14="http://schemas.microsoft.com/office/powerpoint/2010/main" val="16631893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9. </a:t>
            </a:r>
            <a:r>
              <a:rPr lang="tr-TR" dirty="0"/>
              <a:t>Yaratıcı </a:t>
            </a:r>
            <a:r>
              <a:rPr lang="tr-TR" dirty="0" smtClean="0"/>
              <a:t>konuşma</a:t>
            </a:r>
            <a:endParaRPr lang="tr-TR" dirty="0"/>
          </a:p>
        </p:txBody>
      </p:sp>
      <p:sp>
        <p:nvSpPr>
          <p:cNvPr id="3" name="İçerik Yer Tutucusu 2"/>
          <p:cNvSpPr>
            <a:spLocks noGrp="1"/>
          </p:cNvSpPr>
          <p:nvPr>
            <p:ph idx="1"/>
          </p:nvPr>
        </p:nvSpPr>
        <p:spPr/>
        <p:txBody>
          <a:bodyPr>
            <a:normAutofit/>
          </a:bodyPr>
          <a:lstStyle/>
          <a:p>
            <a:r>
              <a:rPr lang="tr-TR" sz="3600" dirty="0"/>
              <a:t>Öğrencilere bir konu verilir. Her öğrenci bir önceki arkadaşının konuyla ilgili söylediklerinden hareketle konuşarak farklı bir bakış açısı </a:t>
            </a:r>
            <a:r>
              <a:rPr lang="tr-TR" sz="3600" dirty="0" smtClean="0"/>
              <a:t>getirir.</a:t>
            </a:r>
            <a:endParaRPr lang="tr-TR" sz="3600" dirty="0"/>
          </a:p>
        </p:txBody>
      </p:sp>
    </p:spTree>
    <p:extLst>
      <p:ext uri="{BB962C8B-B14F-4D97-AF65-F5344CB8AC3E}">
        <p14:creationId xmlns:p14="http://schemas.microsoft.com/office/powerpoint/2010/main" val="32173242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Tümevarım: </a:t>
            </a:r>
          </a:p>
        </p:txBody>
      </p:sp>
      <p:sp>
        <p:nvSpPr>
          <p:cNvPr id="3" name="İçerik Yer Tutucusu 2"/>
          <p:cNvSpPr>
            <a:spLocks noGrp="1"/>
          </p:cNvSpPr>
          <p:nvPr>
            <p:ph idx="1"/>
          </p:nvPr>
        </p:nvSpPr>
        <p:spPr/>
        <p:txBody>
          <a:bodyPr>
            <a:normAutofit lnSpcReduction="10000"/>
          </a:bodyPr>
          <a:lstStyle/>
          <a:p>
            <a:pPr marL="0" indent="0">
              <a:buNone/>
            </a:pPr>
            <a:r>
              <a:rPr lang="tr-TR" dirty="0" smtClean="0"/>
              <a:t>Öğrencilerin </a:t>
            </a:r>
            <a:r>
              <a:rPr lang="tr-TR" dirty="0"/>
              <a:t>sınıflama, genelleme, kanıtlama, akıl yürütme, sorun çözme, bilimsel ve eleştirel düşünme gibi becerilerini </a:t>
            </a:r>
            <a:r>
              <a:rPr lang="tr-TR" dirty="0" smtClean="0"/>
              <a:t>geliştirir. </a:t>
            </a:r>
            <a:r>
              <a:rPr lang="tr-TR" b="1" u="sng" dirty="0" smtClean="0"/>
              <a:t>Bu </a:t>
            </a:r>
            <a:r>
              <a:rPr lang="tr-TR" b="1" u="sng" dirty="0"/>
              <a:t>yöntem çeşitli şekillerde uygulanabilir. Örneğin; </a:t>
            </a:r>
          </a:p>
          <a:p>
            <a:pPr lvl="0"/>
            <a:r>
              <a:rPr lang="tr-TR" dirty="0"/>
              <a:t>Bir konu seçilerek sınıf gruplara ayrılır. Her grup konuyu farklı bir açıdan ele alır. Konu hakkındaki farklı bakış açıları sınıflanır ve bunlardan yola çıkılarak genel bir yargıya varılır.</a:t>
            </a:r>
          </a:p>
          <a:p>
            <a:r>
              <a:rPr lang="tr-TR" dirty="0"/>
              <a:t>Bir kavram havuzu oluşturulur. Öğrenciler gruplara ayrılır ve her grup havuzdan bir kavram seçer. Grup üyeleri konunun özel bir yanını ele alır. Görüşler </a:t>
            </a:r>
            <a:r>
              <a:rPr lang="tr-TR" dirty="0" smtClean="0"/>
              <a:t>birleştirilerek </a:t>
            </a:r>
            <a:r>
              <a:rPr lang="tr-TR" dirty="0"/>
              <a:t>kavramla ilgili genel bir yargıya varılır. Her gruptan bir kişi varılan genel yargıyı sınıfa açıklar</a:t>
            </a:r>
            <a:r>
              <a:rPr lang="tr-TR" dirty="0" smtClean="0"/>
              <a:t>.</a:t>
            </a:r>
            <a:endParaRPr lang="tr-TR" dirty="0"/>
          </a:p>
        </p:txBody>
      </p:sp>
    </p:spTree>
    <p:extLst>
      <p:ext uri="{BB962C8B-B14F-4D97-AF65-F5344CB8AC3E}">
        <p14:creationId xmlns:p14="http://schemas.microsoft.com/office/powerpoint/2010/main" val="41295926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Tümdengelim: </a:t>
            </a:r>
          </a:p>
        </p:txBody>
      </p:sp>
      <p:sp>
        <p:nvSpPr>
          <p:cNvPr id="3" name="İçerik Yer Tutucusu 2"/>
          <p:cNvSpPr>
            <a:spLocks noGrp="1"/>
          </p:cNvSpPr>
          <p:nvPr>
            <p:ph idx="1"/>
          </p:nvPr>
        </p:nvSpPr>
        <p:spPr>
          <a:xfrm>
            <a:off x="680321" y="2336872"/>
            <a:ext cx="9613861" cy="3922259"/>
          </a:xfrm>
        </p:spPr>
        <p:txBody>
          <a:bodyPr>
            <a:normAutofit fontScale="92500"/>
          </a:bodyPr>
          <a:lstStyle/>
          <a:p>
            <a:r>
              <a:rPr lang="tr-TR" sz="3200" dirty="0" smtClean="0"/>
              <a:t>Öğrencilerin </a:t>
            </a:r>
            <a:r>
              <a:rPr lang="tr-TR" sz="3200" dirty="0"/>
              <a:t>bilimsel düşünme ve yaratıcılık yönlerini geliştirmek, eleştirel düşünmelerini sağlamak, sorun çözme ve akıl yürütme becerilerini </a:t>
            </a:r>
            <a:r>
              <a:rPr lang="tr-TR" sz="3200" dirty="0" smtClean="0"/>
              <a:t>geliştirir. </a:t>
            </a:r>
          </a:p>
          <a:p>
            <a:r>
              <a:rPr lang="tr-TR" sz="3200" dirty="0" smtClean="0"/>
              <a:t>Herhangi </a:t>
            </a:r>
            <a:r>
              <a:rPr lang="tr-TR" sz="3200" dirty="0"/>
              <a:t>bir konuda genel bir görüş örnek olarak verilir. </a:t>
            </a:r>
            <a:endParaRPr lang="tr-TR" sz="3200" dirty="0" smtClean="0"/>
          </a:p>
          <a:p>
            <a:r>
              <a:rPr lang="tr-TR" sz="3200" dirty="0" smtClean="0"/>
              <a:t>Bu </a:t>
            </a:r>
            <a:r>
              <a:rPr lang="tr-TR" sz="3200" dirty="0"/>
              <a:t>görüş sınıf içinde tartışılır. </a:t>
            </a:r>
            <a:endParaRPr lang="tr-TR" sz="3200" dirty="0" smtClean="0"/>
          </a:p>
          <a:p>
            <a:r>
              <a:rPr lang="tr-TR" sz="3200" dirty="0" smtClean="0"/>
              <a:t>Konunun </a:t>
            </a:r>
            <a:r>
              <a:rPr lang="tr-TR" sz="3200" dirty="0"/>
              <a:t>genelinden hareketle özel bir yönü ön plana çıkarılarak konuşulur</a:t>
            </a:r>
            <a:r>
              <a:rPr lang="tr-TR" sz="3200" dirty="0" smtClean="0"/>
              <a:t>.</a:t>
            </a:r>
            <a:endParaRPr lang="tr-TR" sz="3200" dirty="0"/>
          </a:p>
          <a:p>
            <a:endParaRPr lang="tr-TR" dirty="0"/>
          </a:p>
        </p:txBody>
      </p:sp>
    </p:spTree>
    <p:extLst>
      <p:ext uri="{BB962C8B-B14F-4D97-AF65-F5344CB8AC3E}">
        <p14:creationId xmlns:p14="http://schemas.microsoft.com/office/powerpoint/2010/main" val="42935851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Konuşma Kusurlarının Düzeltilmesi:</a:t>
            </a:r>
            <a:br>
              <a:rPr lang="tr-TR" dirty="0"/>
            </a:br>
            <a:endParaRPr lang="tr-TR" dirty="0"/>
          </a:p>
        </p:txBody>
      </p:sp>
      <p:sp>
        <p:nvSpPr>
          <p:cNvPr id="3" name="İçerik Yer Tutucusu 2"/>
          <p:cNvSpPr>
            <a:spLocks noGrp="1"/>
          </p:cNvSpPr>
          <p:nvPr>
            <p:ph idx="1"/>
          </p:nvPr>
        </p:nvSpPr>
        <p:spPr>
          <a:xfrm>
            <a:off x="680321" y="2034862"/>
            <a:ext cx="9613861" cy="4494727"/>
          </a:xfrm>
        </p:spPr>
        <p:txBody>
          <a:bodyPr>
            <a:normAutofit lnSpcReduction="10000"/>
          </a:bodyPr>
          <a:lstStyle/>
          <a:p>
            <a:pPr lvl="0"/>
            <a:r>
              <a:rPr lang="tr-TR" sz="3200" dirty="0" smtClean="0"/>
              <a:t>Toplum </a:t>
            </a:r>
            <a:r>
              <a:rPr lang="tr-TR" sz="3200" dirty="0"/>
              <a:t>içinde konuşmaya alışmamış, çekingen, konuşurken şaşırıp kekeleyen öğrencilere önceleri basit, daha sonra düzeylerine uygun sorular sorulmalıdır. Bu öğrencilerin ilgi alanları belirlenmeli, bildikleri konularda konuşmalarına imkan tanınmalı ve olumlu </a:t>
            </a:r>
            <a:r>
              <a:rPr lang="tr-TR" sz="3200" dirty="0" err="1"/>
              <a:t>pekiştireçler</a:t>
            </a:r>
            <a:r>
              <a:rPr lang="tr-TR" sz="3200" dirty="0"/>
              <a:t> verilmelidir. </a:t>
            </a:r>
          </a:p>
          <a:p>
            <a:pPr lvl="0"/>
            <a:r>
              <a:rPr lang="tr-TR" sz="3200" dirty="0"/>
              <a:t>Bazı sesleri zorlukla çıkaran ya da kelimeleri yanlış söyleyen öğrenciler üzerinde ders dışında bireysel çalışmalar yapılmalıdır.</a:t>
            </a:r>
          </a:p>
          <a:p>
            <a:endParaRPr lang="tr-TR" dirty="0"/>
          </a:p>
        </p:txBody>
      </p:sp>
    </p:spTree>
    <p:extLst>
      <p:ext uri="{BB962C8B-B14F-4D97-AF65-F5344CB8AC3E}">
        <p14:creationId xmlns:p14="http://schemas.microsoft.com/office/powerpoint/2010/main" val="18566388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80321" y="1957589"/>
            <a:ext cx="9613861" cy="4700788"/>
          </a:xfrm>
        </p:spPr>
        <p:txBody>
          <a:bodyPr>
            <a:normAutofit lnSpcReduction="10000"/>
          </a:bodyPr>
          <a:lstStyle/>
          <a:p>
            <a:pPr lvl="0"/>
            <a:r>
              <a:rPr lang="tr-TR" dirty="0"/>
              <a:t>Çok alçak sesle ya da çok yüksek sesle konuşan öğrencilere (işitme sorunu yoksa) uygun ses tonuyla konuşma alışkanlığı kazandırmak gerekir. </a:t>
            </a:r>
            <a:r>
              <a:rPr lang="tr-TR" dirty="0" smtClean="0"/>
              <a:t>Bu </a:t>
            </a:r>
            <a:r>
              <a:rPr lang="tr-TR" dirty="0"/>
              <a:t>alışkanlığı kazandırmak amacıyla öğrencilerin, metinleri sesli okumaları, piyeslerde, </a:t>
            </a:r>
            <a:r>
              <a:rPr lang="tr-TR" dirty="0" err="1"/>
              <a:t>dramatizasyonlarda</a:t>
            </a:r>
            <a:r>
              <a:rPr lang="tr-TR" dirty="0"/>
              <a:t> rol almaları, tartışma ortamlarına katılmaları ve bu etkinlikler yoluyla bol bol konuşmaları sağlanmalıdır. </a:t>
            </a:r>
          </a:p>
          <a:p>
            <a:pPr lvl="0"/>
            <a:r>
              <a:rPr lang="tr-TR" dirty="0"/>
              <a:t>Konuşmasında yöresel ögeler bulunan öğrencilere metinleri yüksek sesle okutmak, seslerini teybe kaydedip dinletmek gibi etkinlikler yapılabilir. Okul dışında radyo ve televizyon programlarını dinlemelerini sağlamak da yararlı olacaktır.</a:t>
            </a:r>
          </a:p>
          <a:p>
            <a:r>
              <a:rPr lang="tr-TR" dirty="0"/>
              <a:t>Konuyla ilgisiz konuşan, yanlış kelimeler kullanan öğrenciler, cesaretleri kırılmadan uyarılmalıdır. Yanlış kullanılan kelimelerin yerine uygun olanlar, sınıfın ve öğretmenin yardımıyla öğrencilere buldurulup kullandırılmalıdır.</a:t>
            </a:r>
            <a:endParaRPr lang="tr-TR" dirty="0"/>
          </a:p>
        </p:txBody>
      </p:sp>
    </p:spTree>
    <p:extLst>
      <p:ext uri="{BB962C8B-B14F-4D97-AF65-F5344CB8AC3E}">
        <p14:creationId xmlns:p14="http://schemas.microsoft.com/office/powerpoint/2010/main" val="9310682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80321" y="2150772"/>
            <a:ext cx="9613861" cy="4262907"/>
          </a:xfrm>
        </p:spPr>
        <p:txBody>
          <a:bodyPr/>
          <a:lstStyle/>
          <a:p>
            <a:pPr marL="0" indent="0">
              <a:buNone/>
            </a:pPr>
            <a:r>
              <a:rPr lang="tr-TR" dirty="0"/>
              <a:t>Öğrencilerin anlatım çalışmalarının kapsamını, söz varlıkları ve cümle kurma becerileri belirler. Bu nedenle onlara yaşadıkları olaylar anlattırılmalı, hayal güçlerini harekete geçirecek konularda konuşmaları desteklenmelidir. Ayrıca resimler, fotoğraflar ve karikatürler de anlatım çalışması için yararlanılabilecek ve her zaman başvurulabilecek eğitim araçlarıdır. Resimlerin anlattırılmasında, öğrencilerin hayal gücünün geliştirilmesi için, resim ve karikatürdeki bazı anlam boşluklarının öğrencilere tamamlatılması uygun olur</a:t>
            </a:r>
            <a:r>
              <a:rPr lang="tr-TR" dirty="0" smtClean="0"/>
              <a:t>.</a:t>
            </a:r>
            <a:endParaRPr lang="tr-TR" dirty="0"/>
          </a:p>
        </p:txBody>
      </p:sp>
    </p:spTree>
    <p:extLst>
      <p:ext uri="{BB962C8B-B14F-4D97-AF65-F5344CB8AC3E}">
        <p14:creationId xmlns:p14="http://schemas.microsoft.com/office/powerpoint/2010/main" val="42823223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Konuşma ve beden dili: </a:t>
            </a:r>
            <a:endParaRPr lang="tr-TR" dirty="0"/>
          </a:p>
        </p:txBody>
      </p:sp>
      <p:sp>
        <p:nvSpPr>
          <p:cNvPr id="3" name="İçerik Yer Tutucusu 2"/>
          <p:cNvSpPr>
            <a:spLocks noGrp="1"/>
          </p:cNvSpPr>
          <p:nvPr>
            <p:ph idx="1"/>
          </p:nvPr>
        </p:nvSpPr>
        <p:spPr>
          <a:xfrm>
            <a:off x="680321" y="2163650"/>
            <a:ext cx="9613861" cy="4468969"/>
          </a:xfrm>
        </p:spPr>
        <p:txBody>
          <a:bodyPr>
            <a:normAutofit/>
          </a:bodyPr>
          <a:lstStyle/>
          <a:p>
            <a:r>
              <a:rPr lang="tr-TR" sz="2800" dirty="0"/>
              <a:t>Bedeninizin giyim ve hareketlerinizle taşıdığı mesaj, kelimeler dilinize dökülmeden önce insanlara ulaşır. </a:t>
            </a:r>
            <a:endParaRPr lang="tr-TR" sz="2800" dirty="0" smtClean="0"/>
          </a:p>
          <a:p>
            <a:r>
              <a:rPr lang="tr-TR" sz="2800" dirty="0" smtClean="0"/>
              <a:t>İlk </a:t>
            </a:r>
            <a:r>
              <a:rPr lang="tr-TR" sz="2800" dirty="0"/>
              <a:t>izlenimin insanlarda 30-40 saniye içinde oluştuğu, karşınızdakinde sempati yaratmak için en uygun zamanın ise, ilk 4 dakika olduğu kabul edilmektedir</a:t>
            </a:r>
            <a:r>
              <a:rPr lang="tr-TR" sz="2800" dirty="0" smtClean="0"/>
              <a:t>.</a:t>
            </a:r>
          </a:p>
          <a:p>
            <a:r>
              <a:rPr lang="tr-TR" sz="2800" dirty="0" smtClean="0"/>
              <a:t>Konuşmalarınız </a:t>
            </a:r>
            <a:r>
              <a:rPr lang="tr-TR" sz="2800" dirty="0"/>
              <a:t>eğer beden dilinizle çelişki oluşturuyorsa, sizi dinleyen ve izleyenler için inandırıcılığınız sarsılacaktır. </a:t>
            </a:r>
            <a:endParaRPr lang="tr-TR" sz="2800" dirty="0" smtClean="0"/>
          </a:p>
          <a:p>
            <a:r>
              <a:rPr lang="tr-TR" sz="2800" dirty="0" smtClean="0"/>
              <a:t>Gerçeği </a:t>
            </a:r>
            <a:r>
              <a:rPr lang="tr-TR" sz="2800" dirty="0"/>
              <a:t>yansıtan, daima beden dilinizin </a:t>
            </a:r>
            <a:r>
              <a:rPr lang="tr-TR" sz="2800" dirty="0" smtClean="0"/>
              <a:t>söyledikleridir</a:t>
            </a:r>
            <a:r>
              <a:rPr lang="tr-TR" sz="2800" dirty="0"/>
              <a:t>.</a:t>
            </a:r>
          </a:p>
        </p:txBody>
      </p:sp>
    </p:spTree>
    <p:extLst>
      <p:ext uri="{BB962C8B-B14F-4D97-AF65-F5344CB8AC3E}">
        <p14:creationId xmlns:p14="http://schemas.microsoft.com/office/powerpoint/2010/main" val="3491456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4800" b="1" dirty="0"/>
              <a:t>Konuşma</a:t>
            </a:r>
          </a:p>
        </p:txBody>
      </p:sp>
      <p:sp>
        <p:nvSpPr>
          <p:cNvPr id="3" name="İçerik Yer Tutucusu 2"/>
          <p:cNvSpPr>
            <a:spLocks noGrp="1"/>
          </p:cNvSpPr>
          <p:nvPr>
            <p:ph idx="1"/>
          </p:nvPr>
        </p:nvSpPr>
        <p:spPr/>
        <p:txBody>
          <a:bodyPr>
            <a:normAutofit/>
          </a:bodyPr>
          <a:lstStyle/>
          <a:p>
            <a:pPr marL="0" indent="0">
              <a:buNone/>
            </a:pPr>
            <a:r>
              <a:rPr lang="tr-TR" sz="3200" dirty="0" smtClean="0"/>
              <a:t>Konuşma; </a:t>
            </a:r>
            <a:r>
              <a:rPr lang="tr-TR" sz="3200" dirty="0"/>
              <a:t>duygu, düşünce ve isteklerin seslendirilmesidir</a:t>
            </a:r>
            <a:r>
              <a:rPr lang="tr-TR" sz="3200" dirty="0" smtClean="0"/>
              <a:t>. Konuşmacı konuşma </a:t>
            </a:r>
            <a:r>
              <a:rPr lang="tr-TR" sz="3200" dirty="0"/>
              <a:t>içeriğinin anlamını, yaptığı vurgu ve duraklarla </a:t>
            </a:r>
            <a:r>
              <a:rPr lang="tr-TR" sz="3200" dirty="0" smtClean="0"/>
              <a:t>aydınlatarak</a:t>
            </a:r>
            <a:r>
              <a:rPr lang="tr-TR" sz="3200" dirty="0"/>
              <a:t>; jest ve mimik gibi ögeleri de konuşmasına katarak sözün anlamını </a:t>
            </a:r>
            <a:r>
              <a:rPr lang="tr-TR" sz="3200" dirty="0" smtClean="0"/>
              <a:t>güçlendirebilir. </a:t>
            </a:r>
            <a:endParaRPr lang="tr-TR" sz="3200" dirty="0"/>
          </a:p>
        </p:txBody>
      </p:sp>
    </p:spTree>
    <p:extLst>
      <p:ext uri="{BB962C8B-B14F-4D97-AF65-F5344CB8AC3E}">
        <p14:creationId xmlns:p14="http://schemas.microsoft.com/office/powerpoint/2010/main" val="31097139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0321" y="753227"/>
            <a:ext cx="9613861" cy="1583645"/>
          </a:xfrm>
        </p:spPr>
        <p:txBody>
          <a:bodyPr>
            <a:normAutofit fontScale="90000"/>
          </a:bodyPr>
          <a:lstStyle/>
          <a:p>
            <a:r>
              <a:rPr lang="tr-TR" dirty="0"/>
              <a:t>Konuşmada vücudun kullanılmasında dinleyici üzerinde olumsuz izlenim bırakmamak için şunlara dikkat etmeliyiz:</a:t>
            </a:r>
            <a:br>
              <a:rPr lang="tr-TR" dirty="0"/>
            </a:br>
            <a:endParaRPr lang="tr-TR" dirty="0"/>
          </a:p>
        </p:txBody>
      </p:sp>
      <p:sp>
        <p:nvSpPr>
          <p:cNvPr id="3" name="İçerik Yer Tutucusu 2"/>
          <p:cNvSpPr>
            <a:spLocks noGrp="1"/>
          </p:cNvSpPr>
          <p:nvPr>
            <p:ph idx="1"/>
          </p:nvPr>
        </p:nvSpPr>
        <p:spPr>
          <a:xfrm>
            <a:off x="680321" y="2150772"/>
            <a:ext cx="9613861" cy="4707228"/>
          </a:xfrm>
        </p:spPr>
        <p:txBody>
          <a:bodyPr>
            <a:normAutofit fontScale="92500" lnSpcReduction="10000"/>
          </a:bodyPr>
          <a:lstStyle/>
          <a:p>
            <a:pPr lvl="0"/>
            <a:r>
              <a:rPr lang="tr-TR" dirty="0"/>
              <a:t>Elleri cebinize sokmayınız</a:t>
            </a:r>
            <a:r>
              <a:rPr lang="tr-TR" dirty="0" smtClean="0"/>
              <a:t>. Ellerin </a:t>
            </a:r>
            <a:r>
              <a:rPr lang="tr-TR" dirty="0"/>
              <a:t>başparmaklarını cebinize sokarak konuşmayınız.</a:t>
            </a:r>
          </a:p>
          <a:p>
            <a:pPr lvl="0"/>
            <a:r>
              <a:rPr lang="tr-TR" dirty="0"/>
              <a:t>Elleri yavaş veya hızlı bir şekilde ceket düğmelerinde dolaştırmayınız.</a:t>
            </a:r>
          </a:p>
          <a:p>
            <a:pPr lvl="0"/>
            <a:r>
              <a:rPr lang="tr-TR" dirty="0"/>
              <a:t>Ayaklar üzerinde öne ve geriye doğru esnemeyiniz.</a:t>
            </a:r>
          </a:p>
          <a:p>
            <a:pPr lvl="0"/>
            <a:r>
              <a:rPr lang="tr-TR" dirty="0"/>
              <a:t>Burun veya kulağı karıştırmayınız.</a:t>
            </a:r>
          </a:p>
          <a:p>
            <a:pPr lvl="0"/>
            <a:r>
              <a:rPr lang="tr-TR" dirty="0"/>
              <a:t>Konuşurken dudakları şapırdatmayınız.</a:t>
            </a:r>
          </a:p>
          <a:p>
            <a:pPr lvl="0"/>
            <a:r>
              <a:rPr lang="tr-TR" dirty="0"/>
              <a:t>Saçların arasından parmakları geçirerek taramayınız.</a:t>
            </a:r>
          </a:p>
          <a:p>
            <a:pPr lvl="0"/>
            <a:r>
              <a:rPr lang="tr-TR" dirty="0"/>
              <a:t>Yüzüklerle, küpeyle oynamayınız; </a:t>
            </a:r>
            <a:r>
              <a:rPr lang="tr-TR" dirty="0" smtClean="0"/>
              <a:t>kızgınlığınızı </a:t>
            </a:r>
            <a:r>
              <a:rPr lang="tr-TR" dirty="0"/>
              <a:t>vurguladığınız zaman, yüzünüzde de kızgınlık ifadesi bulunmalıdır.</a:t>
            </a:r>
          </a:p>
          <a:p>
            <a:pPr lvl="0"/>
            <a:r>
              <a:rPr lang="tr-TR" dirty="0"/>
              <a:t>Dik durunuz ya da oturunuz. Bu sizi canlı ve kararlı gösterir. Tek ayağınızın üstüne ağırlık vererek durmayın. İki elinizle kürsünün üstüne abanmayın.</a:t>
            </a:r>
          </a:p>
          <a:p>
            <a:r>
              <a:rPr lang="tr-TR" dirty="0"/>
              <a:t>Yüzünüzü sözlerinizle uyumlu hale getiriniz</a:t>
            </a:r>
            <a:r>
              <a:rPr lang="tr-TR" dirty="0" smtClean="0"/>
              <a:t>.</a:t>
            </a:r>
            <a:endParaRPr lang="tr-TR" dirty="0"/>
          </a:p>
        </p:txBody>
      </p:sp>
    </p:spTree>
    <p:extLst>
      <p:ext uri="{BB962C8B-B14F-4D97-AF65-F5344CB8AC3E}">
        <p14:creationId xmlns:p14="http://schemas.microsoft.com/office/powerpoint/2010/main" val="1940074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Konuşma becerisinin kazandırılması: </a:t>
            </a:r>
          </a:p>
        </p:txBody>
      </p:sp>
      <p:sp>
        <p:nvSpPr>
          <p:cNvPr id="3" name="İçerik Yer Tutucusu 2"/>
          <p:cNvSpPr>
            <a:spLocks noGrp="1"/>
          </p:cNvSpPr>
          <p:nvPr>
            <p:ph idx="1"/>
          </p:nvPr>
        </p:nvSpPr>
        <p:spPr/>
        <p:txBody>
          <a:bodyPr>
            <a:normAutofit lnSpcReduction="10000"/>
          </a:bodyPr>
          <a:lstStyle/>
          <a:p>
            <a:r>
              <a:rPr lang="tr-TR" dirty="0" smtClean="0"/>
              <a:t>Konuşma </a:t>
            </a:r>
            <a:r>
              <a:rPr lang="tr-TR" dirty="0"/>
              <a:t>becerisinin kazandırılması için bütün derslerde ve ders dışı etkinliklerde uygun fırsatlar yaratılmalıdır</a:t>
            </a:r>
            <a:r>
              <a:rPr lang="tr-TR" dirty="0" smtClean="0"/>
              <a:t>.</a:t>
            </a:r>
          </a:p>
          <a:p>
            <a:r>
              <a:rPr lang="tr-TR" dirty="0" smtClean="0"/>
              <a:t>Kalabalık </a:t>
            </a:r>
            <a:r>
              <a:rPr lang="tr-TR" dirty="0"/>
              <a:t>sınıflarda her öğrencinin daha çok konuşmasını </a:t>
            </a:r>
            <a:r>
              <a:rPr lang="tr-TR" dirty="0" smtClean="0"/>
              <a:t>sağlamak </a:t>
            </a:r>
            <a:r>
              <a:rPr lang="tr-TR" dirty="0"/>
              <a:t>için küme çalışmalarından yararlanılmalıdır. </a:t>
            </a:r>
            <a:endParaRPr lang="tr-TR" dirty="0" smtClean="0"/>
          </a:p>
          <a:p>
            <a:r>
              <a:rPr lang="tr-TR" dirty="0" smtClean="0"/>
              <a:t>Ayrıca </a:t>
            </a:r>
            <a:r>
              <a:rPr lang="tr-TR" dirty="0"/>
              <a:t>konuşma becerisini geliştirmek için açık oturum, panel, tartışma, piyes, </a:t>
            </a:r>
            <a:r>
              <a:rPr lang="tr-TR" dirty="0" err="1"/>
              <a:t>dramatizasyon</a:t>
            </a:r>
            <a:r>
              <a:rPr lang="tr-TR" dirty="0"/>
              <a:t> gibi öğrencilerin aktif olarak katıldığı etkinlikler düzenlenmelidir</a:t>
            </a:r>
            <a:r>
              <a:rPr lang="tr-TR" dirty="0" smtClean="0"/>
              <a:t>.</a:t>
            </a:r>
          </a:p>
          <a:p>
            <a:r>
              <a:rPr lang="tr-TR" dirty="0" smtClean="0"/>
              <a:t>Öğrencilere </a:t>
            </a:r>
            <a:r>
              <a:rPr lang="tr-TR" dirty="0"/>
              <a:t>karagöz, kukla oyunları oynattırmak ve yazılı piyesler temsil ettirmek de serbest konuşmayı geliştirmede etkin bir yoldur</a:t>
            </a:r>
            <a:r>
              <a:rPr lang="tr-TR" dirty="0" smtClean="0"/>
              <a:t>.</a:t>
            </a:r>
            <a:endParaRPr lang="tr-TR" dirty="0"/>
          </a:p>
          <a:p>
            <a:endParaRPr lang="tr-TR" dirty="0"/>
          </a:p>
        </p:txBody>
      </p:sp>
    </p:spTree>
    <p:extLst>
      <p:ext uri="{BB962C8B-B14F-4D97-AF65-F5344CB8AC3E}">
        <p14:creationId xmlns:p14="http://schemas.microsoft.com/office/powerpoint/2010/main" val="3314706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Konuşma Türleri</a:t>
            </a:r>
            <a:endParaRPr lang="tr-TR" b="1" dirty="0"/>
          </a:p>
        </p:txBody>
      </p:sp>
      <p:sp>
        <p:nvSpPr>
          <p:cNvPr id="3" name="İçerik Yer Tutucusu 2"/>
          <p:cNvSpPr>
            <a:spLocks noGrp="1"/>
          </p:cNvSpPr>
          <p:nvPr>
            <p:ph idx="1"/>
          </p:nvPr>
        </p:nvSpPr>
        <p:spPr>
          <a:xfrm>
            <a:off x="680321" y="2021982"/>
            <a:ext cx="9613861" cy="4726547"/>
          </a:xfrm>
        </p:spPr>
        <p:txBody>
          <a:bodyPr>
            <a:normAutofit/>
          </a:bodyPr>
          <a:lstStyle/>
          <a:p>
            <a:pPr marL="457200" indent="-457200">
              <a:buFont typeface="+mj-lt"/>
              <a:buAutoNum type="arabicPeriod"/>
            </a:pPr>
            <a:r>
              <a:rPr lang="tr-TR" dirty="0" smtClean="0"/>
              <a:t>İkna </a:t>
            </a:r>
            <a:r>
              <a:rPr lang="tr-TR" dirty="0"/>
              <a:t>etmek için </a:t>
            </a:r>
            <a:r>
              <a:rPr lang="tr-TR" dirty="0" smtClean="0"/>
              <a:t>konuşma</a:t>
            </a:r>
          </a:p>
          <a:p>
            <a:pPr marL="457200" indent="-457200">
              <a:buFont typeface="+mj-lt"/>
              <a:buAutoNum type="arabicPeriod"/>
            </a:pPr>
            <a:r>
              <a:rPr lang="tr-TR" dirty="0"/>
              <a:t>Eleştirel </a:t>
            </a:r>
            <a:r>
              <a:rPr lang="tr-TR" dirty="0" smtClean="0"/>
              <a:t>konuşma</a:t>
            </a:r>
          </a:p>
          <a:p>
            <a:pPr marL="457200" indent="-457200">
              <a:buFont typeface="+mj-lt"/>
              <a:buAutoNum type="arabicPeriod"/>
            </a:pPr>
            <a:r>
              <a:rPr lang="tr-TR" dirty="0"/>
              <a:t>Katılımlı </a:t>
            </a:r>
            <a:r>
              <a:rPr lang="tr-TR" dirty="0" smtClean="0"/>
              <a:t>konuşma</a:t>
            </a:r>
          </a:p>
          <a:p>
            <a:pPr marL="457200" indent="-457200">
              <a:buFont typeface="+mj-lt"/>
              <a:buAutoNum type="arabicPeriod"/>
            </a:pPr>
            <a:r>
              <a:rPr lang="tr-TR" dirty="0" smtClean="0"/>
              <a:t>Tartışma</a:t>
            </a:r>
          </a:p>
          <a:p>
            <a:pPr marL="457200" indent="-457200">
              <a:buFont typeface="+mj-lt"/>
              <a:buAutoNum type="arabicPeriod"/>
            </a:pPr>
            <a:r>
              <a:rPr lang="tr-TR" dirty="0"/>
              <a:t>Kendini </a:t>
            </a:r>
            <a:r>
              <a:rPr lang="tr-TR" dirty="0" smtClean="0"/>
              <a:t>karşısındakinin yerine koyarak konuşma</a:t>
            </a:r>
          </a:p>
          <a:p>
            <a:pPr marL="457200" indent="-457200">
              <a:buFont typeface="+mj-lt"/>
              <a:buAutoNum type="arabicPeriod"/>
            </a:pPr>
            <a:r>
              <a:rPr lang="tr-TR" dirty="0"/>
              <a:t>Güdümlü </a:t>
            </a:r>
            <a:r>
              <a:rPr lang="tr-TR" dirty="0"/>
              <a:t>k</a:t>
            </a:r>
            <a:r>
              <a:rPr lang="tr-TR" dirty="0" smtClean="0"/>
              <a:t>onuşma</a:t>
            </a:r>
          </a:p>
          <a:p>
            <a:pPr marL="457200" indent="-457200">
              <a:buFont typeface="+mj-lt"/>
              <a:buAutoNum type="arabicPeriod"/>
            </a:pPr>
            <a:r>
              <a:rPr lang="tr-TR" dirty="0"/>
              <a:t>Kelime ve </a:t>
            </a:r>
            <a:r>
              <a:rPr lang="tr-TR" dirty="0" smtClean="0"/>
              <a:t>kavram </a:t>
            </a:r>
            <a:r>
              <a:rPr lang="tr-TR" dirty="0"/>
              <a:t>h</a:t>
            </a:r>
            <a:r>
              <a:rPr lang="tr-TR" dirty="0" smtClean="0"/>
              <a:t>avuzundan </a:t>
            </a:r>
            <a:r>
              <a:rPr lang="tr-TR" dirty="0"/>
              <a:t>s</a:t>
            </a:r>
            <a:r>
              <a:rPr lang="tr-TR" dirty="0" smtClean="0"/>
              <a:t>eçerek </a:t>
            </a:r>
            <a:r>
              <a:rPr lang="tr-TR" dirty="0"/>
              <a:t>k</a:t>
            </a:r>
            <a:r>
              <a:rPr lang="tr-TR" dirty="0" smtClean="0"/>
              <a:t>onuşma</a:t>
            </a:r>
          </a:p>
          <a:p>
            <a:pPr marL="457200" indent="-457200">
              <a:buFont typeface="+mj-lt"/>
              <a:buAutoNum type="arabicPeriod"/>
            </a:pPr>
            <a:r>
              <a:rPr lang="tr-TR" dirty="0"/>
              <a:t>Serbest </a:t>
            </a:r>
            <a:r>
              <a:rPr lang="tr-TR" dirty="0"/>
              <a:t>k</a:t>
            </a:r>
            <a:r>
              <a:rPr lang="tr-TR" dirty="0" smtClean="0"/>
              <a:t>onuşma</a:t>
            </a:r>
          </a:p>
          <a:p>
            <a:pPr marL="457200" indent="-457200">
              <a:buFont typeface="+mj-lt"/>
              <a:buAutoNum type="arabicPeriod"/>
            </a:pPr>
            <a:r>
              <a:rPr lang="tr-TR" dirty="0"/>
              <a:t>Yaratıcı </a:t>
            </a:r>
            <a:r>
              <a:rPr lang="tr-TR" dirty="0" smtClean="0"/>
              <a:t>konuşma</a:t>
            </a:r>
            <a:endParaRPr lang="tr-TR" dirty="0"/>
          </a:p>
        </p:txBody>
      </p:sp>
    </p:spTree>
    <p:extLst>
      <p:ext uri="{BB962C8B-B14F-4D97-AF65-F5344CB8AC3E}">
        <p14:creationId xmlns:p14="http://schemas.microsoft.com/office/powerpoint/2010/main" val="2520889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 </a:t>
            </a:r>
            <a:r>
              <a:rPr lang="tr-TR" dirty="0"/>
              <a:t>İkna etmek için </a:t>
            </a:r>
            <a:r>
              <a:rPr lang="tr-TR" dirty="0" smtClean="0"/>
              <a:t>konuşma</a:t>
            </a:r>
            <a:endParaRPr lang="tr-TR" dirty="0"/>
          </a:p>
        </p:txBody>
      </p:sp>
      <p:sp>
        <p:nvSpPr>
          <p:cNvPr id="3" name="İçerik Yer Tutucusu 2"/>
          <p:cNvSpPr>
            <a:spLocks noGrp="1"/>
          </p:cNvSpPr>
          <p:nvPr>
            <p:ph idx="1"/>
          </p:nvPr>
        </p:nvSpPr>
        <p:spPr>
          <a:xfrm>
            <a:off x="680321" y="2215166"/>
            <a:ext cx="9613861" cy="4288665"/>
          </a:xfrm>
        </p:spPr>
        <p:txBody>
          <a:bodyPr>
            <a:noAutofit/>
          </a:bodyPr>
          <a:lstStyle/>
          <a:p>
            <a:r>
              <a:rPr lang="tr-TR" sz="2800" dirty="0"/>
              <a:t>İkna, bir konu hakkındaki fikirlerin dinleyiciler tarafından kabul edilmesini ve benimsenmesini sağlamaktır. </a:t>
            </a:r>
            <a:endParaRPr lang="tr-TR" sz="2800" dirty="0" smtClean="0"/>
          </a:p>
          <a:p>
            <a:r>
              <a:rPr lang="tr-TR" sz="2800" dirty="0" smtClean="0"/>
              <a:t>İkna </a:t>
            </a:r>
            <a:r>
              <a:rPr lang="tr-TR" sz="2800" dirty="0"/>
              <a:t>etme yönteminde, fikirleri destekleyen kaynaklara, güvenilir delillere, sayısal verilere yer vermek; sesini ve beden dilini etkili kullanmak önemlidir</a:t>
            </a:r>
            <a:r>
              <a:rPr lang="tr-TR" sz="2800" dirty="0" smtClean="0"/>
              <a:t>.</a:t>
            </a:r>
          </a:p>
          <a:p>
            <a:r>
              <a:rPr lang="tr-TR" sz="2800" dirty="0" smtClean="0"/>
              <a:t>Bu </a:t>
            </a:r>
            <a:r>
              <a:rPr lang="tr-TR" sz="2800" dirty="0"/>
              <a:t>yöntem uygulanmadan önce kaynaklara ulaşmaları ve delilleri toplamaları için öğrencilere süre </a:t>
            </a:r>
            <a:r>
              <a:rPr lang="tr-TR" sz="2800" dirty="0" smtClean="0"/>
              <a:t>verilmelidir.</a:t>
            </a:r>
            <a:endParaRPr lang="tr-TR" sz="2800" dirty="0"/>
          </a:p>
        </p:txBody>
      </p:sp>
    </p:spTree>
    <p:extLst>
      <p:ext uri="{BB962C8B-B14F-4D97-AF65-F5344CB8AC3E}">
        <p14:creationId xmlns:p14="http://schemas.microsoft.com/office/powerpoint/2010/main" val="1837975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2. </a:t>
            </a:r>
            <a:r>
              <a:rPr lang="tr-TR" dirty="0"/>
              <a:t>Eleştirel </a:t>
            </a:r>
            <a:r>
              <a:rPr lang="tr-TR" dirty="0" smtClean="0"/>
              <a:t>konuşma</a:t>
            </a:r>
            <a:endParaRPr lang="tr-TR" dirty="0"/>
          </a:p>
        </p:txBody>
      </p:sp>
      <p:sp>
        <p:nvSpPr>
          <p:cNvPr id="3" name="İçerik Yer Tutucusu 2"/>
          <p:cNvSpPr>
            <a:spLocks noGrp="1"/>
          </p:cNvSpPr>
          <p:nvPr>
            <p:ph idx="1"/>
          </p:nvPr>
        </p:nvSpPr>
        <p:spPr/>
        <p:txBody>
          <a:bodyPr>
            <a:normAutofit/>
          </a:bodyPr>
          <a:lstStyle/>
          <a:p>
            <a:r>
              <a:rPr lang="tr-TR" sz="3200" dirty="0"/>
              <a:t>Belirli bir konuyu olumlu ve olumsuz yanlarıyla ve tarafsız bir bakış açısıyla değerlendirerek yorum yapma, fikir ve çözüm üretme becerilerini geliştirmektir</a:t>
            </a:r>
            <a:r>
              <a:rPr lang="tr-TR" sz="3200" dirty="0" smtClean="0"/>
              <a:t>.</a:t>
            </a:r>
            <a:endParaRPr lang="tr-TR" sz="3200" dirty="0"/>
          </a:p>
        </p:txBody>
      </p:sp>
    </p:spTree>
    <p:extLst>
      <p:ext uri="{BB962C8B-B14F-4D97-AF65-F5344CB8AC3E}">
        <p14:creationId xmlns:p14="http://schemas.microsoft.com/office/powerpoint/2010/main" val="1126568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3. </a:t>
            </a:r>
            <a:r>
              <a:rPr lang="tr-TR" dirty="0"/>
              <a:t>Katılımlı </a:t>
            </a:r>
            <a:r>
              <a:rPr lang="tr-TR" dirty="0" smtClean="0"/>
              <a:t>konuşma</a:t>
            </a:r>
            <a:endParaRPr lang="tr-TR" dirty="0"/>
          </a:p>
        </p:txBody>
      </p:sp>
      <p:sp>
        <p:nvSpPr>
          <p:cNvPr id="3" name="İçerik Yer Tutucusu 2"/>
          <p:cNvSpPr>
            <a:spLocks noGrp="1"/>
          </p:cNvSpPr>
          <p:nvPr>
            <p:ph idx="1"/>
          </p:nvPr>
        </p:nvSpPr>
        <p:spPr>
          <a:xfrm>
            <a:off x="680321" y="2336872"/>
            <a:ext cx="9613861" cy="4269989"/>
          </a:xfrm>
        </p:spPr>
        <p:txBody>
          <a:bodyPr>
            <a:noAutofit/>
          </a:bodyPr>
          <a:lstStyle/>
          <a:p>
            <a:r>
              <a:rPr lang="tr-TR" sz="2800" dirty="0"/>
              <a:t>Dinleyicileri konuşma sürecine katarak konunun anlaşılmasını kolaylaştırmak ve konuya farklı bakış açıları getirmektedir. </a:t>
            </a:r>
            <a:endParaRPr lang="tr-TR" sz="2800" dirty="0" smtClean="0"/>
          </a:p>
          <a:p>
            <a:r>
              <a:rPr lang="tr-TR" sz="2800" dirty="0" smtClean="0"/>
              <a:t>Dinleyicileri </a:t>
            </a:r>
            <a:r>
              <a:rPr lang="tr-TR" sz="2800" dirty="0"/>
              <a:t>konuşma sürecine katmak amacıyla konuşma yer yer esintiye uğratılarak dinleyicilerin duygu, düşünce ve sorularını iletmeleri sağlanır. </a:t>
            </a:r>
            <a:endParaRPr lang="tr-TR" sz="2800" dirty="0" smtClean="0"/>
          </a:p>
          <a:p>
            <a:r>
              <a:rPr lang="tr-TR" sz="2800" dirty="0" smtClean="0"/>
              <a:t>Bu </a:t>
            </a:r>
            <a:r>
              <a:rPr lang="tr-TR" sz="2800" dirty="0"/>
              <a:t>amaçla konunun ilgi çekici yönleri üzerinde durulmalı, sorular sorularak dinleyicinin konu üzerinde düşünmeleri sağlanmalıdır</a:t>
            </a:r>
            <a:r>
              <a:rPr lang="tr-TR" sz="2800" dirty="0" smtClean="0"/>
              <a:t>. </a:t>
            </a:r>
            <a:endParaRPr lang="tr-TR" sz="2800" dirty="0"/>
          </a:p>
        </p:txBody>
      </p:sp>
    </p:spTree>
    <p:extLst>
      <p:ext uri="{BB962C8B-B14F-4D97-AF65-F5344CB8AC3E}">
        <p14:creationId xmlns:p14="http://schemas.microsoft.com/office/powerpoint/2010/main" val="1465600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4. Tartışma</a:t>
            </a:r>
            <a:endParaRPr lang="tr-TR" dirty="0"/>
          </a:p>
        </p:txBody>
      </p:sp>
      <p:sp>
        <p:nvSpPr>
          <p:cNvPr id="3" name="İçerik Yer Tutucusu 2"/>
          <p:cNvSpPr>
            <a:spLocks noGrp="1"/>
          </p:cNvSpPr>
          <p:nvPr>
            <p:ph idx="1"/>
          </p:nvPr>
        </p:nvSpPr>
        <p:spPr>
          <a:xfrm>
            <a:off x="680321" y="2125014"/>
            <a:ext cx="9613861" cy="4636394"/>
          </a:xfrm>
        </p:spPr>
        <p:txBody>
          <a:bodyPr>
            <a:normAutofit/>
          </a:bodyPr>
          <a:lstStyle/>
          <a:p>
            <a:pPr marL="0" lvl="0" indent="0">
              <a:buNone/>
            </a:pPr>
            <a:r>
              <a:rPr lang="tr-TR" sz="2800" dirty="0"/>
              <a:t>Öğrencilerin bir konu üzerinde olumlu veya olumsuz fikirler yürüterek benimsedikleri fikirleri savunma becerisini </a:t>
            </a:r>
            <a:r>
              <a:rPr lang="tr-TR" sz="2800" dirty="0" smtClean="0"/>
              <a:t>geliştirmektir. Oluşturulan </a:t>
            </a:r>
            <a:r>
              <a:rPr lang="tr-TR" sz="2800" dirty="0"/>
              <a:t>jüri tarafsız </a:t>
            </a:r>
            <a:r>
              <a:rPr lang="tr-TR" sz="2800" dirty="0" smtClean="0"/>
              <a:t>olmalıdır. Tartışmacı</a:t>
            </a:r>
            <a:r>
              <a:rPr lang="tr-TR" sz="2800" dirty="0"/>
              <a:t>;</a:t>
            </a:r>
          </a:p>
          <a:p>
            <a:pPr lvl="0"/>
            <a:r>
              <a:rPr lang="tr-TR" sz="2800" dirty="0"/>
              <a:t>Tartışma sırasında konuşmacının sözünü kesmemeli,</a:t>
            </a:r>
          </a:p>
          <a:p>
            <a:pPr lvl="0"/>
            <a:r>
              <a:rPr lang="tr-TR" sz="2800" dirty="0"/>
              <a:t>Konu dışına çıkmamalı,</a:t>
            </a:r>
          </a:p>
          <a:p>
            <a:pPr lvl="0"/>
            <a:r>
              <a:rPr lang="tr-TR" sz="2800" dirty="0"/>
              <a:t>Verdiği örnekler, fikirleri destekleyecek nitelikte olmalı,</a:t>
            </a:r>
          </a:p>
          <a:p>
            <a:r>
              <a:rPr lang="tr-TR" sz="2800" dirty="0"/>
              <a:t>Tartışmanın, bir amaç değil, </a:t>
            </a:r>
            <a:r>
              <a:rPr lang="tr-TR" sz="2800" dirty="0" smtClean="0"/>
              <a:t>gerçeği </a:t>
            </a:r>
            <a:r>
              <a:rPr lang="tr-TR" sz="2800" dirty="0"/>
              <a:t>bulmak için bir araç olduğunu akıldan çıkarmamalı, karşılıklı saygı ve hoşgörü içerisinde olmasına özen </a:t>
            </a:r>
            <a:r>
              <a:rPr lang="tr-TR" sz="2800" dirty="0" smtClean="0"/>
              <a:t>göstermelidir.</a:t>
            </a:r>
            <a:endParaRPr lang="tr-TR" sz="2800" dirty="0"/>
          </a:p>
        </p:txBody>
      </p:sp>
    </p:spTree>
    <p:extLst>
      <p:ext uri="{BB962C8B-B14F-4D97-AF65-F5344CB8AC3E}">
        <p14:creationId xmlns:p14="http://schemas.microsoft.com/office/powerpoint/2010/main" val="186983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5. </a:t>
            </a:r>
            <a:r>
              <a:rPr lang="tr-TR" dirty="0"/>
              <a:t>Kendini karşısındakinin yerine koyarak </a:t>
            </a:r>
            <a:r>
              <a:rPr lang="tr-TR" dirty="0" smtClean="0"/>
              <a:t>konuşma</a:t>
            </a:r>
            <a:endParaRPr lang="tr-TR" dirty="0"/>
          </a:p>
        </p:txBody>
      </p:sp>
      <p:sp>
        <p:nvSpPr>
          <p:cNvPr id="3" name="İçerik Yer Tutucusu 2"/>
          <p:cNvSpPr>
            <a:spLocks noGrp="1"/>
          </p:cNvSpPr>
          <p:nvPr>
            <p:ph idx="1"/>
          </p:nvPr>
        </p:nvSpPr>
        <p:spPr/>
        <p:txBody>
          <a:bodyPr>
            <a:normAutofit/>
          </a:bodyPr>
          <a:lstStyle/>
          <a:p>
            <a:r>
              <a:rPr lang="tr-TR" sz="3600" dirty="0"/>
              <a:t>Konuşmada, karşısındakinin değer yargılarını, duygu ve düşüncelerini anladığını hissettirerek etkili bir iletişim kurmaktır.</a:t>
            </a:r>
            <a:endParaRPr lang="tr-TR" sz="3600" dirty="0"/>
          </a:p>
        </p:txBody>
      </p:sp>
    </p:spTree>
    <p:extLst>
      <p:ext uri="{BB962C8B-B14F-4D97-AF65-F5344CB8AC3E}">
        <p14:creationId xmlns:p14="http://schemas.microsoft.com/office/powerpoint/2010/main" val="1688251366"/>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28</TotalTime>
  <Words>1068</Words>
  <Application>Microsoft Office PowerPoint</Application>
  <PresentationFormat>Geniş ekran</PresentationFormat>
  <Paragraphs>79</Paragraphs>
  <Slides>20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20</vt:i4>
      </vt:variant>
    </vt:vector>
  </HeadingPairs>
  <TitlesOfParts>
    <vt:vector size="23" baseType="lpstr">
      <vt:lpstr>Arial</vt:lpstr>
      <vt:lpstr>Trebuchet MS</vt:lpstr>
      <vt:lpstr>Berlin</vt:lpstr>
      <vt:lpstr>Konuşma Öğretimi</vt:lpstr>
      <vt:lpstr>Konuşma</vt:lpstr>
      <vt:lpstr>Konuşma becerisinin kazandırılması: </vt:lpstr>
      <vt:lpstr>Konuşma Türleri</vt:lpstr>
      <vt:lpstr>1. İkna etmek için konuşma</vt:lpstr>
      <vt:lpstr>2. Eleştirel konuşma</vt:lpstr>
      <vt:lpstr>3. Katılımlı konuşma</vt:lpstr>
      <vt:lpstr>4. Tartışma</vt:lpstr>
      <vt:lpstr>5. Kendini karşısındakinin yerine koyarak konuşma</vt:lpstr>
      <vt:lpstr>6. Güdümlü konuşma</vt:lpstr>
      <vt:lpstr>7. Kelime ve kavram havuzundan seçerek konuşma</vt:lpstr>
      <vt:lpstr>8. Serbest konuşma</vt:lpstr>
      <vt:lpstr>9. Yaratıcı konuşma</vt:lpstr>
      <vt:lpstr>Tümevarım: </vt:lpstr>
      <vt:lpstr>Tümdengelim: </vt:lpstr>
      <vt:lpstr>Konuşma Kusurlarının Düzeltilmesi: </vt:lpstr>
      <vt:lpstr>PowerPoint Sunusu</vt:lpstr>
      <vt:lpstr>PowerPoint Sunusu</vt:lpstr>
      <vt:lpstr>Konuşma ve beden dili: </vt:lpstr>
      <vt:lpstr>Konuşmada vücudun kullanılmasında dinleyici üzerinde olumsuz izlenim bırakmamak için şunlara dikkat etmeliyiz: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Konuşma Öğretimi</dc:title>
  <dc:creator>AYSEGUL_BAYRAKTAR</dc:creator>
  <cp:lastModifiedBy>AYSEGUL_BAYRAKTAR</cp:lastModifiedBy>
  <cp:revision>5</cp:revision>
  <dcterms:created xsi:type="dcterms:W3CDTF">2020-02-28T15:06:49Z</dcterms:created>
  <dcterms:modified xsi:type="dcterms:W3CDTF">2020-02-28T15:35:04Z</dcterms:modified>
</cp:coreProperties>
</file>