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60" r:id="rId1"/>
  </p:sldMasterIdLst>
  <p:notesMasterIdLst>
    <p:notesMasterId r:id="rId28"/>
  </p:notesMasterIdLst>
  <p:sldIdLst>
    <p:sldId id="256" r:id="rId2"/>
    <p:sldId id="257" r:id="rId3"/>
    <p:sldId id="258" r:id="rId4"/>
    <p:sldId id="259" r:id="rId5"/>
    <p:sldId id="260" r:id="rId6"/>
    <p:sldId id="262" r:id="rId7"/>
    <p:sldId id="261" r:id="rId8"/>
    <p:sldId id="26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62118" autoAdjust="0"/>
  </p:normalViewPr>
  <p:slideViewPr>
    <p:cSldViewPr snapToGrid="0">
      <p:cViewPr>
        <p:scale>
          <a:sx n="70" d="100"/>
          <a:sy n="70" d="100"/>
        </p:scale>
        <p:origin x="-197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EADAEF-40F0-4ACE-868A-0CEF509FC5D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0C66BFA1-901D-4390-A70C-40442652E1F2}">
      <dgm:prSet phldrT="[Metin]"/>
      <dgm:spPr/>
      <dgm:t>
        <a:bodyPr/>
        <a:lstStyle/>
        <a:p>
          <a:r>
            <a:rPr lang="tr-TR" dirty="0" smtClean="0">
              <a:solidFill>
                <a:schemeClr val="tx1"/>
              </a:solidFill>
            </a:rPr>
            <a:t>Öğretim elemanlarının nicelik ve nitelik sorunu</a:t>
          </a:r>
          <a:endParaRPr lang="tr-TR" dirty="0">
            <a:solidFill>
              <a:schemeClr val="tx1"/>
            </a:solidFill>
          </a:endParaRPr>
        </a:p>
      </dgm:t>
    </dgm:pt>
    <dgm:pt modelId="{B8A85EB4-5285-4AB2-8086-F1E63683E51E}" type="parTrans" cxnId="{4499D477-C227-42F1-8ECE-FE52C96D74CE}">
      <dgm:prSet/>
      <dgm:spPr/>
      <dgm:t>
        <a:bodyPr/>
        <a:lstStyle/>
        <a:p>
          <a:endParaRPr lang="tr-TR">
            <a:solidFill>
              <a:schemeClr val="tx1"/>
            </a:solidFill>
          </a:endParaRPr>
        </a:p>
      </dgm:t>
    </dgm:pt>
    <dgm:pt modelId="{DAD6F99A-7A14-45CD-9E73-00790F0387B8}" type="sibTrans" cxnId="{4499D477-C227-42F1-8ECE-FE52C96D74CE}">
      <dgm:prSet/>
      <dgm:spPr/>
      <dgm:t>
        <a:bodyPr/>
        <a:lstStyle/>
        <a:p>
          <a:endParaRPr lang="tr-TR">
            <a:solidFill>
              <a:schemeClr val="tx1"/>
            </a:solidFill>
          </a:endParaRPr>
        </a:p>
      </dgm:t>
    </dgm:pt>
    <dgm:pt modelId="{7148E729-AE91-487F-B8A5-D597D18396E2}">
      <dgm:prSet phldrT="[Metin]"/>
      <dgm:spPr/>
      <dgm:t>
        <a:bodyPr/>
        <a:lstStyle/>
        <a:p>
          <a:r>
            <a:rPr lang="tr-TR" dirty="0" smtClean="0">
              <a:solidFill>
                <a:schemeClr val="tx1"/>
              </a:solidFill>
            </a:rPr>
            <a:t>Fiziksel Koşullar</a:t>
          </a:r>
          <a:endParaRPr lang="tr-TR" dirty="0">
            <a:solidFill>
              <a:schemeClr val="tx1"/>
            </a:solidFill>
          </a:endParaRPr>
        </a:p>
      </dgm:t>
    </dgm:pt>
    <dgm:pt modelId="{1329A3DB-4D24-4F93-B9C8-EC98995F464A}" type="parTrans" cxnId="{2327E3C0-4679-42AF-862D-A59346382443}">
      <dgm:prSet/>
      <dgm:spPr/>
      <dgm:t>
        <a:bodyPr/>
        <a:lstStyle/>
        <a:p>
          <a:endParaRPr lang="tr-TR">
            <a:solidFill>
              <a:schemeClr val="tx1"/>
            </a:solidFill>
          </a:endParaRPr>
        </a:p>
      </dgm:t>
    </dgm:pt>
    <dgm:pt modelId="{1EE849E0-A8F6-46B8-B5FF-DB5CC140BD08}" type="sibTrans" cxnId="{2327E3C0-4679-42AF-862D-A59346382443}">
      <dgm:prSet/>
      <dgm:spPr/>
      <dgm:t>
        <a:bodyPr/>
        <a:lstStyle/>
        <a:p>
          <a:endParaRPr lang="tr-TR">
            <a:solidFill>
              <a:schemeClr val="tx1"/>
            </a:solidFill>
          </a:endParaRPr>
        </a:p>
      </dgm:t>
    </dgm:pt>
    <dgm:pt modelId="{273ACBCB-DB83-43F4-9951-08FECC43C1DA}">
      <dgm:prSet phldrT="[Metin]"/>
      <dgm:spPr/>
      <dgm:t>
        <a:bodyPr/>
        <a:lstStyle/>
        <a:p>
          <a:r>
            <a:rPr lang="tr-TR" dirty="0" smtClean="0">
              <a:solidFill>
                <a:schemeClr val="tx1"/>
              </a:solidFill>
            </a:rPr>
            <a:t>Sınıfların kalabalık olması</a:t>
          </a:r>
          <a:endParaRPr lang="tr-TR" dirty="0">
            <a:solidFill>
              <a:schemeClr val="tx1"/>
            </a:solidFill>
          </a:endParaRPr>
        </a:p>
      </dgm:t>
    </dgm:pt>
    <dgm:pt modelId="{CDBD37FE-CE8C-491F-8478-6C1271116D4E}" type="parTrans" cxnId="{F73877C1-1741-457E-AEE9-5E113DD26EA0}">
      <dgm:prSet/>
      <dgm:spPr/>
      <dgm:t>
        <a:bodyPr/>
        <a:lstStyle/>
        <a:p>
          <a:endParaRPr lang="tr-TR">
            <a:solidFill>
              <a:schemeClr val="tx1"/>
            </a:solidFill>
          </a:endParaRPr>
        </a:p>
      </dgm:t>
    </dgm:pt>
    <dgm:pt modelId="{76BE48EB-17B4-493D-A17A-5FF9AAA7127F}" type="sibTrans" cxnId="{F73877C1-1741-457E-AEE9-5E113DD26EA0}">
      <dgm:prSet/>
      <dgm:spPr/>
      <dgm:t>
        <a:bodyPr/>
        <a:lstStyle/>
        <a:p>
          <a:endParaRPr lang="tr-TR">
            <a:solidFill>
              <a:schemeClr val="tx1"/>
            </a:solidFill>
          </a:endParaRPr>
        </a:p>
      </dgm:t>
    </dgm:pt>
    <dgm:pt modelId="{91BBBB4F-B6A3-4D7B-9973-EB5BE512B0C6}">
      <dgm:prSet phldrT="[Metin]"/>
      <dgm:spPr/>
      <dgm:t>
        <a:bodyPr/>
        <a:lstStyle/>
        <a:p>
          <a:r>
            <a:rPr lang="tr-TR" dirty="0" smtClean="0">
              <a:solidFill>
                <a:schemeClr val="tx1"/>
              </a:solidFill>
            </a:rPr>
            <a:t>Uygulama Okulu-Üniversitesi İşbirliği Sorunu</a:t>
          </a:r>
          <a:endParaRPr lang="tr-TR" dirty="0">
            <a:solidFill>
              <a:schemeClr val="tx1"/>
            </a:solidFill>
          </a:endParaRPr>
        </a:p>
      </dgm:t>
    </dgm:pt>
    <dgm:pt modelId="{D651D4A4-3E59-4EF6-96B5-B93BED02658B}" type="parTrans" cxnId="{CCF6C08F-9E2C-4211-AF6B-2E8DEA4F8FAF}">
      <dgm:prSet/>
      <dgm:spPr/>
      <dgm:t>
        <a:bodyPr/>
        <a:lstStyle/>
        <a:p>
          <a:endParaRPr lang="tr-TR">
            <a:solidFill>
              <a:schemeClr val="tx1"/>
            </a:solidFill>
          </a:endParaRPr>
        </a:p>
      </dgm:t>
    </dgm:pt>
    <dgm:pt modelId="{7D94D5D9-9C73-46A5-BC58-DD7ED3BADBEA}" type="sibTrans" cxnId="{CCF6C08F-9E2C-4211-AF6B-2E8DEA4F8FAF}">
      <dgm:prSet/>
      <dgm:spPr/>
      <dgm:t>
        <a:bodyPr/>
        <a:lstStyle/>
        <a:p>
          <a:endParaRPr lang="tr-TR">
            <a:solidFill>
              <a:schemeClr val="tx1"/>
            </a:solidFill>
          </a:endParaRPr>
        </a:p>
      </dgm:t>
    </dgm:pt>
    <dgm:pt modelId="{EFDE7EC8-CE22-4582-98EB-1FB8EFA9334A}">
      <dgm:prSet phldrT="[Metin]"/>
      <dgm:spPr/>
      <dgm:t>
        <a:bodyPr/>
        <a:lstStyle/>
        <a:p>
          <a:r>
            <a:rPr lang="tr-TR" dirty="0" smtClean="0">
              <a:solidFill>
                <a:schemeClr val="tx1"/>
              </a:solidFill>
            </a:rPr>
            <a:t>Öğrenci başına düşen öğretim elemanı sayısı</a:t>
          </a:r>
          <a:endParaRPr lang="tr-TR" dirty="0">
            <a:solidFill>
              <a:schemeClr val="tx1"/>
            </a:solidFill>
          </a:endParaRPr>
        </a:p>
      </dgm:t>
    </dgm:pt>
    <dgm:pt modelId="{07B1FE6A-F191-466D-8D0F-E449B1B7F3C3}" type="parTrans" cxnId="{D3CEB4BA-30DD-48FA-A2FC-829546AF7AF7}">
      <dgm:prSet/>
      <dgm:spPr/>
      <dgm:t>
        <a:bodyPr/>
        <a:lstStyle/>
        <a:p>
          <a:endParaRPr lang="tr-TR">
            <a:solidFill>
              <a:schemeClr val="tx1"/>
            </a:solidFill>
          </a:endParaRPr>
        </a:p>
      </dgm:t>
    </dgm:pt>
    <dgm:pt modelId="{9CEAC04D-BE28-4997-8119-B816B5FC3B4D}" type="sibTrans" cxnId="{D3CEB4BA-30DD-48FA-A2FC-829546AF7AF7}">
      <dgm:prSet/>
      <dgm:spPr/>
      <dgm:t>
        <a:bodyPr/>
        <a:lstStyle/>
        <a:p>
          <a:endParaRPr lang="tr-TR">
            <a:solidFill>
              <a:schemeClr val="tx1"/>
            </a:solidFill>
          </a:endParaRPr>
        </a:p>
      </dgm:t>
    </dgm:pt>
    <dgm:pt modelId="{0888E093-9DB3-4DFE-A644-B1AF78FDF585}">
      <dgm:prSet phldrT="[Metin]"/>
      <dgm:spPr/>
      <dgm:t>
        <a:bodyPr/>
        <a:lstStyle/>
        <a:p>
          <a:r>
            <a:rPr lang="tr-TR" dirty="0" smtClean="0">
              <a:solidFill>
                <a:schemeClr val="tx1"/>
              </a:solidFill>
            </a:rPr>
            <a:t>Gelen Öğrenci Kalitesi</a:t>
          </a:r>
          <a:endParaRPr lang="tr-TR" dirty="0">
            <a:solidFill>
              <a:schemeClr val="tx1"/>
            </a:solidFill>
          </a:endParaRPr>
        </a:p>
      </dgm:t>
    </dgm:pt>
    <dgm:pt modelId="{DE0C089D-54D9-4F2A-9E87-8B593608FE3F}" type="parTrans" cxnId="{4BD5471A-F4B9-4BF2-A84D-2A213571ED69}">
      <dgm:prSet/>
      <dgm:spPr/>
      <dgm:t>
        <a:bodyPr/>
        <a:lstStyle/>
        <a:p>
          <a:endParaRPr lang="tr-TR">
            <a:solidFill>
              <a:schemeClr val="tx1"/>
            </a:solidFill>
          </a:endParaRPr>
        </a:p>
      </dgm:t>
    </dgm:pt>
    <dgm:pt modelId="{236E7CB8-D811-498F-8391-75FA7829902B}" type="sibTrans" cxnId="{4BD5471A-F4B9-4BF2-A84D-2A213571ED69}">
      <dgm:prSet/>
      <dgm:spPr/>
      <dgm:t>
        <a:bodyPr/>
        <a:lstStyle/>
        <a:p>
          <a:endParaRPr lang="tr-TR">
            <a:solidFill>
              <a:schemeClr val="tx1"/>
            </a:solidFill>
          </a:endParaRPr>
        </a:p>
      </dgm:t>
    </dgm:pt>
    <dgm:pt modelId="{FBEE975F-995D-4247-822F-CDAD121D4766}">
      <dgm:prSet phldrT="[Metin]"/>
      <dgm:spPr/>
      <dgm:t>
        <a:bodyPr/>
        <a:lstStyle/>
        <a:p>
          <a:r>
            <a:rPr lang="tr-TR" dirty="0" smtClean="0">
              <a:solidFill>
                <a:schemeClr val="tx1"/>
              </a:solidFill>
            </a:rPr>
            <a:t>İhtiyaç Fazlası Öğretmen Yetiştirme</a:t>
          </a:r>
          <a:endParaRPr lang="tr-TR" dirty="0">
            <a:solidFill>
              <a:schemeClr val="tx1"/>
            </a:solidFill>
          </a:endParaRPr>
        </a:p>
      </dgm:t>
    </dgm:pt>
    <dgm:pt modelId="{E4426019-D194-4907-A25A-9C5DA6E279F7}" type="parTrans" cxnId="{6F667B4C-5293-416F-B62B-E1D8758306F9}">
      <dgm:prSet/>
      <dgm:spPr/>
      <dgm:t>
        <a:bodyPr/>
        <a:lstStyle/>
        <a:p>
          <a:endParaRPr lang="tr-TR">
            <a:solidFill>
              <a:schemeClr val="tx1"/>
            </a:solidFill>
          </a:endParaRPr>
        </a:p>
      </dgm:t>
    </dgm:pt>
    <dgm:pt modelId="{38A3F544-7008-4DB3-952F-55B76C4009A8}" type="sibTrans" cxnId="{6F667B4C-5293-416F-B62B-E1D8758306F9}">
      <dgm:prSet/>
      <dgm:spPr/>
      <dgm:t>
        <a:bodyPr/>
        <a:lstStyle/>
        <a:p>
          <a:endParaRPr lang="tr-TR">
            <a:solidFill>
              <a:schemeClr val="tx1"/>
            </a:solidFill>
          </a:endParaRPr>
        </a:p>
      </dgm:t>
    </dgm:pt>
    <dgm:pt modelId="{B5F4526F-7147-4AD8-998E-9D56485D9C86}" type="pres">
      <dgm:prSet presAssocID="{92EADAEF-40F0-4ACE-868A-0CEF509FC5D0}" presName="linear" presStyleCnt="0">
        <dgm:presLayoutVars>
          <dgm:animLvl val="lvl"/>
          <dgm:resizeHandles val="exact"/>
        </dgm:presLayoutVars>
      </dgm:prSet>
      <dgm:spPr/>
      <dgm:t>
        <a:bodyPr/>
        <a:lstStyle/>
        <a:p>
          <a:endParaRPr lang="tr-TR"/>
        </a:p>
      </dgm:t>
    </dgm:pt>
    <dgm:pt modelId="{BA90F4FD-B9C6-4446-A308-D37FB9B54E68}" type="pres">
      <dgm:prSet presAssocID="{0C66BFA1-901D-4390-A70C-40442652E1F2}" presName="parentText" presStyleLbl="node1" presStyleIdx="0" presStyleCnt="4">
        <dgm:presLayoutVars>
          <dgm:chMax val="0"/>
          <dgm:bulletEnabled val="1"/>
        </dgm:presLayoutVars>
      </dgm:prSet>
      <dgm:spPr/>
      <dgm:t>
        <a:bodyPr/>
        <a:lstStyle/>
        <a:p>
          <a:endParaRPr lang="tr-TR"/>
        </a:p>
      </dgm:t>
    </dgm:pt>
    <dgm:pt modelId="{FD07AFCA-36EE-4A53-B353-BA1465707CD7}" type="pres">
      <dgm:prSet presAssocID="{0C66BFA1-901D-4390-A70C-40442652E1F2}" presName="childText" presStyleLbl="revTx" presStyleIdx="0" presStyleCnt="3">
        <dgm:presLayoutVars>
          <dgm:bulletEnabled val="1"/>
        </dgm:presLayoutVars>
      </dgm:prSet>
      <dgm:spPr/>
      <dgm:t>
        <a:bodyPr/>
        <a:lstStyle/>
        <a:p>
          <a:endParaRPr lang="tr-TR"/>
        </a:p>
      </dgm:t>
    </dgm:pt>
    <dgm:pt modelId="{8EE72F63-9CEE-42C7-8806-34EA26B5AC78}" type="pres">
      <dgm:prSet presAssocID="{273ACBCB-DB83-43F4-9951-08FECC43C1DA}" presName="parentText" presStyleLbl="node1" presStyleIdx="1" presStyleCnt="4">
        <dgm:presLayoutVars>
          <dgm:chMax val="0"/>
          <dgm:bulletEnabled val="1"/>
        </dgm:presLayoutVars>
      </dgm:prSet>
      <dgm:spPr/>
      <dgm:t>
        <a:bodyPr/>
        <a:lstStyle/>
        <a:p>
          <a:endParaRPr lang="tr-TR"/>
        </a:p>
      </dgm:t>
    </dgm:pt>
    <dgm:pt modelId="{4252AC38-FE34-411A-916B-EF989D69866F}" type="pres">
      <dgm:prSet presAssocID="{273ACBCB-DB83-43F4-9951-08FECC43C1DA}" presName="childText" presStyleLbl="revTx" presStyleIdx="1" presStyleCnt="3">
        <dgm:presLayoutVars>
          <dgm:bulletEnabled val="1"/>
        </dgm:presLayoutVars>
      </dgm:prSet>
      <dgm:spPr/>
      <dgm:t>
        <a:bodyPr/>
        <a:lstStyle/>
        <a:p>
          <a:endParaRPr lang="tr-TR"/>
        </a:p>
      </dgm:t>
    </dgm:pt>
    <dgm:pt modelId="{E38FFED7-91C1-40F7-9E0A-971470FAFC1C}" type="pres">
      <dgm:prSet presAssocID="{EFDE7EC8-CE22-4582-98EB-1FB8EFA9334A}" presName="parentText" presStyleLbl="node1" presStyleIdx="2" presStyleCnt="4">
        <dgm:presLayoutVars>
          <dgm:chMax val="0"/>
          <dgm:bulletEnabled val="1"/>
        </dgm:presLayoutVars>
      </dgm:prSet>
      <dgm:spPr/>
      <dgm:t>
        <a:bodyPr/>
        <a:lstStyle/>
        <a:p>
          <a:endParaRPr lang="tr-TR"/>
        </a:p>
      </dgm:t>
    </dgm:pt>
    <dgm:pt modelId="{7E279596-013D-4BA5-ABE3-F966CDDFFFC4}" type="pres">
      <dgm:prSet presAssocID="{EFDE7EC8-CE22-4582-98EB-1FB8EFA9334A}" presName="childText" presStyleLbl="revTx" presStyleIdx="2" presStyleCnt="3">
        <dgm:presLayoutVars>
          <dgm:bulletEnabled val="1"/>
        </dgm:presLayoutVars>
      </dgm:prSet>
      <dgm:spPr/>
      <dgm:t>
        <a:bodyPr/>
        <a:lstStyle/>
        <a:p>
          <a:endParaRPr lang="tr-TR"/>
        </a:p>
      </dgm:t>
    </dgm:pt>
    <dgm:pt modelId="{7F5F278F-9112-4056-A073-93DAA0CEB35A}" type="pres">
      <dgm:prSet presAssocID="{FBEE975F-995D-4247-822F-CDAD121D4766}" presName="parentText" presStyleLbl="node1" presStyleIdx="3" presStyleCnt="4">
        <dgm:presLayoutVars>
          <dgm:chMax val="0"/>
          <dgm:bulletEnabled val="1"/>
        </dgm:presLayoutVars>
      </dgm:prSet>
      <dgm:spPr/>
      <dgm:t>
        <a:bodyPr/>
        <a:lstStyle/>
        <a:p>
          <a:endParaRPr lang="tr-TR"/>
        </a:p>
      </dgm:t>
    </dgm:pt>
  </dgm:ptLst>
  <dgm:cxnLst>
    <dgm:cxn modelId="{CCF6C08F-9E2C-4211-AF6B-2E8DEA4F8FAF}" srcId="{273ACBCB-DB83-43F4-9951-08FECC43C1DA}" destId="{91BBBB4F-B6A3-4D7B-9973-EB5BE512B0C6}" srcOrd="0" destOrd="0" parTransId="{D651D4A4-3E59-4EF6-96B5-B93BED02658B}" sibTransId="{7D94D5D9-9C73-46A5-BC58-DD7ED3BADBEA}"/>
    <dgm:cxn modelId="{D0F74086-04A3-48A9-9603-216703BD3879}" type="presOf" srcId="{92EADAEF-40F0-4ACE-868A-0CEF509FC5D0}" destId="{B5F4526F-7147-4AD8-998E-9D56485D9C86}" srcOrd="0" destOrd="0" presId="urn:microsoft.com/office/officeart/2005/8/layout/vList2"/>
    <dgm:cxn modelId="{69FCC242-9788-4224-9720-750D24906EF5}" type="presOf" srcId="{FBEE975F-995D-4247-822F-CDAD121D4766}" destId="{7F5F278F-9112-4056-A073-93DAA0CEB35A}" srcOrd="0" destOrd="0" presId="urn:microsoft.com/office/officeart/2005/8/layout/vList2"/>
    <dgm:cxn modelId="{29464EEA-AD58-4BE1-AB10-CC4C3E6E78CF}" type="presOf" srcId="{0C66BFA1-901D-4390-A70C-40442652E1F2}" destId="{BA90F4FD-B9C6-4446-A308-D37FB9B54E68}" srcOrd="0" destOrd="0" presId="urn:microsoft.com/office/officeart/2005/8/layout/vList2"/>
    <dgm:cxn modelId="{2327E3C0-4679-42AF-862D-A59346382443}" srcId="{0C66BFA1-901D-4390-A70C-40442652E1F2}" destId="{7148E729-AE91-487F-B8A5-D597D18396E2}" srcOrd="0" destOrd="0" parTransId="{1329A3DB-4D24-4F93-B9C8-EC98995F464A}" sibTransId="{1EE849E0-A8F6-46B8-B5FF-DB5CC140BD08}"/>
    <dgm:cxn modelId="{4BD5471A-F4B9-4BF2-A84D-2A213571ED69}" srcId="{EFDE7EC8-CE22-4582-98EB-1FB8EFA9334A}" destId="{0888E093-9DB3-4DFE-A644-B1AF78FDF585}" srcOrd="0" destOrd="0" parTransId="{DE0C089D-54D9-4F2A-9E87-8B593608FE3F}" sibTransId="{236E7CB8-D811-498F-8391-75FA7829902B}"/>
    <dgm:cxn modelId="{A4C26C6D-BADE-461E-B4DC-9AC7048271E4}" type="presOf" srcId="{91BBBB4F-B6A3-4D7B-9973-EB5BE512B0C6}" destId="{4252AC38-FE34-411A-916B-EF989D69866F}" srcOrd="0" destOrd="0" presId="urn:microsoft.com/office/officeart/2005/8/layout/vList2"/>
    <dgm:cxn modelId="{D3CEB4BA-30DD-48FA-A2FC-829546AF7AF7}" srcId="{92EADAEF-40F0-4ACE-868A-0CEF509FC5D0}" destId="{EFDE7EC8-CE22-4582-98EB-1FB8EFA9334A}" srcOrd="2" destOrd="0" parTransId="{07B1FE6A-F191-466D-8D0F-E449B1B7F3C3}" sibTransId="{9CEAC04D-BE28-4997-8119-B816B5FC3B4D}"/>
    <dgm:cxn modelId="{F73877C1-1741-457E-AEE9-5E113DD26EA0}" srcId="{92EADAEF-40F0-4ACE-868A-0CEF509FC5D0}" destId="{273ACBCB-DB83-43F4-9951-08FECC43C1DA}" srcOrd="1" destOrd="0" parTransId="{CDBD37FE-CE8C-491F-8478-6C1271116D4E}" sibTransId="{76BE48EB-17B4-493D-A17A-5FF9AAA7127F}"/>
    <dgm:cxn modelId="{84A84227-63CB-42EB-8C06-3A58FD984069}" type="presOf" srcId="{EFDE7EC8-CE22-4582-98EB-1FB8EFA9334A}" destId="{E38FFED7-91C1-40F7-9E0A-971470FAFC1C}" srcOrd="0" destOrd="0" presId="urn:microsoft.com/office/officeart/2005/8/layout/vList2"/>
    <dgm:cxn modelId="{6F667B4C-5293-416F-B62B-E1D8758306F9}" srcId="{92EADAEF-40F0-4ACE-868A-0CEF509FC5D0}" destId="{FBEE975F-995D-4247-822F-CDAD121D4766}" srcOrd="3" destOrd="0" parTransId="{E4426019-D194-4907-A25A-9C5DA6E279F7}" sibTransId="{38A3F544-7008-4DB3-952F-55B76C4009A8}"/>
    <dgm:cxn modelId="{2D2D794B-D2AC-4803-BFA6-CFF99F334316}" type="presOf" srcId="{0888E093-9DB3-4DFE-A644-B1AF78FDF585}" destId="{7E279596-013D-4BA5-ABE3-F966CDDFFFC4}" srcOrd="0" destOrd="0" presId="urn:microsoft.com/office/officeart/2005/8/layout/vList2"/>
    <dgm:cxn modelId="{4499D477-C227-42F1-8ECE-FE52C96D74CE}" srcId="{92EADAEF-40F0-4ACE-868A-0CEF509FC5D0}" destId="{0C66BFA1-901D-4390-A70C-40442652E1F2}" srcOrd="0" destOrd="0" parTransId="{B8A85EB4-5285-4AB2-8086-F1E63683E51E}" sibTransId="{DAD6F99A-7A14-45CD-9E73-00790F0387B8}"/>
    <dgm:cxn modelId="{4E0934FB-8F0A-44FF-A343-1F7E05E8DA26}" type="presOf" srcId="{273ACBCB-DB83-43F4-9951-08FECC43C1DA}" destId="{8EE72F63-9CEE-42C7-8806-34EA26B5AC78}" srcOrd="0" destOrd="0" presId="urn:microsoft.com/office/officeart/2005/8/layout/vList2"/>
    <dgm:cxn modelId="{EF2B620E-E190-499E-9B8C-2C6FA6092BD3}" type="presOf" srcId="{7148E729-AE91-487F-B8A5-D597D18396E2}" destId="{FD07AFCA-36EE-4A53-B353-BA1465707CD7}" srcOrd="0" destOrd="0" presId="urn:microsoft.com/office/officeart/2005/8/layout/vList2"/>
    <dgm:cxn modelId="{83A6D1EB-9B05-4D54-8588-AE8BAE792FCC}" type="presParOf" srcId="{B5F4526F-7147-4AD8-998E-9D56485D9C86}" destId="{BA90F4FD-B9C6-4446-A308-D37FB9B54E68}" srcOrd="0" destOrd="0" presId="urn:microsoft.com/office/officeart/2005/8/layout/vList2"/>
    <dgm:cxn modelId="{862154E4-C838-4BAE-B47C-13F90009D2A2}" type="presParOf" srcId="{B5F4526F-7147-4AD8-998E-9D56485D9C86}" destId="{FD07AFCA-36EE-4A53-B353-BA1465707CD7}" srcOrd="1" destOrd="0" presId="urn:microsoft.com/office/officeart/2005/8/layout/vList2"/>
    <dgm:cxn modelId="{F6BFC656-4406-4DA5-AB6C-DEDEE137F616}" type="presParOf" srcId="{B5F4526F-7147-4AD8-998E-9D56485D9C86}" destId="{8EE72F63-9CEE-42C7-8806-34EA26B5AC78}" srcOrd="2" destOrd="0" presId="urn:microsoft.com/office/officeart/2005/8/layout/vList2"/>
    <dgm:cxn modelId="{271106C0-EAE6-41C8-ABBE-85C393733AA8}" type="presParOf" srcId="{B5F4526F-7147-4AD8-998E-9D56485D9C86}" destId="{4252AC38-FE34-411A-916B-EF989D69866F}" srcOrd="3" destOrd="0" presId="urn:microsoft.com/office/officeart/2005/8/layout/vList2"/>
    <dgm:cxn modelId="{7F6BBF8D-D9D7-4477-9429-DD58749A2347}" type="presParOf" srcId="{B5F4526F-7147-4AD8-998E-9D56485D9C86}" destId="{E38FFED7-91C1-40F7-9E0A-971470FAFC1C}" srcOrd="4" destOrd="0" presId="urn:microsoft.com/office/officeart/2005/8/layout/vList2"/>
    <dgm:cxn modelId="{11ADD07C-040A-4B10-B7A0-5FD91EE5F96B}" type="presParOf" srcId="{B5F4526F-7147-4AD8-998E-9D56485D9C86}" destId="{7E279596-013D-4BA5-ABE3-F966CDDFFFC4}" srcOrd="5" destOrd="0" presId="urn:microsoft.com/office/officeart/2005/8/layout/vList2"/>
    <dgm:cxn modelId="{FB4CC2EC-8BF0-4E2F-A8E8-60F28B1DF3CE}" type="presParOf" srcId="{B5F4526F-7147-4AD8-998E-9D56485D9C86}" destId="{7F5F278F-9112-4056-A073-93DAA0CEB35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4EF532-41A4-47FE-B8F1-F294186ABC5E}" type="doc">
      <dgm:prSet loTypeId="urn:microsoft.com/office/officeart/2005/8/layout/process2" loCatId="process" qsTypeId="urn:microsoft.com/office/officeart/2005/8/quickstyle/simple1" qsCatId="simple" csTypeId="urn:microsoft.com/office/officeart/2005/8/colors/colorful1" csCatId="colorful" phldr="1"/>
      <dgm:spPr/>
    </dgm:pt>
    <dgm:pt modelId="{BD3D9724-A039-4E36-A48C-F52F63A3D4BD}">
      <dgm:prSet phldrT="[Metin]"/>
      <dgm:spPr/>
      <dgm:t>
        <a:bodyPr/>
        <a:lstStyle/>
        <a:p>
          <a:r>
            <a:rPr lang="tr-TR" dirty="0" smtClean="0">
              <a:solidFill>
                <a:schemeClr val="tx1"/>
              </a:solidFill>
            </a:rPr>
            <a:t>Gelir Durumu</a:t>
          </a:r>
          <a:endParaRPr lang="tr-TR" dirty="0">
            <a:solidFill>
              <a:schemeClr val="tx1"/>
            </a:solidFill>
          </a:endParaRPr>
        </a:p>
      </dgm:t>
    </dgm:pt>
    <dgm:pt modelId="{C68ED9F6-1F5D-4D01-96D2-2E9F51A09504}" type="parTrans" cxnId="{64FB4816-0378-4970-9324-B950C5C4BD0A}">
      <dgm:prSet/>
      <dgm:spPr/>
      <dgm:t>
        <a:bodyPr/>
        <a:lstStyle/>
        <a:p>
          <a:endParaRPr lang="tr-TR">
            <a:solidFill>
              <a:schemeClr val="tx1"/>
            </a:solidFill>
          </a:endParaRPr>
        </a:p>
      </dgm:t>
    </dgm:pt>
    <dgm:pt modelId="{EB80ED39-AE2D-4FF0-9AEA-6A428D07AFE8}" type="sibTrans" cxnId="{64FB4816-0378-4970-9324-B950C5C4BD0A}">
      <dgm:prSet/>
      <dgm:spPr/>
      <dgm:t>
        <a:bodyPr/>
        <a:lstStyle/>
        <a:p>
          <a:endParaRPr lang="tr-TR">
            <a:solidFill>
              <a:schemeClr val="tx1"/>
            </a:solidFill>
          </a:endParaRPr>
        </a:p>
      </dgm:t>
    </dgm:pt>
    <dgm:pt modelId="{B181E475-960D-45E9-9AD2-77396E9B3241}">
      <dgm:prSet phldrT="[Metin]"/>
      <dgm:spPr/>
      <dgm:t>
        <a:bodyPr/>
        <a:lstStyle/>
        <a:p>
          <a:r>
            <a:rPr lang="tr-TR" dirty="0" smtClean="0">
              <a:solidFill>
                <a:schemeClr val="tx1"/>
              </a:solidFill>
            </a:rPr>
            <a:t>Hizmetin Toplumsal Değeri ve Önemi</a:t>
          </a:r>
          <a:endParaRPr lang="tr-TR" dirty="0">
            <a:solidFill>
              <a:schemeClr val="tx1"/>
            </a:solidFill>
          </a:endParaRPr>
        </a:p>
      </dgm:t>
    </dgm:pt>
    <dgm:pt modelId="{C66487B4-02A4-489C-90ED-6392E61E3238}" type="parTrans" cxnId="{FD0B026F-CF1C-471B-9291-DDC967B06733}">
      <dgm:prSet/>
      <dgm:spPr/>
      <dgm:t>
        <a:bodyPr/>
        <a:lstStyle/>
        <a:p>
          <a:endParaRPr lang="tr-TR">
            <a:solidFill>
              <a:schemeClr val="tx1"/>
            </a:solidFill>
          </a:endParaRPr>
        </a:p>
      </dgm:t>
    </dgm:pt>
    <dgm:pt modelId="{8EAF5DB8-A9D1-4AE4-A98B-3EE07F3B9F12}" type="sibTrans" cxnId="{FD0B026F-CF1C-471B-9291-DDC967B06733}">
      <dgm:prSet/>
      <dgm:spPr/>
      <dgm:t>
        <a:bodyPr/>
        <a:lstStyle/>
        <a:p>
          <a:endParaRPr lang="tr-TR">
            <a:solidFill>
              <a:schemeClr val="tx1"/>
            </a:solidFill>
          </a:endParaRPr>
        </a:p>
      </dgm:t>
    </dgm:pt>
    <dgm:pt modelId="{D8715388-1B6C-413E-A6D1-3B83F795B841}">
      <dgm:prSet phldrT="[Metin]"/>
      <dgm:spPr/>
      <dgm:t>
        <a:bodyPr/>
        <a:lstStyle/>
        <a:p>
          <a:r>
            <a:rPr lang="tr-TR" dirty="0" smtClean="0">
              <a:solidFill>
                <a:schemeClr val="tx1"/>
              </a:solidFill>
            </a:rPr>
            <a:t>Meslek Öncesi Eğitim Süresi</a:t>
          </a:r>
          <a:endParaRPr lang="tr-TR" dirty="0">
            <a:solidFill>
              <a:schemeClr val="tx1"/>
            </a:solidFill>
          </a:endParaRPr>
        </a:p>
      </dgm:t>
    </dgm:pt>
    <dgm:pt modelId="{9E1161EA-12EF-42CE-804A-9660AE9BB77B}" type="parTrans" cxnId="{8EDDABE4-0C5D-4BAF-80F8-8DB2BE0AB6AF}">
      <dgm:prSet/>
      <dgm:spPr/>
      <dgm:t>
        <a:bodyPr/>
        <a:lstStyle/>
        <a:p>
          <a:endParaRPr lang="tr-TR">
            <a:solidFill>
              <a:schemeClr val="tx1"/>
            </a:solidFill>
          </a:endParaRPr>
        </a:p>
      </dgm:t>
    </dgm:pt>
    <dgm:pt modelId="{1AAF1B67-174E-49EE-AB0D-85492C0E8581}" type="sibTrans" cxnId="{8EDDABE4-0C5D-4BAF-80F8-8DB2BE0AB6AF}">
      <dgm:prSet/>
      <dgm:spPr/>
      <dgm:t>
        <a:bodyPr/>
        <a:lstStyle/>
        <a:p>
          <a:endParaRPr lang="tr-TR">
            <a:solidFill>
              <a:schemeClr val="tx1"/>
            </a:solidFill>
          </a:endParaRPr>
        </a:p>
      </dgm:t>
    </dgm:pt>
    <dgm:pt modelId="{0743DF78-268A-443B-8F1D-E1431D4417BB}">
      <dgm:prSet phldrT="[Metin]"/>
      <dgm:spPr/>
      <dgm:t>
        <a:bodyPr/>
        <a:lstStyle/>
        <a:p>
          <a:r>
            <a:rPr lang="tr-TR" dirty="0" smtClean="0">
              <a:solidFill>
                <a:schemeClr val="tx1"/>
              </a:solidFill>
            </a:rPr>
            <a:t>Çalışma Koşulları</a:t>
          </a:r>
          <a:endParaRPr lang="tr-TR" dirty="0">
            <a:solidFill>
              <a:schemeClr val="tx1"/>
            </a:solidFill>
          </a:endParaRPr>
        </a:p>
      </dgm:t>
    </dgm:pt>
    <dgm:pt modelId="{755A273F-EE84-46A5-BA67-23376CB7C472}" type="parTrans" cxnId="{2080F027-094F-4754-8C38-04F0570CEFCA}">
      <dgm:prSet/>
      <dgm:spPr/>
      <dgm:t>
        <a:bodyPr/>
        <a:lstStyle/>
        <a:p>
          <a:endParaRPr lang="tr-TR">
            <a:solidFill>
              <a:schemeClr val="tx1"/>
            </a:solidFill>
          </a:endParaRPr>
        </a:p>
      </dgm:t>
    </dgm:pt>
    <dgm:pt modelId="{CBD46679-28C2-44A4-81C2-023BD3980DE6}" type="sibTrans" cxnId="{2080F027-094F-4754-8C38-04F0570CEFCA}">
      <dgm:prSet/>
      <dgm:spPr/>
      <dgm:t>
        <a:bodyPr/>
        <a:lstStyle/>
        <a:p>
          <a:endParaRPr lang="tr-TR">
            <a:solidFill>
              <a:schemeClr val="tx1"/>
            </a:solidFill>
          </a:endParaRPr>
        </a:p>
      </dgm:t>
    </dgm:pt>
    <dgm:pt modelId="{F81F9CDA-ECC9-4C81-A603-4C0C414A02E1}">
      <dgm:prSet phldrT="[Metin]"/>
      <dgm:spPr/>
      <dgm:t>
        <a:bodyPr/>
        <a:lstStyle/>
        <a:p>
          <a:r>
            <a:rPr lang="tr-TR" dirty="0" smtClean="0">
              <a:solidFill>
                <a:schemeClr val="tx1"/>
              </a:solidFill>
            </a:rPr>
            <a:t>Medya Etkisi</a:t>
          </a:r>
          <a:endParaRPr lang="tr-TR" dirty="0">
            <a:solidFill>
              <a:schemeClr val="tx1"/>
            </a:solidFill>
          </a:endParaRPr>
        </a:p>
      </dgm:t>
    </dgm:pt>
    <dgm:pt modelId="{2093F8E4-FB60-41A3-9438-92C2A9353F66}" type="parTrans" cxnId="{B3081E2E-DCE0-47EC-A83E-D1FF318F9388}">
      <dgm:prSet/>
      <dgm:spPr/>
      <dgm:t>
        <a:bodyPr/>
        <a:lstStyle/>
        <a:p>
          <a:endParaRPr lang="tr-TR">
            <a:solidFill>
              <a:schemeClr val="tx1"/>
            </a:solidFill>
          </a:endParaRPr>
        </a:p>
      </dgm:t>
    </dgm:pt>
    <dgm:pt modelId="{0789F6E1-7014-4C4B-A545-CAD37218F112}" type="sibTrans" cxnId="{B3081E2E-DCE0-47EC-A83E-D1FF318F9388}">
      <dgm:prSet/>
      <dgm:spPr/>
      <dgm:t>
        <a:bodyPr/>
        <a:lstStyle/>
        <a:p>
          <a:endParaRPr lang="tr-TR">
            <a:solidFill>
              <a:schemeClr val="tx1"/>
            </a:solidFill>
          </a:endParaRPr>
        </a:p>
      </dgm:t>
    </dgm:pt>
    <dgm:pt modelId="{8D204E7D-6D50-481A-85AE-EA3D4579305B}">
      <dgm:prSet phldrT="[Metin]"/>
      <dgm:spPr/>
      <dgm:t>
        <a:bodyPr/>
        <a:lstStyle/>
        <a:p>
          <a:r>
            <a:rPr lang="tr-TR" dirty="0" smtClean="0">
              <a:solidFill>
                <a:schemeClr val="tx1"/>
              </a:solidFill>
            </a:rPr>
            <a:t>Kültürel Özellikler</a:t>
          </a:r>
          <a:endParaRPr lang="tr-TR" dirty="0">
            <a:solidFill>
              <a:schemeClr val="tx1"/>
            </a:solidFill>
          </a:endParaRPr>
        </a:p>
      </dgm:t>
    </dgm:pt>
    <dgm:pt modelId="{9E0E0D5D-359C-479F-8290-95FDB0C6D5E3}" type="parTrans" cxnId="{F913A3CE-3356-49EC-95ED-87120B162DDA}">
      <dgm:prSet/>
      <dgm:spPr/>
      <dgm:t>
        <a:bodyPr/>
        <a:lstStyle/>
        <a:p>
          <a:endParaRPr lang="tr-TR">
            <a:solidFill>
              <a:schemeClr val="tx1"/>
            </a:solidFill>
          </a:endParaRPr>
        </a:p>
      </dgm:t>
    </dgm:pt>
    <dgm:pt modelId="{7824CC51-1250-440E-9024-C41C1C939148}" type="sibTrans" cxnId="{F913A3CE-3356-49EC-95ED-87120B162DDA}">
      <dgm:prSet/>
      <dgm:spPr/>
      <dgm:t>
        <a:bodyPr/>
        <a:lstStyle/>
        <a:p>
          <a:endParaRPr lang="tr-TR">
            <a:solidFill>
              <a:schemeClr val="tx1"/>
            </a:solidFill>
          </a:endParaRPr>
        </a:p>
      </dgm:t>
    </dgm:pt>
    <dgm:pt modelId="{7C5A1931-F6B7-4965-8469-AF1F2333635E}" type="pres">
      <dgm:prSet presAssocID="{944EF532-41A4-47FE-B8F1-F294186ABC5E}" presName="linearFlow" presStyleCnt="0">
        <dgm:presLayoutVars>
          <dgm:resizeHandles val="exact"/>
        </dgm:presLayoutVars>
      </dgm:prSet>
      <dgm:spPr/>
    </dgm:pt>
    <dgm:pt modelId="{9C6977BA-2157-4A5E-9B11-731607BCC08C}" type="pres">
      <dgm:prSet presAssocID="{BD3D9724-A039-4E36-A48C-F52F63A3D4BD}" presName="node" presStyleLbl="node1" presStyleIdx="0" presStyleCnt="6">
        <dgm:presLayoutVars>
          <dgm:bulletEnabled val="1"/>
        </dgm:presLayoutVars>
      </dgm:prSet>
      <dgm:spPr/>
      <dgm:t>
        <a:bodyPr/>
        <a:lstStyle/>
        <a:p>
          <a:endParaRPr lang="tr-TR"/>
        </a:p>
      </dgm:t>
    </dgm:pt>
    <dgm:pt modelId="{8BFDA2D5-EFDB-4379-96A9-18EB70C933D3}" type="pres">
      <dgm:prSet presAssocID="{EB80ED39-AE2D-4FF0-9AEA-6A428D07AFE8}" presName="sibTrans" presStyleLbl="sibTrans2D1" presStyleIdx="0" presStyleCnt="5"/>
      <dgm:spPr/>
      <dgm:t>
        <a:bodyPr/>
        <a:lstStyle/>
        <a:p>
          <a:endParaRPr lang="tr-TR"/>
        </a:p>
      </dgm:t>
    </dgm:pt>
    <dgm:pt modelId="{95362757-DC25-4464-BE66-BA48E409C338}" type="pres">
      <dgm:prSet presAssocID="{EB80ED39-AE2D-4FF0-9AEA-6A428D07AFE8}" presName="connectorText" presStyleLbl="sibTrans2D1" presStyleIdx="0" presStyleCnt="5"/>
      <dgm:spPr/>
      <dgm:t>
        <a:bodyPr/>
        <a:lstStyle/>
        <a:p>
          <a:endParaRPr lang="tr-TR"/>
        </a:p>
      </dgm:t>
    </dgm:pt>
    <dgm:pt modelId="{05909B7D-4BA8-4937-9657-E70530C48AB3}" type="pres">
      <dgm:prSet presAssocID="{B181E475-960D-45E9-9AD2-77396E9B3241}" presName="node" presStyleLbl="node1" presStyleIdx="1" presStyleCnt="6">
        <dgm:presLayoutVars>
          <dgm:bulletEnabled val="1"/>
        </dgm:presLayoutVars>
      </dgm:prSet>
      <dgm:spPr/>
      <dgm:t>
        <a:bodyPr/>
        <a:lstStyle/>
        <a:p>
          <a:endParaRPr lang="tr-TR"/>
        </a:p>
      </dgm:t>
    </dgm:pt>
    <dgm:pt modelId="{E862CDBE-71E2-455C-93F5-CB19838A6418}" type="pres">
      <dgm:prSet presAssocID="{8EAF5DB8-A9D1-4AE4-A98B-3EE07F3B9F12}" presName="sibTrans" presStyleLbl="sibTrans2D1" presStyleIdx="1" presStyleCnt="5"/>
      <dgm:spPr/>
      <dgm:t>
        <a:bodyPr/>
        <a:lstStyle/>
        <a:p>
          <a:endParaRPr lang="tr-TR"/>
        </a:p>
      </dgm:t>
    </dgm:pt>
    <dgm:pt modelId="{49C5BAF7-7028-4E0C-BD13-1CAD21F69BE8}" type="pres">
      <dgm:prSet presAssocID="{8EAF5DB8-A9D1-4AE4-A98B-3EE07F3B9F12}" presName="connectorText" presStyleLbl="sibTrans2D1" presStyleIdx="1" presStyleCnt="5"/>
      <dgm:spPr/>
      <dgm:t>
        <a:bodyPr/>
        <a:lstStyle/>
        <a:p>
          <a:endParaRPr lang="tr-TR"/>
        </a:p>
      </dgm:t>
    </dgm:pt>
    <dgm:pt modelId="{6F0B3243-C5CF-4D44-BD99-5B8A332BD4E5}" type="pres">
      <dgm:prSet presAssocID="{D8715388-1B6C-413E-A6D1-3B83F795B841}" presName="node" presStyleLbl="node1" presStyleIdx="2" presStyleCnt="6">
        <dgm:presLayoutVars>
          <dgm:bulletEnabled val="1"/>
        </dgm:presLayoutVars>
      </dgm:prSet>
      <dgm:spPr/>
      <dgm:t>
        <a:bodyPr/>
        <a:lstStyle/>
        <a:p>
          <a:endParaRPr lang="tr-TR"/>
        </a:p>
      </dgm:t>
    </dgm:pt>
    <dgm:pt modelId="{979A6994-151D-4A6D-80AA-35BE3A9527F1}" type="pres">
      <dgm:prSet presAssocID="{1AAF1B67-174E-49EE-AB0D-85492C0E8581}" presName="sibTrans" presStyleLbl="sibTrans2D1" presStyleIdx="2" presStyleCnt="5"/>
      <dgm:spPr/>
      <dgm:t>
        <a:bodyPr/>
        <a:lstStyle/>
        <a:p>
          <a:endParaRPr lang="tr-TR"/>
        </a:p>
      </dgm:t>
    </dgm:pt>
    <dgm:pt modelId="{32F1A277-739C-454D-87BE-ABCB8463EF0A}" type="pres">
      <dgm:prSet presAssocID="{1AAF1B67-174E-49EE-AB0D-85492C0E8581}" presName="connectorText" presStyleLbl="sibTrans2D1" presStyleIdx="2" presStyleCnt="5"/>
      <dgm:spPr/>
      <dgm:t>
        <a:bodyPr/>
        <a:lstStyle/>
        <a:p>
          <a:endParaRPr lang="tr-TR"/>
        </a:p>
      </dgm:t>
    </dgm:pt>
    <dgm:pt modelId="{DD7B3947-5E04-4698-B9EA-B450F111538E}" type="pres">
      <dgm:prSet presAssocID="{0743DF78-268A-443B-8F1D-E1431D4417BB}" presName="node" presStyleLbl="node1" presStyleIdx="3" presStyleCnt="6">
        <dgm:presLayoutVars>
          <dgm:bulletEnabled val="1"/>
        </dgm:presLayoutVars>
      </dgm:prSet>
      <dgm:spPr/>
      <dgm:t>
        <a:bodyPr/>
        <a:lstStyle/>
        <a:p>
          <a:endParaRPr lang="tr-TR"/>
        </a:p>
      </dgm:t>
    </dgm:pt>
    <dgm:pt modelId="{8D450F92-D975-4F58-BB8C-D98ECA758530}" type="pres">
      <dgm:prSet presAssocID="{CBD46679-28C2-44A4-81C2-023BD3980DE6}" presName="sibTrans" presStyleLbl="sibTrans2D1" presStyleIdx="3" presStyleCnt="5"/>
      <dgm:spPr/>
      <dgm:t>
        <a:bodyPr/>
        <a:lstStyle/>
        <a:p>
          <a:endParaRPr lang="tr-TR"/>
        </a:p>
      </dgm:t>
    </dgm:pt>
    <dgm:pt modelId="{BE9145B6-C1B9-4A2B-9D8E-380FD510FEAE}" type="pres">
      <dgm:prSet presAssocID="{CBD46679-28C2-44A4-81C2-023BD3980DE6}" presName="connectorText" presStyleLbl="sibTrans2D1" presStyleIdx="3" presStyleCnt="5"/>
      <dgm:spPr/>
      <dgm:t>
        <a:bodyPr/>
        <a:lstStyle/>
        <a:p>
          <a:endParaRPr lang="tr-TR"/>
        </a:p>
      </dgm:t>
    </dgm:pt>
    <dgm:pt modelId="{B45F5954-21EE-4B32-BC80-E09B64F07561}" type="pres">
      <dgm:prSet presAssocID="{F81F9CDA-ECC9-4C81-A603-4C0C414A02E1}" presName="node" presStyleLbl="node1" presStyleIdx="4" presStyleCnt="6">
        <dgm:presLayoutVars>
          <dgm:bulletEnabled val="1"/>
        </dgm:presLayoutVars>
      </dgm:prSet>
      <dgm:spPr/>
      <dgm:t>
        <a:bodyPr/>
        <a:lstStyle/>
        <a:p>
          <a:endParaRPr lang="tr-TR"/>
        </a:p>
      </dgm:t>
    </dgm:pt>
    <dgm:pt modelId="{48753A22-C303-4BA0-9C88-E18CE71727B0}" type="pres">
      <dgm:prSet presAssocID="{0789F6E1-7014-4C4B-A545-CAD37218F112}" presName="sibTrans" presStyleLbl="sibTrans2D1" presStyleIdx="4" presStyleCnt="5"/>
      <dgm:spPr/>
      <dgm:t>
        <a:bodyPr/>
        <a:lstStyle/>
        <a:p>
          <a:endParaRPr lang="tr-TR"/>
        </a:p>
      </dgm:t>
    </dgm:pt>
    <dgm:pt modelId="{266C7CDE-7A2A-4350-BC5C-3E2377519773}" type="pres">
      <dgm:prSet presAssocID="{0789F6E1-7014-4C4B-A545-CAD37218F112}" presName="connectorText" presStyleLbl="sibTrans2D1" presStyleIdx="4" presStyleCnt="5"/>
      <dgm:spPr/>
      <dgm:t>
        <a:bodyPr/>
        <a:lstStyle/>
        <a:p>
          <a:endParaRPr lang="tr-TR"/>
        </a:p>
      </dgm:t>
    </dgm:pt>
    <dgm:pt modelId="{FF36B929-D38C-498F-9442-B1B44B07C8C6}" type="pres">
      <dgm:prSet presAssocID="{8D204E7D-6D50-481A-85AE-EA3D4579305B}" presName="node" presStyleLbl="node1" presStyleIdx="5" presStyleCnt="6">
        <dgm:presLayoutVars>
          <dgm:bulletEnabled val="1"/>
        </dgm:presLayoutVars>
      </dgm:prSet>
      <dgm:spPr/>
      <dgm:t>
        <a:bodyPr/>
        <a:lstStyle/>
        <a:p>
          <a:endParaRPr lang="tr-TR"/>
        </a:p>
      </dgm:t>
    </dgm:pt>
  </dgm:ptLst>
  <dgm:cxnLst>
    <dgm:cxn modelId="{8D231D0E-390B-41D9-99E8-8E22630D26D2}" type="presOf" srcId="{8D204E7D-6D50-481A-85AE-EA3D4579305B}" destId="{FF36B929-D38C-498F-9442-B1B44B07C8C6}" srcOrd="0" destOrd="0" presId="urn:microsoft.com/office/officeart/2005/8/layout/process2"/>
    <dgm:cxn modelId="{A19960E4-5989-4E7B-B5D1-EA9BB1DE59C9}" type="presOf" srcId="{CBD46679-28C2-44A4-81C2-023BD3980DE6}" destId="{8D450F92-D975-4F58-BB8C-D98ECA758530}" srcOrd="0" destOrd="0" presId="urn:microsoft.com/office/officeart/2005/8/layout/process2"/>
    <dgm:cxn modelId="{B3081E2E-DCE0-47EC-A83E-D1FF318F9388}" srcId="{944EF532-41A4-47FE-B8F1-F294186ABC5E}" destId="{F81F9CDA-ECC9-4C81-A603-4C0C414A02E1}" srcOrd="4" destOrd="0" parTransId="{2093F8E4-FB60-41A3-9438-92C2A9353F66}" sibTransId="{0789F6E1-7014-4C4B-A545-CAD37218F112}"/>
    <dgm:cxn modelId="{5F93CA6D-6FCB-44F4-BA45-BF149AD520BE}" type="presOf" srcId="{944EF532-41A4-47FE-B8F1-F294186ABC5E}" destId="{7C5A1931-F6B7-4965-8469-AF1F2333635E}" srcOrd="0" destOrd="0" presId="urn:microsoft.com/office/officeart/2005/8/layout/process2"/>
    <dgm:cxn modelId="{4948D90C-D73E-46FE-8873-093ABAE79145}" type="presOf" srcId="{BD3D9724-A039-4E36-A48C-F52F63A3D4BD}" destId="{9C6977BA-2157-4A5E-9B11-731607BCC08C}" srcOrd="0" destOrd="0" presId="urn:microsoft.com/office/officeart/2005/8/layout/process2"/>
    <dgm:cxn modelId="{2768EF57-0F42-4BEB-8AA2-2CD4C72F2E98}" type="presOf" srcId="{EB80ED39-AE2D-4FF0-9AEA-6A428D07AFE8}" destId="{8BFDA2D5-EFDB-4379-96A9-18EB70C933D3}" srcOrd="0" destOrd="0" presId="urn:microsoft.com/office/officeart/2005/8/layout/process2"/>
    <dgm:cxn modelId="{B3040C28-1632-4567-969F-067424C244E4}" type="presOf" srcId="{8EAF5DB8-A9D1-4AE4-A98B-3EE07F3B9F12}" destId="{49C5BAF7-7028-4E0C-BD13-1CAD21F69BE8}" srcOrd="1" destOrd="0" presId="urn:microsoft.com/office/officeart/2005/8/layout/process2"/>
    <dgm:cxn modelId="{7F6DC75E-C069-4A49-ACCD-DDE5F5CC05D7}" type="presOf" srcId="{F81F9CDA-ECC9-4C81-A603-4C0C414A02E1}" destId="{B45F5954-21EE-4B32-BC80-E09B64F07561}" srcOrd="0" destOrd="0" presId="urn:microsoft.com/office/officeart/2005/8/layout/process2"/>
    <dgm:cxn modelId="{FD0B026F-CF1C-471B-9291-DDC967B06733}" srcId="{944EF532-41A4-47FE-B8F1-F294186ABC5E}" destId="{B181E475-960D-45E9-9AD2-77396E9B3241}" srcOrd="1" destOrd="0" parTransId="{C66487B4-02A4-489C-90ED-6392E61E3238}" sibTransId="{8EAF5DB8-A9D1-4AE4-A98B-3EE07F3B9F12}"/>
    <dgm:cxn modelId="{D91694C9-15A3-4C5D-B5D5-5AA816D781C4}" type="presOf" srcId="{D8715388-1B6C-413E-A6D1-3B83F795B841}" destId="{6F0B3243-C5CF-4D44-BD99-5B8A332BD4E5}" srcOrd="0" destOrd="0" presId="urn:microsoft.com/office/officeart/2005/8/layout/process2"/>
    <dgm:cxn modelId="{C1A4C308-FE70-4A65-AFA7-0376885FC546}" type="presOf" srcId="{EB80ED39-AE2D-4FF0-9AEA-6A428D07AFE8}" destId="{95362757-DC25-4464-BE66-BA48E409C338}" srcOrd="1" destOrd="0" presId="urn:microsoft.com/office/officeart/2005/8/layout/process2"/>
    <dgm:cxn modelId="{8359009A-CBF0-4020-8C65-EA50ACD6E02F}" type="presOf" srcId="{1AAF1B67-174E-49EE-AB0D-85492C0E8581}" destId="{32F1A277-739C-454D-87BE-ABCB8463EF0A}" srcOrd="1" destOrd="0" presId="urn:microsoft.com/office/officeart/2005/8/layout/process2"/>
    <dgm:cxn modelId="{8EDDABE4-0C5D-4BAF-80F8-8DB2BE0AB6AF}" srcId="{944EF532-41A4-47FE-B8F1-F294186ABC5E}" destId="{D8715388-1B6C-413E-A6D1-3B83F795B841}" srcOrd="2" destOrd="0" parTransId="{9E1161EA-12EF-42CE-804A-9660AE9BB77B}" sibTransId="{1AAF1B67-174E-49EE-AB0D-85492C0E8581}"/>
    <dgm:cxn modelId="{C1B7F9D7-76A6-402A-ADFC-CA30BCECD272}" type="presOf" srcId="{1AAF1B67-174E-49EE-AB0D-85492C0E8581}" destId="{979A6994-151D-4A6D-80AA-35BE3A9527F1}" srcOrd="0" destOrd="0" presId="urn:microsoft.com/office/officeart/2005/8/layout/process2"/>
    <dgm:cxn modelId="{58BD16E9-E80C-4B57-AD36-D80C6260C9F5}" type="presOf" srcId="{B181E475-960D-45E9-9AD2-77396E9B3241}" destId="{05909B7D-4BA8-4937-9657-E70530C48AB3}" srcOrd="0" destOrd="0" presId="urn:microsoft.com/office/officeart/2005/8/layout/process2"/>
    <dgm:cxn modelId="{F913A3CE-3356-49EC-95ED-87120B162DDA}" srcId="{944EF532-41A4-47FE-B8F1-F294186ABC5E}" destId="{8D204E7D-6D50-481A-85AE-EA3D4579305B}" srcOrd="5" destOrd="0" parTransId="{9E0E0D5D-359C-479F-8290-95FDB0C6D5E3}" sibTransId="{7824CC51-1250-440E-9024-C41C1C939148}"/>
    <dgm:cxn modelId="{052A83F8-65FA-4E17-9379-2150A659E46E}" type="presOf" srcId="{8EAF5DB8-A9D1-4AE4-A98B-3EE07F3B9F12}" destId="{E862CDBE-71E2-455C-93F5-CB19838A6418}" srcOrd="0" destOrd="0" presId="urn:microsoft.com/office/officeart/2005/8/layout/process2"/>
    <dgm:cxn modelId="{E1DA5DC5-CA89-4260-9709-3436D176BBE2}" type="presOf" srcId="{0743DF78-268A-443B-8F1D-E1431D4417BB}" destId="{DD7B3947-5E04-4698-B9EA-B450F111538E}" srcOrd="0" destOrd="0" presId="urn:microsoft.com/office/officeart/2005/8/layout/process2"/>
    <dgm:cxn modelId="{2080F027-094F-4754-8C38-04F0570CEFCA}" srcId="{944EF532-41A4-47FE-B8F1-F294186ABC5E}" destId="{0743DF78-268A-443B-8F1D-E1431D4417BB}" srcOrd="3" destOrd="0" parTransId="{755A273F-EE84-46A5-BA67-23376CB7C472}" sibTransId="{CBD46679-28C2-44A4-81C2-023BD3980DE6}"/>
    <dgm:cxn modelId="{95928255-9777-4472-B35E-0FBD419A5BBB}" type="presOf" srcId="{CBD46679-28C2-44A4-81C2-023BD3980DE6}" destId="{BE9145B6-C1B9-4A2B-9D8E-380FD510FEAE}" srcOrd="1" destOrd="0" presId="urn:microsoft.com/office/officeart/2005/8/layout/process2"/>
    <dgm:cxn modelId="{7E1C0A88-2143-4068-AA59-3588B1C20496}" type="presOf" srcId="{0789F6E1-7014-4C4B-A545-CAD37218F112}" destId="{48753A22-C303-4BA0-9C88-E18CE71727B0}" srcOrd="0" destOrd="0" presId="urn:microsoft.com/office/officeart/2005/8/layout/process2"/>
    <dgm:cxn modelId="{64FB4816-0378-4970-9324-B950C5C4BD0A}" srcId="{944EF532-41A4-47FE-B8F1-F294186ABC5E}" destId="{BD3D9724-A039-4E36-A48C-F52F63A3D4BD}" srcOrd="0" destOrd="0" parTransId="{C68ED9F6-1F5D-4D01-96D2-2E9F51A09504}" sibTransId="{EB80ED39-AE2D-4FF0-9AEA-6A428D07AFE8}"/>
    <dgm:cxn modelId="{FABEE0B3-BD64-4FE9-817F-B626AE6DE6B9}" type="presOf" srcId="{0789F6E1-7014-4C4B-A545-CAD37218F112}" destId="{266C7CDE-7A2A-4350-BC5C-3E2377519773}" srcOrd="1" destOrd="0" presId="urn:microsoft.com/office/officeart/2005/8/layout/process2"/>
    <dgm:cxn modelId="{FEDEF212-E995-47EA-B93E-6469305074D1}" type="presParOf" srcId="{7C5A1931-F6B7-4965-8469-AF1F2333635E}" destId="{9C6977BA-2157-4A5E-9B11-731607BCC08C}" srcOrd="0" destOrd="0" presId="urn:microsoft.com/office/officeart/2005/8/layout/process2"/>
    <dgm:cxn modelId="{3A233AC3-329F-4C17-A94D-C23BDFAA1DC3}" type="presParOf" srcId="{7C5A1931-F6B7-4965-8469-AF1F2333635E}" destId="{8BFDA2D5-EFDB-4379-96A9-18EB70C933D3}" srcOrd="1" destOrd="0" presId="urn:microsoft.com/office/officeart/2005/8/layout/process2"/>
    <dgm:cxn modelId="{3A52F3A4-A167-4085-9E2C-1C13C4E61BD6}" type="presParOf" srcId="{8BFDA2D5-EFDB-4379-96A9-18EB70C933D3}" destId="{95362757-DC25-4464-BE66-BA48E409C338}" srcOrd="0" destOrd="0" presId="urn:microsoft.com/office/officeart/2005/8/layout/process2"/>
    <dgm:cxn modelId="{6FDD9A07-488C-4604-8A95-5917E2546EB8}" type="presParOf" srcId="{7C5A1931-F6B7-4965-8469-AF1F2333635E}" destId="{05909B7D-4BA8-4937-9657-E70530C48AB3}" srcOrd="2" destOrd="0" presId="urn:microsoft.com/office/officeart/2005/8/layout/process2"/>
    <dgm:cxn modelId="{B926F9BA-4DFC-45C2-B9A3-71D693EB948E}" type="presParOf" srcId="{7C5A1931-F6B7-4965-8469-AF1F2333635E}" destId="{E862CDBE-71E2-455C-93F5-CB19838A6418}" srcOrd="3" destOrd="0" presId="urn:microsoft.com/office/officeart/2005/8/layout/process2"/>
    <dgm:cxn modelId="{FD85D1A7-C15B-45F1-A530-CBDF572C8197}" type="presParOf" srcId="{E862CDBE-71E2-455C-93F5-CB19838A6418}" destId="{49C5BAF7-7028-4E0C-BD13-1CAD21F69BE8}" srcOrd="0" destOrd="0" presId="urn:microsoft.com/office/officeart/2005/8/layout/process2"/>
    <dgm:cxn modelId="{54F5E3CD-28AF-4C40-AB44-1917564E0D0D}" type="presParOf" srcId="{7C5A1931-F6B7-4965-8469-AF1F2333635E}" destId="{6F0B3243-C5CF-4D44-BD99-5B8A332BD4E5}" srcOrd="4" destOrd="0" presId="urn:microsoft.com/office/officeart/2005/8/layout/process2"/>
    <dgm:cxn modelId="{756BB8C1-DF1A-41E8-8CF3-B638530F80FB}" type="presParOf" srcId="{7C5A1931-F6B7-4965-8469-AF1F2333635E}" destId="{979A6994-151D-4A6D-80AA-35BE3A9527F1}" srcOrd="5" destOrd="0" presId="urn:microsoft.com/office/officeart/2005/8/layout/process2"/>
    <dgm:cxn modelId="{D1086724-34A0-4A5A-B184-CB2008C6AFAC}" type="presParOf" srcId="{979A6994-151D-4A6D-80AA-35BE3A9527F1}" destId="{32F1A277-739C-454D-87BE-ABCB8463EF0A}" srcOrd="0" destOrd="0" presId="urn:microsoft.com/office/officeart/2005/8/layout/process2"/>
    <dgm:cxn modelId="{902D380B-86DD-4EC7-9E38-F54394F972B1}" type="presParOf" srcId="{7C5A1931-F6B7-4965-8469-AF1F2333635E}" destId="{DD7B3947-5E04-4698-B9EA-B450F111538E}" srcOrd="6" destOrd="0" presId="urn:microsoft.com/office/officeart/2005/8/layout/process2"/>
    <dgm:cxn modelId="{804CC6D0-CB24-43F7-BF10-3F3D2B825C88}" type="presParOf" srcId="{7C5A1931-F6B7-4965-8469-AF1F2333635E}" destId="{8D450F92-D975-4F58-BB8C-D98ECA758530}" srcOrd="7" destOrd="0" presId="urn:microsoft.com/office/officeart/2005/8/layout/process2"/>
    <dgm:cxn modelId="{3E997D1C-0209-4B05-BF03-C034C1BB064C}" type="presParOf" srcId="{8D450F92-D975-4F58-BB8C-D98ECA758530}" destId="{BE9145B6-C1B9-4A2B-9D8E-380FD510FEAE}" srcOrd="0" destOrd="0" presId="urn:microsoft.com/office/officeart/2005/8/layout/process2"/>
    <dgm:cxn modelId="{C8F1E551-0C47-4AC4-A9AB-DE2C87CC0020}" type="presParOf" srcId="{7C5A1931-F6B7-4965-8469-AF1F2333635E}" destId="{B45F5954-21EE-4B32-BC80-E09B64F07561}" srcOrd="8" destOrd="0" presId="urn:microsoft.com/office/officeart/2005/8/layout/process2"/>
    <dgm:cxn modelId="{11F7A027-5780-49E2-883D-58A3B105BDE4}" type="presParOf" srcId="{7C5A1931-F6B7-4965-8469-AF1F2333635E}" destId="{48753A22-C303-4BA0-9C88-E18CE71727B0}" srcOrd="9" destOrd="0" presId="urn:microsoft.com/office/officeart/2005/8/layout/process2"/>
    <dgm:cxn modelId="{F9953600-B227-4ADA-AC61-5A516B5CB5D9}" type="presParOf" srcId="{48753A22-C303-4BA0-9C88-E18CE71727B0}" destId="{266C7CDE-7A2A-4350-BC5C-3E2377519773}" srcOrd="0" destOrd="0" presId="urn:microsoft.com/office/officeart/2005/8/layout/process2"/>
    <dgm:cxn modelId="{0CA7088E-1D97-4912-9A76-86847B008BB8}" type="presParOf" srcId="{7C5A1931-F6B7-4965-8469-AF1F2333635E}" destId="{FF36B929-D38C-498F-9442-B1B44B07C8C6}"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61706-F5D6-4CC9-A35D-A64363CD31E7}" type="datetimeFigureOut">
              <a:rPr lang="en-US"/>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E48A5D-379A-4C9D-A4B6-977142255B2D}" type="slidenum">
              <a:rPr lang="en-US"/>
              <a:t>‹#›</a:t>
            </a:fld>
            <a:endParaRPr lang="en-US"/>
          </a:p>
        </p:txBody>
      </p:sp>
    </p:spTree>
    <p:extLst>
      <p:ext uri="{BB962C8B-B14F-4D97-AF65-F5344CB8AC3E}">
        <p14:creationId xmlns:p14="http://schemas.microsoft.com/office/powerpoint/2010/main" val="278251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48A5D-379A-4C9D-A4B6-977142255B2D}" type="slidenum">
              <a:rPr lang="en-US"/>
              <a:t>1</a:t>
            </a:fld>
            <a:endParaRPr lang="en-US"/>
          </a:p>
        </p:txBody>
      </p:sp>
    </p:spTree>
    <p:extLst>
      <p:ext uri="{BB962C8B-B14F-4D97-AF65-F5344CB8AC3E}">
        <p14:creationId xmlns:p14="http://schemas.microsoft.com/office/powerpoint/2010/main" val="2978844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bg1"/>
                </a:solidFill>
                <a:effectLst/>
              </a:rPr>
              <a:t>Türkiye Cumhuriyeti, kuruluşundan itibaren öğretmenlere önemli bir rol biçmiştir. Hem yeni Cumhuriyetin ideolojisinin aktarılması hem de modern toplumun inşası için öğretmenler önemli bir değişim aktörü olarak görülmüştür. Cumhuriyetin kurulduğu yıllardan öğretmen yetiştirme yetkisinin üniversitelere devredildiği 1982 yılına kadar tercih edilen öğretmen yetiştirme uygulamalarına bakıldığında, öğretmenliğe mesleki bir kimlik kazandırma, sürekli var olan öğretmen ihtiyacını nitelikli öğretmenlerle giderme adına önemli adımlar atılmış, ancak sürekli artan öğretmen ihtiyacını karşılayacak sayıda öğretmen yetiştirilememiştir</a:t>
            </a:r>
            <a:endParaRPr lang="tr-TR" dirty="0" smtClean="0">
              <a:solidFill>
                <a:schemeClr val="bg1"/>
              </a:solidFill>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10</a:t>
            </a:fld>
            <a:endParaRPr lang="en-US"/>
          </a:p>
        </p:txBody>
      </p:sp>
    </p:spTree>
    <p:extLst>
      <p:ext uri="{BB962C8B-B14F-4D97-AF65-F5344CB8AC3E}">
        <p14:creationId xmlns:p14="http://schemas.microsoft.com/office/powerpoint/2010/main" val="1490939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solidFill>
                  <a:schemeClr val="bg1"/>
                </a:solidFill>
                <a:effectLst/>
              </a:rPr>
              <a:t>Eğitimi iyileştirme konusunda atılan adımlarda ve eğitim sistemine ilişkin eleştirilerde, öğretmenlerin niteliği meselesi ön plana çıkmaktadır. Bir görüşe göre okullar kötü yönetilmekte, öğretmenlere yetersiz rehberlik yapılmakta ve öğretmenlerin çalışmaları denetlenmemektedir. </a:t>
            </a:r>
            <a:r>
              <a:rPr lang="tr-TR" sz="1200" kern="1200" dirty="0" smtClean="0">
                <a:solidFill>
                  <a:schemeClr val="tx1"/>
                </a:solidFill>
                <a:effectLst/>
                <a:latin typeface="+mn-lt"/>
                <a:ea typeface="+mn-ea"/>
                <a:cs typeface="+mn-cs"/>
              </a:rPr>
              <a:t>Bir başka ifadeyle, denetlenmeyen öğretmenler sınıfta istediklerini yapmakta serbesttirler. Bu görüşe göre eğitimin kalitesine ilişkin en önemli sorun, öğretmenlerin ve öğrencilerin bireysel başarısızlığıdır. Bu görüşü savunanlar, okulların ve öğretmenlerin daha fazla hesap verebilir olmasını savunmaktadırlar. Özellikle ABD’de güçlü bir akım olan hesap verebilirlik hareketine göre, eğitim sisteminin sorunlarını çözmek için okulların merkezden daha fazla denetlenmesi ve böylece öğretmenlerin daha fazla hesap vermesi gereklidir. Bu görüşü savunanlar öğretmenliğe giriş sınavlarını, standart müfredat kullanımını ve daha ciddi öğretmen değerlendirmeleri gibi yaklaşım ve yöntemleri genellikle öne çıkarırlar (</a:t>
            </a:r>
            <a:r>
              <a:rPr lang="tr-TR" sz="1200" kern="1200" dirty="0" err="1" smtClean="0">
                <a:solidFill>
                  <a:schemeClr val="tx1"/>
                </a:solidFill>
                <a:effectLst/>
                <a:latin typeface="+mn-lt"/>
                <a:ea typeface="+mn-ea"/>
                <a:cs typeface="+mn-cs"/>
              </a:rPr>
              <a:t>Ingersoll</a:t>
            </a:r>
            <a:r>
              <a:rPr lang="tr-TR" sz="1200" kern="1200" dirty="0" smtClean="0">
                <a:solidFill>
                  <a:schemeClr val="tx1"/>
                </a:solidFill>
                <a:effectLst/>
                <a:latin typeface="+mn-lt"/>
                <a:ea typeface="+mn-ea"/>
                <a:cs typeface="+mn-cs"/>
              </a:rPr>
              <a:t>, 2012).</a:t>
            </a:r>
          </a:p>
          <a:p>
            <a:pPr algn="just">
              <a:lnSpc>
                <a:spcPct val="150000"/>
              </a:lnSpc>
            </a:pPr>
            <a:endParaRPr lang="tr-TR" sz="1200" dirty="0">
              <a:solidFill>
                <a:schemeClr val="bg1"/>
              </a:solidFill>
              <a:effectLst/>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11</a:t>
            </a:fld>
            <a:endParaRPr lang="en-US"/>
          </a:p>
        </p:txBody>
      </p:sp>
    </p:spTree>
    <p:extLst>
      <p:ext uri="{BB962C8B-B14F-4D97-AF65-F5344CB8AC3E}">
        <p14:creationId xmlns:p14="http://schemas.microsoft.com/office/powerpoint/2010/main" val="878804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effectLst/>
              </a:rPr>
              <a:t>Oysa yapılan kimi araştırmalardan elde edilen verilere göre eğitim sisteminin iyi çalışmamasındaki temel neden, okullarda öğretmenlerin serbest olması değil, tam tersine bütün hareketlerinin denetlenmesi/kontrol edilmesidir (</a:t>
            </a:r>
            <a:r>
              <a:rPr lang="tr-TR" sz="1200" dirty="0" err="1" smtClean="0">
                <a:effectLst/>
              </a:rPr>
              <a:t>Ingersoll</a:t>
            </a:r>
            <a:r>
              <a:rPr lang="tr-TR" sz="1200" dirty="0" smtClean="0">
                <a:effectLst/>
              </a:rPr>
              <a:t>, 2012). Gerçekten de eğitime ilişkin en fazla sorumluluğu olan öğretmenlerin eğitime ilişkin en temel konularda bile karar yetkisi oldukça sınırlıdır. Öğretmenlerin; müfredat belirlenmesi, müfredatın yenilenmesi, ders kitabının seçilmesi, ders gün/saatlerinin belirlenmesi, sınıf mevcudunun belirlenmesi, kullanılacak sınıf/mekanın belirlenmesi, okul fonunun kullanılması, öğrencilerin sınıf tekrarı yapıp yapmayacağına karar verilmesi, disiplin kurallarının belirlenmesi, sorunlu öğrencilerin sınıftan çıkarılması ya da okuldan uzaklaştırılması gibi temel konularda görüşleri ya dikkate alınmaz ya da çok az dikkate alınır. Ayrıca, birçok konuda da özgürlükleri gittikçe azalmaktadır. Öğretmenlerin öğrencilere ilişkin hemen hemen hiçbir kararda etkili olmaması, öğretmenlerin okulda ve sınıfta kontrolü kaybetmelerine zemin hazırlamakta ve motivasyonlarını azaltmaktadır.</a:t>
            </a:r>
            <a:endParaRPr lang="tr-TR" sz="1200" dirty="0">
              <a:effectLst/>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12</a:t>
            </a:fld>
            <a:endParaRPr lang="en-US"/>
          </a:p>
        </p:txBody>
      </p:sp>
    </p:spTree>
    <p:extLst>
      <p:ext uri="{BB962C8B-B14F-4D97-AF65-F5344CB8AC3E}">
        <p14:creationId xmlns:p14="http://schemas.microsoft.com/office/powerpoint/2010/main" val="3776133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effectLst/>
              </a:rPr>
              <a:t>UNESCO’nun bir raporunda ifade edildiği üzere öğretmenlerden gittikçe daha fazla şey beklenmektedir; öğretmenler “genç insanların geleceği güvenle karşılaması ve geleceği amaç ve sorumluluk ile inşa etmesi açısından hayati rollere sahiptir” (UNESCO, 1998, 16). Gerçekten de değişen toplumsal yapılar, ekonomideki dönüşüm ve eğitim sisteminde yapılan reformlar sonrasında, öğretmenlere atfedilen rol ve sorumlulukları değişime zorlamıştır. Öğretmenleri etkileyen değişim o derece güçlüdür ki öğretmenlik, her geçen gün geleneksel olarak bilinen biçiminden uzaklaşmaktadır. Bununla birlikte bu değişimin öğretmenler için her zaman olumlu bir şekilde geliştiğini söylemek zordur. Bu değişim ve dönüşüm; </a:t>
            </a:r>
            <a:r>
              <a:rPr lang="tr-TR" sz="1200" dirty="0" err="1" smtClean="0">
                <a:effectLst/>
              </a:rPr>
              <a:t>demoralizasyon</a:t>
            </a:r>
            <a:r>
              <a:rPr lang="tr-TR" sz="1200" dirty="0" smtClean="0">
                <a:effectLst/>
              </a:rPr>
              <a:t>, </a:t>
            </a:r>
            <a:r>
              <a:rPr lang="tr-TR" sz="1200" dirty="0" err="1" smtClean="0">
                <a:effectLst/>
              </a:rPr>
              <a:t>vasıfsızlaştırma</a:t>
            </a:r>
            <a:r>
              <a:rPr lang="tr-TR" sz="1200" dirty="0" smtClean="0">
                <a:effectLst/>
              </a:rPr>
              <a:t>, iş yoğunlaşması, işgücü devri ve mesleği terk ile cinsiyet başlıkları etrafında aşağıda tartışılmıştır.</a:t>
            </a:r>
            <a:endParaRPr lang="tr-TR" sz="1200" dirty="0">
              <a:effectLst/>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13</a:t>
            </a:fld>
            <a:endParaRPr lang="en-US"/>
          </a:p>
        </p:txBody>
      </p:sp>
    </p:spTree>
    <p:extLst>
      <p:ext uri="{BB962C8B-B14F-4D97-AF65-F5344CB8AC3E}">
        <p14:creationId xmlns:p14="http://schemas.microsoft.com/office/powerpoint/2010/main" val="737959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Kaliteli öğretmen ihtiyacı, başta gelişmekte olan ülkeler olmak üzere dünya genelinde önemli bir sorundur. Birçok ulusal ve uluslararası kuruluş bu konuda çeşitli kapsamlı çalışmalar yürütmektedir (UNESCO, 2012).</a:t>
            </a:r>
            <a:endParaRPr lang="tr-TR" sz="1200" dirty="0">
              <a:effectLst/>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14</a:t>
            </a:fld>
            <a:endParaRPr lang="en-US"/>
          </a:p>
        </p:txBody>
      </p:sp>
    </p:spTree>
    <p:extLst>
      <p:ext uri="{BB962C8B-B14F-4D97-AF65-F5344CB8AC3E}">
        <p14:creationId xmlns:p14="http://schemas.microsoft.com/office/powerpoint/2010/main" val="338520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50000"/>
              </a:lnSpc>
            </a:pPr>
            <a:r>
              <a:rPr lang="tr-TR" sz="1200" dirty="0" smtClean="0">
                <a:solidFill>
                  <a:schemeClr val="bg1"/>
                </a:solidFill>
                <a:effectLst/>
              </a:rPr>
              <a:t>TALIS araştırmasında müdürlerin kaliteli öğretmen ihtiyacına ilişkin soruya verdikleri yanıtlardan ortaya çıkan bir diğer önemli bulgu ise PISA ve TIMSS gibi uluslararası araştırmalarda öğrenci başarısının en yüksek olduğu ülkeler arasında bulunan Güney Kore’de bu oranın %18,6 gibi nispeten çok düşük olmasıdır. Bu bulgu, öğretmen kalitesinin eğitim-öğretim için ne kadar önemli olduğunu göstermektedir. </a:t>
            </a:r>
          </a:p>
          <a:p>
            <a:pPr algn="just">
              <a:lnSpc>
                <a:spcPct val="150000"/>
              </a:lnSpc>
            </a:pPr>
            <a:endParaRPr lang="tr-TR" sz="1200" dirty="0">
              <a:solidFill>
                <a:schemeClr val="bg1"/>
              </a:solidFill>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15</a:t>
            </a:fld>
            <a:endParaRPr lang="en-US"/>
          </a:p>
        </p:txBody>
      </p:sp>
    </p:spTree>
    <p:extLst>
      <p:ext uri="{BB962C8B-B14F-4D97-AF65-F5344CB8AC3E}">
        <p14:creationId xmlns:p14="http://schemas.microsoft.com/office/powerpoint/2010/main" val="3624260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Bir başka ifadeyle öğretmen adaylarının çoğuna göre eğitim fakülteleri, öğretmenlerin gerçek sınıf ortamında karşılaştıkları durumla baş edebilmeleri için gerekli donanımı sağlayamamaktadır. Üniversite eğitiminin tamamlanması bir öğretmenin eğitiminin bittiği anlamına gelmemektedir. Bununla birlikte öğretmenlere sunulan mesleki eğitim imkânları oldukça sınırlıdır. Sonuçta mesleğe yeni başlayan öğretmenler kendilerini geliştirme imkânı bulamamakta ve bu öğretmenlerden önemli bir kısmı mesleği terk etmektedirler. ABD’de öğretmenliğe yeni başlayan kişilerin yaklaşık yarısı ilk beş yılda mesleği bırakmaktadır. Mesleğe yeni başlayan öğretmenler adeta denize atılmakta ve bu öğretmenlere “ya yüz ya da boğul” denilmektedir (</a:t>
            </a:r>
            <a:r>
              <a:rPr lang="tr-TR" sz="1200" kern="1200" dirty="0" err="1" smtClean="0">
                <a:solidFill>
                  <a:schemeClr val="tx1"/>
                </a:solidFill>
                <a:effectLst/>
                <a:latin typeface="+mn-lt"/>
                <a:ea typeface="+mn-ea"/>
                <a:cs typeface="+mn-cs"/>
              </a:rPr>
              <a:t>Ingersolll</a:t>
            </a:r>
            <a:r>
              <a:rPr lang="tr-TR" sz="1200" kern="1200" dirty="0" smtClean="0">
                <a:solidFill>
                  <a:schemeClr val="tx1"/>
                </a:solidFill>
                <a:effectLst/>
                <a:latin typeface="+mn-lt"/>
                <a:ea typeface="+mn-ea"/>
                <a:cs typeface="+mn-cs"/>
              </a:rPr>
              <a:t>, 2012, s. 47).</a:t>
            </a:r>
            <a:endParaRPr lang="tr-TR" sz="1200" dirty="0">
              <a:solidFill>
                <a:schemeClr val="bg1"/>
              </a:solidFill>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16</a:t>
            </a:fld>
            <a:endParaRPr lang="en-US"/>
          </a:p>
        </p:txBody>
      </p:sp>
    </p:spTree>
    <p:extLst>
      <p:ext uri="{BB962C8B-B14F-4D97-AF65-F5344CB8AC3E}">
        <p14:creationId xmlns:p14="http://schemas.microsoft.com/office/powerpoint/2010/main" val="323751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dirty="0" smtClean="0"/>
              <a:t>Öğretim elemanlarının nicelik ve nitelik sorunu</a:t>
            </a:r>
          </a:p>
          <a:p>
            <a:pPr lvl="1"/>
            <a:r>
              <a:rPr lang="tr-TR" dirty="0" smtClean="0"/>
              <a:t>Fiziksel Koşullar</a:t>
            </a:r>
          </a:p>
          <a:p>
            <a:pPr lvl="0"/>
            <a:r>
              <a:rPr lang="tr-TR" dirty="0" smtClean="0"/>
              <a:t>Sınıfların kalabalık olması</a:t>
            </a:r>
          </a:p>
          <a:p>
            <a:pPr lvl="1"/>
            <a:r>
              <a:rPr lang="tr-TR" dirty="0" smtClean="0"/>
              <a:t>Uygulama Okulu-Üniversitesi İşbirliği Sorunu</a:t>
            </a:r>
          </a:p>
          <a:p>
            <a:pPr lvl="0"/>
            <a:r>
              <a:rPr lang="tr-TR" dirty="0" smtClean="0"/>
              <a:t>Öğrenci başına düşen öğretim elemanı sayısı</a:t>
            </a:r>
          </a:p>
          <a:p>
            <a:pPr lvl="1"/>
            <a:r>
              <a:rPr lang="tr-TR" dirty="0" smtClean="0"/>
              <a:t>Gelen Öğrenci Kalitesi</a:t>
            </a:r>
          </a:p>
          <a:p>
            <a:pPr lvl="0"/>
            <a:r>
              <a:rPr lang="tr-TR" dirty="0" smtClean="0"/>
              <a:t>İhtiyaç Fazlası Öğretmen Yetiştirme</a:t>
            </a:r>
          </a:p>
          <a:p>
            <a:endParaRPr lang="tr-TR" sz="1200" dirty="0">
              <a:solidFill>
                <a:schemeClr val="bg1"/>
              </a:solidFill>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17</a:t>
            </a:fld>
            <a:endParaRPr lang="en-US"/>
          </a:p>
        </p:txBody>
      </p:sp>
    </p:spTree>
    <p:extLst>
      <p:ext uri="{BB962C8B-B14F-4D97-AF65-F5344CB8AC3E}">
        <p14:creationId xmlns:p14="http://schemas.microsoft.com/office/powerpoint/2010/main" val="2826968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effectLst/>
              </a:rPr>
              <a:t>Öğretmenlik mesleğinin toplumsal statüsü, hem ülkemizde hem de uluslararası düzeyde öğretmen niteliği bağlamında tartışılan en önemli konulardan birisidir (</a:t>
            </a:r>
            <a:r>
              <a:rPr lang="tr-TR" sz="1200" dirty="0" err="1" smtClean="0">
                <a:solidFill>
                  <a:schemeClr val="bg1"/>
                </a:solidFill>
                <a:effectLst/>
              </a:rPr>
              <a:t>Barber</a:t>
            </a:r>
            <a:r>
              <a:rPr lang="tr-TR" sz="1200" dirty="0" smtClean="0">
                <a:solidFill>
                  <a:schemeClr val="bg1"/>
                </a:solidFill>
                <a:effectLst/>
              </a:rPr>
              <a:t> ve </a:t>
            </a:r>
            <a:r>
              <a:rPr lang="tr-TR" sz="1200" dirty="0" err="1" smtClean="0">
                <a:solidFill>
                  <a:schemeClr val="bg1"/>
                </a:solidFill>
                <a:effectLst/>
              </a:rPr>
              <a:t>Mourshed</a:t>
            </a:r>
            <a:r>
              <a:rPr lang="tr-TR" sz="1200" dirty="0" smtClean="0">
                <a:solidFill>
                  <a:schemeClr val="bg1"/>
                </a:solidFill>
                <a:effectLst/>
              </a:rPr>
              <a:t>, 2007; </a:t>
            </a:r>
            <a:r>
              <a:rPr lang="tr-TR" sz="1200" dirty="0" err="1" smtClean="0">
                <a:solidFill>
                  <a:schemeClr val="bg1"/>
                </a:solidFill>
                <a:effectLst/>
              </a:rPr>
              <a:t>Darling-Hammond</a:t>
            </a:r>
            <a:r>
              <a:rPr lang="tr-TR" sz="1200" dirty="0" smtClean="0">
                <a:solidFill>
                  <a:schemeClr val="bg1"/>
                </a:solidFill>
                <a:effectLst/>
              </a:rPr>
              <a:t> ve </a:t>
            </a:r>
            <a:r>
              <a:rPr lang="tr-TR" sz="1200" dirty="0" err="1" smtClean="0">
                <a:solidFill>
                  <a:schemeClr val="bg1"/>
                </a:solidFill>
                <a:effectLst/>
              </a:rPr>
              <a:t>Rothman</a:t>
            </a:r>
            <a:r>
              <a:rPr lang="tr-TR" sz="1200" dirty="0" smtClean="0">
                <a:solidFill>
                  <a:schemeClr val="bg1"/>
                </a:solidFill>
                <a:effectLst/>
              </a:rPr>
              <a:t>, 2011; OECD, 2011). Nitekim bir mesleğin toplumsal statüsü ve saygınlığı ile o mesleğe mensup kişilerin niteliği arasında güçlü bir ilişki bulunmaktadır. Statünün yüksek olduğu mesleklere daha çok kişi yönelmekte ve bunlar arasından en başarılılar seçilmektedir. </a:t>
            </a:r>
            <a:endParaRPr lang="tr-TR" sz="1200" dirty="0" smtClean="0">
              <a:solidFill>
                <a:schemeClr val="bg1"/>
              </a:solidFill>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19</a:t>
            </a:fld>
            <a:endParaRPr lang="en-US"/>
          </a:p>
        </p:txBody>
      </p:sp>
    </p:spTree>
    <p:extLst>
      <p:ext uri="{BB962C8B-B14F-4D97-AF65-F5344CB8AC3E}">
        <p14:creationId xmlns:p14="http://schemas.microsoft.com/office/powerpoint/2010/main" val="1218859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dirty="0" smtClean="0">
                <a:solidFill>
                  <a:schemeClr val="bg1"/>
                </a:solidFill>
              </a:rPr>
              <a:t>Gelir Durumu</a:t>
            </a:r>
          </a:p>
          <a:p>
            <a:pPr lvl="0"/>
            <a:r>
              <a:rPr lang="tr-TR" dirty="0" smtClean="0">
                <a:solidFill>
                  <a:schemeClr val="bg1"/>
                </a:solidFill>
              </a:rPr>
              <a:t>Hizmetin Toplumsal Değeri ve Önemi</a:t>
            </a:r>
          </a:p>
          <a:p>
            <a:pPr lvl="0"/>
            <a:r>
              <a:rPr lang="tr-TR" dirty="0" smtClean="0">
                <a:solidFill>
                  <a:schemeClr val="bg1"/>
                </a:solidFill>
              </a:rPr>
              <a:t>Meslek Öncesi Eğitim Süresi</a:t>
            </a:r>
          </a:p>
          <a:p>
            <a:pPr lvl="0"/>
            <a:r>
              <a:rPr lang="tr-TR" dirty="0" smtClean="0">
                <a:solidFill>
                  <a:schemeClr val="bg1"/>
                </a:solidFill>
              </a:rPr>
              <a:t>Çalışma Koşulları</a:t>
            </a:r>
          </a:p>
          <a:p>
            <a:pPr lvl="0"/>
            <a:r>
              <a:rPr lang="tr-TR" dirty="0" smtClean="0">
                <a:solidFill>
                  <a:schemeClr val="bg1"/>
                </a:solidFill>
              </a:rPr>
              <a:t>Medya Etkisi</a:t>
            </a:r>
          </a:p>
          <a:p>
            <a:pPr lvl="0"/>
            <a:r>
              <a:rPr lang="tr-TR" dirty="0" smtClean="0">
                <a:solidFill>
                  <a:schemeClr val="bg1"/>
                </a:solidFill>
              </a:rPr>
              <a:t>Kültürel Özellikler</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20</a:t>
            </a:fld>
            <a:endParaRPr lang="en-US"/>
          </a:p>
        </p:txBody>
      </p:sp>
    </p:spTree>
    <p:extLst>
      <p:ext uri="{BB962C8B-B14F-4D97-AF65-F5344CB8AC3E}">
        <p14:creationId xmlns:p14="http://schemas.microsoft.com/office/powerpoint/2010/main" val="303358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Öğretmenlik, insanlığın en kadim ve en vazgeçilemez meslekleri arasında  ve ilk sırada yer almaktadır. Toplumun ve kültürün devamı için oynadığı rol, onu diğer meslekler içinde alternatifsiz kılmaktadır. Tarih boyunca doğan ve sonradan yok olan yüzlerce meslek sayılabilecekken, öğretmenliğin bunca zaman önemini koruyup artırarak bugünlere gelen bir meslek oluşunun nedenini, toplumsal sistem ve insanlık için ihmal edilemeyecek bu fonksiyonunda aramak gerekir.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a:t>
            </a:fld>
            <a:endParaRPr lang="en-US"/>
          </a:p>
        </p:txBody>
      </p:sp>
    </p:spTree>
    <p:extLst>
      <p:ext uri="{BB962C8B-B14F-4D97-AF65-F5344CB8AC3E}">
        <p14:creationId xmlns:p14="http://schemas.microsoft.com/office/powerpoint/2010/main" val="974490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effectLst/>
              </a:rPr>
              <a:t>Bir meslek mensubunun mesleği ve kendisi hakkındaki düşünceleri o kişinin davranışlarını şekillendirmekte ve mesleği icra etme başarısını etkileyebilmektedir (Akyüz, 1997).</a:t>
            </a:r>
            <a:endParaRPr lang="tr-TR" sz="1200" dirty="0" smtClean="0">
              <a:solidFill>
                <a:schemeClr val="bg1"/>
              </a:solidFill>
            </a:endParaRP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21</a:t>
            </a:fld>
            <a:endParaRPr lang="en-US"/>
          </a:p>
        </p:txBody>
      </p:sp>
    </p:spTree>
    <p:extLst>
      <p:ext uri="{BB962C8B-B14F-4D97-AF65-F5344CB8AC3E}">
        <p14:creationId xmlns:p14="http://schemas.microsoft.com/office/powerpoint/2010/main" val="444581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Mesleğe ilişkin düşünceler</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22</a:t>
            </a:fld>
            <a:endParaRPr lang="en-US"/>
          </a:p>
        </p:txBody>
      </p:sp>
    </p:spTree>
    <p:extLst>
      <p:ext uri="{BB962C8B-B14F-4D97-AF65-F5344CB8AC3E}">
        <p14:creationId xmlns:p14="http://schemas.microsoft.com/office/powerpoint/2010/main" val="1436144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effectLst/>
              </a:rPr>
              <a:t>Diğer birçok meslek grubunda olduğu gibi öğretmenlikte de mesleğe ilişkin pratiklerde değişim ve dönüşüm yaşanmaktadır. Dolayısıyla nitelikli öğretmenler yetiştirmek ve sisteme kazandırmak kadar, bu öğretmenlerin sistem içerisinde kalmasını ve sürekli mesleki bilgilerini güncel tutmalarını sağlamak da büyük önem arz etmektedir. </a:t>
            </a:r>
            <a:r>
              <a:rPr lang="tr-TR" sz="1200" kern="1200" dirty="0" smtClean="0">
                <a:solidFill>
                  <a:schemeClr val="tx1"/>
                </a:solidFill>
                <a:effectLst/>
                <a:latin typeface="+mn-lt"/>
                <a:ea typeface="+mn-ea"/>
                <a:cs typeface="+mn-cs"/>
              </a:rPr>
              <a:t>Konuya Türkiye açısından bakıldığında, özellikle mesleğe yeni başlayan öğretmenlere yönelik sunulan desteklerin yetersiz olduğu görülmektedir. Her ne kadar öğretmenliğe yeni başlayanlara uygulanan bir yıllık adaylık süreci MEB tarafından ayrıntılı bir şekilde tanımlanmış </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olsa da adaylık sürecinde öngörülen destekler, mesleğe yeni başlayanlara yaygın olarak sunulmamaktadır. Ayrıca öğretmenlere yönelik rehberlik ve değerlendirme çalışmaları da oldukça kısıtlıdır. Zaten OECD tarafından yapılan TALIS araştırmasının sonuçları, Türkiye’deki öğretmenlere sunulan hizmet içi eğitim olanaklarının ve öğretmenlere yönelik değerlendirmelerin sınırlı ve yetersiz olduğunu göstermektedir. </a:t>
            </a:r>
            <a:endParaRPr lang="tr-TR" dirty="0" smtClean="0"/>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23</a:t>
            </a:fld>
            <a:endParaRPr lang="en-US"/>
          </a:p>
        </p:txBody>
      </p:sp>
    </p:spTree>
    <p:extLst>
      <p:ext uri="{BB962C8B-B14F-4D97-AF65-F5344CB8AC3E}">
        <p14:creationId xmlns:p14="http://schemas.microsoft.com/office/powerpoint/2010/main" val="64034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öncesi öğretmene en yüksek maaşı veren ülke 41.525 ABD doları ile Danimarka’dır. İspanya, Belçika, ABD, Norveç, Kanada, Avusturya, Avustralya, İrlanda, Portekiz, İskoçya ve İngiltere gibi ülkelerde okul öncesi öğretmen maaşları 30.000 bin ABD doları üstündedir. Finlandiya ve Fransa’da 25 bin ABD doları civarında olan okul öncesi öğretmeni maaşı, Türkiye’de 22.740 ABD dolarıdır ve OECD ülkeleri ortalamasının altındadır. </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24</a:t>
            </a:fld>
            <a:endParaRPr lang="en-US"/>
          </a:p>
        </p:txBody>
      </p:sp>
    </p:spTree>
    <p:extLst>
      <p:ext uri="{BB962C8B-B14F-4D97-AF65-F5344CB8AC3E}">
        <p14:creationId xmlns:p14="http://schemas.microsoft.com/office/powerpoint/2010/main" val="413641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Aslına bakılırsa, insanlara bilgi ve tecrübe aktaran her insan fiilen bir öğretmendir. Ancak kültür ve uygarlık tarihi boyunca biriktirilen bilgi ve tecrübenin sistematik bir şekilde, belli yöntem ve tekniklerle verimli bir şekilde aktarımı, bu işin profesyonel bir bağlamda sürdürülmesi ihtiyacını ortaya koymuştur. İşte bu profesyonel bağlamın ürettiği mesleğe öğretmenlik denilmektedir.</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3</a:t>
            </a:fld>
            <a:endParaRPr lang="en-US"/>
          </a:p>
        </p:txBody>
      </p:sp>
    </p:spTree>
    <p:extLst>
      <p:ext uri="{BB962C8B-B14F-4D97-AF65-F5344CB8AC3E}">
        <p14:creationId xmlns:p14="http://schemas.microsoft.com/office/powerpoint/2010/main" val="150384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Modernleşme tarihimiz, öğretmenlik mesleğinin hayli tahrip edildiği, sorunlu bir öğretmen yetiştirme düzeni ve eğitim sistemi üzerinden bir yapı ile karşı karşıya kalındığı örnekleriyle doludur. “Bana bir harf öğretenin kırk yıl kölesi olurum” anlayışından ve öğretmene gösterilen bu saygıdan uzak, onları, sadece verilecek maaş artışının bu yılki bütçeye ne kadar ek yük getireceği gibi maddi tarza indirgeyen yaklaşımın kültür ve medeniyet değerlerimizle örtüşmediği ortadadır. Öğretmen ve öğretim elemanlarımızın alın terleriyle kazandıkları maaşları üzerinden tartışmanın yapılması anlamsız ve onların, ne kadar uzak durmak isteseler de, böyle bir tartışmaya çekilmeleri üzücü ve yanlıştır. </a:t>
            </a:r>
          </a:p>
        </p:txBody>
      </p:sp>
      <p:sp>
        <p:nvSpPr>
          <p:cNvPr id="4" name="Slayt Numarası Yer Tutucusu 3"/>
          <p:cNvSpPr>
            <a:spLocks noGrp="1"/>
          </p:cNvSpPr>
          <p:nvPr>
            <p:ph type="sldNum" sz="quarter" idx="10"/>
          </p:nvPr>
        </p:nvSpPr>
        <p:spPr/>
        <p:txBody>
          <a:bodyPr/>
          <a:lstStyle/>
          <a:p>
            <a:fld id="{27E48A5D-379A-4C9D-A4B6-977142255B2D}" type="slidenum">
              <a:rPr lang="en-US" smtClean="0"/>
              <a:t>4</a:t>
            </a:fld>
            <a:endParaRPr lang="en-US"/>
          </a:p>
        </p:txBody>
      </p:sp>
    </p:spTree>
    <p:extLst>
      <p:ext uri="{BB962C8B-B14F-4D97-AF65-F5344CB8AC3E}">
        <p14:creationId xmlns:p14="http://schemas.microsoft.com/office/powerpoint/2010/main" val="25627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effectLst/>
              </a:rPr>
              <a:t>Esnek çalışma sisteminin yanlış yorumlanması sonucu; fazlaca yorulmadan ücret alan, zamanının çoğu boş geçen, yaz boyu tatil yapan meslek grubu olarak etiketlenen ve ortaya koyduğu bütün talepler, söz konusu negatif algı üzerinden endişeyle karşılanan öğretmenler, maalesef bugün Türkiye’de bu algıya kilitlenmiş durumdadır. </a:t>
            </a:r>
            <a:endParaRPr lang="tr-TR" sz="1200" dirty="0">
              <a:solidFill>
                <a:schemeClr val="bg1"/>
              </a:solidFill>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5</a:t>
            </a:fld>
            <a:endParaRPr lang="en-US"/>
          </a:p>
        </p:txBody>
      </p:sp>
    </p:spTree>
    <p:extLst>
      <p:ext uri="{BB962C8B-B14F-4D97-AF65-F5344CB8AC3E}">
        <p14:creationId xmlns:p14="http://schemas.microsoft.com/office/powerpoint/2010/main" val="28519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Öğretmenlik, birçok ülkede 19. yüzyıldan itibaren bir meslek olarak nitelenmeye başlanmıştır. Bunun en temel sebebi genel olarak, zorunlu eğitimin yaygınlaşması ve buna bağlı olarak öğretmen ihtiyacının ortaya çıkmasıdır. Türkiye’de de öğretmenlik çok erken dönemlerden itibaren bir meslek olarak ele alınmaya başlanmıştır. 19. yüzyılın ortalarından itibaren hem </a:t>
            </a:r>
            <a:r>
              <a:rPr lang="tr-TR" sz="1200" kern="1200" dirty="0" err="1" smtClean="0">
                <a:solidFill>
                  <a:schemeClr val="tx1"/>
                </a:solidFill>
                <a:effectLst/>
                <a:latin typeface="+mn-lt"/>
                <a:ea typeface="+mn-ea"/>
                <a:cs typeface="+mn-cs"/>
              </a:rPr>
              <a:t>sıbyan</a:t>
            </a:r>
            <a:r>
              <a:rPr lang="tr-TR" sz="1200" kern="1200" dirty="0" smtClean="0">
                <a:solidFill>
                  <a:schemeClr val="tx1"/>
                </a:solidFill>
                <a:effectLst/>
                <a:latin typeface="+mn-lt"/>
                <a:ea typeface="+mn-ea"/>
                <a:cs typeface="+mn-cs"/>
              </a:rPr>
              <a:t> mekteplerinin hem de rüştiyelerin yaygınlaşmasıyla birlikte iyi yetişmiş öğretmen ihtiyacı ortaya çıkmıştır.</a:t>
            </a:r>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6</a:t>
            </a:fld>
            <a:endParaRPr lang="en-US"/>
          </a:p>
        </p:txBody>
      </p:sp>
    </p:spTree>
    <p:extLst>
      <p:ext uri="{BB962C8B-B14F-4D97-AF65-F5344CB8AC3E}">
        <p14:creationId xmlns:p14="http://schemas.microsoft.com/office/powerpoint/2010/main" val="52854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effectLst/>
              </a:rPr>
              <a:t>1848 yılında </a:t>
            </a:r>
            <a:r>
              <a:rPr lang="tr-TR" sz="1200" dirty="0" err="1" smtClean="0">
                <a:effectLst/>
              </a:rPr>
              <a:t>Darülmuallimin</a:t>
            </a:r>
            <a:r>
              <a:rPr lang="tr-TR" sz="1200" dirty="0" smtClean="0">
                <a:effectLst/>
              </a:rPr>
              <a:t> adıyla bugünkü manada öğretmen yetiştiren ilk meslek okulu kurulmuştur. 1850 yılında </a:t>
            </a:r>
            <a:r>
              <a:rPr lang="tr-TR" sz="1200" dirty="0" err="1" smtClean="0">
                <a:effectLst/>
              </a:rPr>
              <a:t>Darülmuallimin</a:t>
            </a:r>
            <a:r>
              <a:rPr lang="tr-TR" sz="1200" dirty="0" smtClean="0">
                <a:effectLst/>
              </a:rPr>
              <a:t> başına getirilen Ahmet Cevdet Efendi, </a:t>
            </a:r>
            <a:r>
              <a:rPr lang="tr-TR" sz="1200" dirty="0" err="1" smtClean="0">
                <a:effectLst/>
              </a:rPr>
              <a:t>Darülmuallimin</a:t>
            </a:r>
            <a:r>
              <a:rPr lang="tr-TR" sz="1200" dirty="0" smtClean="0">
                <a:effectLst/>
              </a:rPr>
              <a:t> için bir nizamname kaleme almıştır. Bu nizamname ile </a:t>
            </a:r>
            <a:r>
              <a:rPr lang="tr-TR" sz="1200" dirty="0" err="1" smtClean="0">
                <a:effectLst/>
              </a:rPr>
              <a:t>Darülmuallimin</a:t>
            </a:r>
            <a:r>
              <a:rPr lang="tr-TR" sz="1200" dirty="0" smtClean="0">
                <a:effectLst/>
              </a:rPr>
              <a:t> köklü bir yasal ve eğitimsel düzenlemeye tabi tutulurken aynı zamanda çağdaş anlamda öğretmenlik mesleğinin temelleri oluşturulmuştur. Nizamname ile öğrencilerin bu okullara sınavla alınacağı, nitelikli öğretmen yetiştirebilmek  için sınıf mevcutlarının az tutulacağı, okul dışı meşgalelerle derslerini aksatmamaları için öğrencilere maaş verileceği, öğretmenliğin saygınlığını koruması için öğrencilerin cerre çıkıp yardım toplayamayacakları, mezunların başarı derecesine ve sırasına göre atanacağı, atandığı rüştiyede öğretmenliği kabul etmeyenlerin diplomalarının ellerinden alınacağı gibi birçok düzenleme getirilmiştir (Akyüz, 1990). </a:t>
            </a:r>
            <a:endParaRPr lang="tr-TR" sz="1200" dirty="0">
              <a:solidFill>
                <a:schemeClr val="bg1"/>
              </a:solidFill>
            </a:endParaRPr>
          </a:p>
        </p:txBody>
      </p:sp>
      <p:sp>
        <p:nvSpPr>
          <p:cNvPr id="4" name="Slayt Numarası Yer Tutucusu 3"/>
          <p:cNvSpPr>
            <a:spLocks noGrp="1"/>
          </p:cNvSpPr>
          <p:nvPr>
            <p:ph type="sldNum" sz="quarter" idx="10"/>
          </p:nvPr>
        </p:nvSpPr>
        <p:spPr/>
        <p:txBody>
          <a:bodyPr/>
          <a:lstStyle/>
          <a:p>
            <a:fld id="{27E48A5D-379A-4C9D-A4B6-977142255B2D}" type="slidenum">
              <a:rPr lang="en-US" smtClean="0"/>
              <a:t>7</a:t>
            </a:fld>
            <a:endParaRPr lang="en-US"/>
          </a:p>
        </p:txBody>
      </p:sp>
    </p:spTree>
    <p:extLst>
      <p:ext uri="{BB962C8B-B14F-4D97-AF65-F5344CB8AC3E}">
        <p14:creationId xmlns:p14="http://schemas.microsoft.com/office/powerpoint/2010/main" val="36982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bg1"/>
                </a:solidFill>
                <a:effectLst/>
              </a:rPr>
              <a:t>Öğretmenliği meslek olarak değerlendiren </a:t>
            </a:r>
            <a:r>
              <a:rPr lang="tr-TR" sz="1200" dirty="0" err="1" smtClean="0">
                <a:solidFill>
                  <a:schemeClr val="bg1"/>
                </a:solidFill>
                <a:effectLst/>
              </a:rPr>
              <a:t>Darülmuallimin</a:t>
            </a:r>
            <a:r>
              <a:rPr lang="tr-TR" sz="1200" dirty="0" smtClean="0">
                <a:solidFill>
                  <a:schemeClr val="bg1"/>
                </a:solidFill>
                <a:effectLst/>
              </a:rPr>
              <a:t> Nizamnamesi  kadar önemli bir diğer yasal düzenleme 1869 yılında çıkarılan Maarif-i Umumi Nizamnamesidir. Bu nizamnamede umumi mekteplere öğretmen olmada öncelik hakkının </a:t>
            </a:r>
            <a:r>
              <a:rPr lang="tr-TR" sz="1200" dirty="0" err="1" smtClean="0">
                <a:solidFill>
                  <a:schemeClr val="bg1"/>
                </a:solidFill>
                <a:effectLst/>
              </a:rPr>
              <a:t>Darülmuallimin’de</a:t>
            </a:r>
            <a:r>
              <a:rPr lang="tr-TR" sz="1200" dirty="0" smtClean="0">
                <a:solidFill>
                  <a:schemeClr val="bg1"/>
                </a:solidFill>
                <a:effectLst/>
              </a:rPr>
              <a:t> eğitim görmüş muallimlere ait olduğu belirtilmiştir. Nizamnamedeki bu madde öğretmenliği </a:t>
            </a:r>
            <a:r>
              <a:rPr lang="tr-TR" sz="1200" dirty="0" err="1" smtClean="0">
                <a:solidFill>
                  <a:schemeClr val="bg1"/>
                </a:solidFill>
                <a:effectLst/>
              </a:rPr>
              <a:t>meslekleştirme</a:t>
            </a:r>
            <a:r>
              <a:rPr lang="tr-TR" sz="1200" dirty="0" smtClean="0">
                <a:solidFill>
                  <a:schemeClr val="bg1"/>
                </a:solidFill>
                <a:effectLst/>
              </a:rPr>
              <a:t> adına önemli bir diğer adımdır. </a:t>
            </a:r>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8</a:t>
            </a:fld>
            <a:endParaRPr lang="en-US"/>
          </a:p>
        </p:txBody>
      </p:sp>
    </p:spTree>
    <p:extLst>
      <p:ext uri="{BB962C8B-B14F-4D97-AF65-F5344CB8AC3E}">
        <p14:creationId xmlns:p14="http://schemas.microsoft.com/office/powerpoint/2010/main" val="145996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effectLst/>
              </a:rPr>
              <a:t>Eğitimciler 20. yüzyıl boyunca, öğretmenliğin oldukça yüksek beceri ve bilgi gerektiren bir iş olduğunu ve dolayısıyla hukuk ve tıp gibi diğer mesleklerle aynı statüyü hak ettiğini iddia etmişlerdir. Ne var ki öğretmenliğin profesyonelleşmesi ya da modern anlamda </a:t>
            </a:r>
            <a:r>
              <a:rPr lang="tr-TR" dirty="0" err="1" smtClean="0">
                <a:effectLst/>
              </a:rPr>
              <a:t>meslekleşmesi</a:t>
            </a:r>
            <a:r>
              <a:rPr lang="tr-TR" dirty="0" smtClean="0">
                <a:effectLst/>
              </a:rPr>
              <a:t> sürecinde, hem bir kafa karışıklığı hem de bir çekişme vardır (</a:t>
            </a:r>
            <a:r>
              <a:rPr lang="tr-TR" dirty="0" err="1" smtClean="0">
                <a:effectLst/>
              </a:rPr>
              <a:t>Ingersoll</a:t>
            </a:r>
            <a:r>
              <a:rPr lang="tr-TR" dirty="0" smtClean="0">
                <a:effectLst/>
              </a:rPr>
              <a:t> ve Merrill, 2011). Bu karışıklık ve çekişmenin temel nedeni, gerek meslek gerekse de bir şeyin meslek haline getirilmesi (profesyonelleşme) kavramları üzerinde uzlaşı olmaması ile dönem </a:t>
            </a:r>
            <a:r>
              <a:rPr lang="tr-TR" dirty="0" err="1" smtClean="0">
                <a:effectLst/>
              </a:rPr>
              <a:t>dönem</a:t>
            </a:r>
            <a:r>
              <a:rPr lang="tr-TR" dirty="0" smtClean="0">
                <a:effectLst/>
              </a:rPr>
              <a:t> ortaya çıkan öğretmen ihtiyacının artmasıdır. Türkiye’de de öğretmenliğin nasıl bir meslek olduğuna ilişkin yoğun tartışmalar yapılmış ve ihtiyaç dönemlerinde öğretmenliğe yönelik eğitim almamış kişilerin öğretmen yapılması, öğretmenliği </a:t>
            </a:r>
            <a:r>
              <a:rPr lang="tr-TR" dirty="0" err="1" smtClean="0">
                <a:effectLst/>
              </a:rPr>
              <a:t>meslekleştirme</a:t>
            </a:r>
            <a:r>
              <a:rPr lang="tr-TR" dirty="0" smtClean="0">
                <a:effectLst/>
              </a:rPr>
              <a:t> çalışmalarını zora sokmuştur (Akyüz, 2006b).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27E48A5D-379A-4C9D-A4B6-977142255B2D}" type="slidenum">
              <a:rPr lang="en-US" smtClean="0"/>
              <a:t>9</a:t>
            </a:fld>
            <a:endParaRPr lang="en-US"/>
          </a:p>
        </p:txBody>
      </p:sp>
    </p:spTree>
    <p:extLst>
      <p:ext uri="{BB962C8B-B14F-4D97-AF65-F5344CB8AC3E}">
        <p14:creationId xmlns:p14="http://schemas.microsoft.com/office/powerpoint/2010/main" val="30437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D72E039-59E1-4656-B493-8596016699DD}"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3808153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72E039-59E1-4656-B493-8596016699DD}"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972829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72E039-59E1-4656-B493-8596016699DD}"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82935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D72E039-59E1-4656-B493-8596016699DD}"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6988412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D72E039-59E1-4656-B493-8596016699DD}" type="datetime1">
              <a:rPr lang="en-US" smtClean="0"/>
              <a:t>11/28/2017</a:t>
            </a:fld>
            <a:endParaRPr lang="en-US" dirty="0"/>
          </a:p>
        </p:txBody>
      </p:sp>
      <p:sp>
        <p:nvSpPr>
          <p:cNvPr id="5" name="Altbilgi Yer Tutucusu 4"/>
          <p:cNvSpPr>
            <a:spLocks noGrp="1"/>
          </p:cNvSpPr>
          <p:nvPr>
            <p:ph type="ftr" sz="quarter" idx="11"/>
          </p:nvPr>
        </p:nvSpPr>
        <p:spPr/>
        <p:txBody>
          <a:bodyPr/>
          <a:lstStyle/>
          <a:p>
            <a:endParaRPr lang="en-US" dirty="0"/>
          </a:p>
        </p:txBody>
      </p:sp>
      <p:sp>
        <p:nvSpPr>
          <p:cNvPr id="6" name="Slayt Numarası Yer Tutucusu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2525649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D72E039-59E1-4656-B493-8596016699DD}"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0445337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D72E039-59E1-4656-B493-8596016699DD}" type="datetime1">
              <a:rPr lang="en-US" smtClean="0"/>
              <a:t>11/28/2017</a:t>
            </a:fld>
            <a:endParaRPr lang="en-US" dirty="0"/>
          </a:p>
        </p:txBody>
      </p:sp>
      <p:sp>
        <p:nvSpPr>
          <p:cNvPr id="8" name="Altbilgi Yer Tutucusu 7"/>
          <p:cNvSpPr>
            <a:spLocks noGrp="1"/>
          </p:cNvSpPr>
          <p:nvPr>
            <p:ph type="ftr" sz="quarter" idx="11"/>
          </p:nvPr>
        </p:nvSpPr>
        <p:spPr/>
        <p:txBody>
          <a:bodyPr/>
          <a:lstStyle/>
          <a:p>
            <a:endParaRPr lang="en-US" dirty="0"/>
          </a:p>
        </p:txBody>
      </p:sp>
      <p:sp>
        <p:nvSpPr>
          <p:cNvPr id="9" name="Slayt Numarası Yer Tutucusu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61233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D72E039-59E1-4656-B493-8596016699DD}" type="datetime1">
              <a:rPr lang="en-US" smtClean="0"/>
              <a:t>11/28/2017</a:t>
            </a:fld>
            <a:endParaRPr lang="en-US"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420364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D72E039-59E1-4656-B493-8596016699DD}" type="datetime1">
              <a:rPr lang="en-US" smtClean="0"/>
              <a:t>11/28/2017</a:t>
            </a:fld>
            <a:endParaRPr lang="en-US" dirty="0"/>
          </a:p>
        </p:txBody>
      </p:sp>
      <p:sp>
        <p:nvSpPr>
          <p:cNvPr id="3" name="Altbilgi Yer Tutucusu 2"/>
          <p:cNvSpPr>
            <a:spLocks noGrp="1"/>
          </p:cNvSpPr>
          <p:nvPr>
            <p:ph type="ftr" sz="quarter" idx="11"/>
          </p:nvPr>
        </p:nvSpPr>
        <p:spPr/>
        <p:txBody>
          <a:bodyPr/>
          <a:lstStyle/>
          <a:p>
            <a:endParaRPr lang="en-US"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6992091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D72E039-59E1-4656-B493-8596016699DD}"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946611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D72E039-59E1-4656-B493-8596016699DD}" type="datetime1">
              <a:rPr lang="en-US" smtClean="0"/>
              <a:t>11/28/2017</a:t>
            </a:fld>
            <a:endParaRPr lang="en-US" dirty="0"/>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5251244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2E039-59E1-4656-B493-8596016699DD}" type="datetime1">
              <a:rPr lang="en-US" smtClean="0"/>
              <a:t>11/28/2017</a:t>
            </a:fld>
            <a:endParaRPr lang="en-US" dirty="0"/>
          </a:p>
        </p:txBody>
      </p:sp>
      <p:sp>
        <p:nvSpPr>
          <p:cNvPr id="5" name="Altbilgi Yer Tutucusu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ayt Numarası Yer Tutucus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7451880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609610"/>
            <a:ext cx="9440034" cy="2242771"/>
          </a:xfrm>
        </p:spPr>
        <p:style>
          <a:lnRef idx="2">
            <a:schemeClr val="accent2"/>
          </a:lnRef>
          <a:fillRef idx="1">
            <a:schemeClr val="lt1"/>
          </a:fillRef>
          <a:effectRef idx="0">
            <a:schemeClr val="accent2"/>
          </a:effectRef>
          <a:fontRef idx="minor">
            <a:schemeClr val="dk1"/>
          </a:fontRef>
        </p:style>
        <p:txBody>
          <a:bodyPr>
            <a:noAutofit/>
          </a:bodyPr>
          <a:lstStyle/>
          <a:p>
            <a:r>
              <a:rPr lang="tr-TR" sz="4400" dirty="0" smtClean="0"/>
              <a:t>EĞİTİM BİLİMİNE GİRİŞ</a:t>
            </a:r>
            <a:br>
              <a:rPr lang="tr-TR" sz="4400" dirty="0" smtClean="0"/>
            </a:br>
            <a:r>
              <a:rPr lang="tr-TR" dirty="0"/>
              <a:t/>
            </a:r>
            <a:br>
              <a:rPr lang="tr-TR" dirty="0"/>
            </a:br>
            <a:r>
              <a:rPr lang="tr-TR" dirty="0" smtClean="0"/>
              <a:t>ÖĞRETMEN OLMAK</a:t>
            </a:r>
            <a:endParaRPr lang="en-US" sz="4400" dirty="0"/>
          </a:p>
        </p:txBody>
      </p:sp>
    </p:spTree>
    <p:extLst>
      <p:ext uri="{BB962C8B-B14F-4D97-AF65-F5344CB8AC3E}">
        <p14:creationId xmlns:p14="http://schemas.microsoft.com/office/powerpoint/2010/main" val="24114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 MESLEK OLARAK ÖĞRETMENLİK</a:t>
            </a:r>
          </a:p>
        </p:txBody>
      </p:sp>
      <p:sp>
        <p:nvSpPr>
          <p:cNvPr id="3" name="İçerik Yer Tutucusu 2"/>
          <p:cNvSpPr>
            <a:spLocks noGrp="1"/>
          </p:cNvSpPr>
          <p:nvPr>
            <p:ph idx="1"/>
          </p:nvPr>
        </p:nvSpPr>
        <p:spPr>
          <a:xfrm>
            <a:off x="913795" y="1557338"/>
            <a:ext cx="10353762" cy="2798094"/>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just">
              <a:lnSpc>
                <a:spcPct val="150000"/>
              </a:lnSpc>
            </a:pPr>
            <a:r>
              <a:rPr lang="tr-TR" sz="2800" dirty="0">
                <a:solidFill>
                  <a:schemeClr val="tx1"/>
                </a:solidFill>
                <a:effectLst/>
              </a:rPr>
              <a:t>Türkiye Cumhuriyeti, kuruluşundan itibaren öğretmenlere önemli </a:t>
            </a:r>
            <a:r>
              <a:rPr lang="tr-TR" sz="2800" dirty="0" smtClean="0">
                <a:solidFill>
                  <a:schemeClr val="tx1"/>
                </a:solidFill>
                <a:effectLst/>
              </a:rPr>
              <a:t>bir </a:t>
            </a:r>
            <a:r>
              <a:rPr lang="tr-TR" sz="2800" dirty="0">
                <a:solidFill>
                  <a:schemeClr val="tx1"/>
                </a:solidFill>
                <a:effectLst/>
              </a:rPr>
              <a:t>rol biçmiştir. Hem yeni Cumhuriyetin ideolojisinin aktarılması hem de modern toplumun inşası için öğretmenler önemli bir değişim aktörü olarak </a:t>
            </a:r>
            <a:r>
              <a:rPr lang="tr-TR" sz="2800" dirty="0" smtClean="0">
                <a:solidFill>
                  <a:schemeClr val="tx1"/>
                </a:solidFill>
                <a:effectLst/>
              </a:rPr>
              <a:t>görülmüştür.</a:t>
            </a:r>
            <a:endParaRPr lang="tr-TR" sz="28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10</a:t>
            </a:fld>
            <a:endParaRPr lang="en-US" dirty="0"/>
          </a:p>
        </p:txBody>
      </p:sp>
      <p:pic>
        <p:nvPicPr>
          <p:cNvPr id="3074" name="Picture 2" descr="http://www.mebpersonel.com/images/haberler/ogretmen_yetistirme_genel_mudurlugu_ne_is_yapar_h1034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853" y="4492889"/>
            <a:ext cx="4390189" cy="236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16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HESAP VEREBİLİRLİK VE KONTROL</a:t>
            </a:r>
            <a:endParaRPr lang="tr-TR" dirty="0"/>
          </a:p>
        </p:txBody>
      </p:sp>
      <p:sp>
        <p:nvSpPr>
          <p:cNvPr id="3" name="İçerik Yer Tutucusu 2"/>
          <p:cNvSpPr>
            <a:spLocks noGrp="1"/>
          </p:cNvSpPr>
          <p:nvPr>
            <p:ph idx="1"/>
          </p:nvPr>
        </p:nvSpPr>
        <p:spPr>
          <a:xfrm>
            <a:off x="0" y="1856030"/>
            <a:ext cx="8598090" cy="3729790"/>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pPr algn="just">
              <a:lnSpc>
                <a:spcPct val="150000"/>
              </a:lnSpc>
            </a:pPr>
            <a:r>
              <a:rPr lang="tr-TR" sz="2800" dirty="0">
                <a:solidFill>
                  <a:schemeClr val="tx1"/>
                </a:solidFill>
                <a:effectLst/>
              </a:rPr>
              <a:t>Eğitimi iyileştirme konusunda atılan adımlarda ve eğitim sistemine </a:t>
            </a:r>
            <a:r>
              <a:rPr lang="tr-TR" sz="2800" dirty="0" smtClean="0">
                <a:solidFill>
                  <a:schemeClr val="tx1"/>
                </a:solidFill>
                <a:effectLst/>
              </a:rPr>
              <a:t>ilişkin </a:t>
            </a:r>
            <a:r>
              <a:rPr lang="tr-TR" sz="2800" dirty="0">
                <a:solidFill>
                  <a:schemeClr val="tx1"/>
                </a:solidFill>
                <a:effectLst/>
              </a:rPr>
              <a:t>eleştirilerde, öğretmenlerin niteliği meselesi ön plana çıkmaktadır. Bir görüşe göre okullar kötü yönetilmekte, öğretmenlere </a:t>
            </a:r>
            <a:r>
              <a:rPr lang="tr-TR" sz="2800" dirty="0" smtClean="0">
                <a:solidFill>
                  <a:schemeClr val="tx1"/>
                </a:solidFill>
                <a:effectLst/>
              </a:rPr>
              <a:t>yetersiz </a:t>
            </a:r>
            <a:r>
              <a:rPr lang="tr-TR" sz="2800" dirty="0">
                <a:solidFill>
                  <a:schemeClr val="tx1"/>
                </a:solidFill>
                <a:effectLst/>
              </a:rPr>
              <a:t>rehberlik yapılmakta ve öğretmenlerin çalışmaları denetlenmemektedir. </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11</a:t>
            </a:fld>
            <a:endParaRPr lang="en-US" dirty="0"/>
          </a:p>
        </p:txBody>
      </p:sp>
      <p:pic>
        <p:nvPicPr>
          <p:cNvPr id="4098" name="Picture 2" descr="https://i.ytimg.com/vi/kcv1HO_Em0g/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t="12038" b="12458"/>
          <a:stretch/>
        </p:blipFill>
        <p:spPr bwMode="auto">
          <a:xfrm>
            <a:off x="8807116" y="2045368"/>
            <a:ext cx="3384884" cy="298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314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HESAP VEREBİLİRLİK VE KONTROL</a:t>
            </a:r>
            <a:endParaRPr lang="tr-TR" dirty="0"/>
          </a:p>
        </p:txBody>
      </p:sp>
      <p:sp>
        <p:nvSpPr>
          <p:cNvPr id="3" name="İçerik Yer Tutucusu 2"/>
          <p:cNvSpPr>
            <a:spLocks noGrp="1"/>
          </p:cNvSpPr>
          <p:nvPr>
            <p:ph idx="1"/>
          </p:nvPr>
        </p:nvSpPr>
        <p:spPr>
          <a:xfrm>
            <a:off x="3729789" y="1852862"/>
            <a:ext cx="8462211" cy="4090737"/>
          </a:xfrm>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10000"/>
          </a:bodyPr>
          <a:lstStyle/>
          <a:p>
            <a:pPr algn="just">
              <a:lnSpc>
                <a:spcPct val="150000"/>
              </a:lnSpc>
            </a:pPr>
            <a:r>
              <a:rPr lang="tr-TR" sz="2800" dirty="0" smtClean="0">
                <a:solidFill>
                  <a:schemeClr val="tx1"/>
                </a:solidFill>
                <a:effectLst/>
              </a:rPr>
              <a:t>Bazı araştırmalardan </a:t>
            </a:r>
            <a:r>
              <a:rPr lang="tr-TR" sz="2800" dirty="0">
                <a:solidFill>
                  <a:schemeClr val="tx1"/>
                </a:solidFill>
                <a:effectLst/>
              </a:rPr>
              <a:t>elde edilen verilere göre eğitim sisteminin iyi çalışmamasındaki temel neden, okullarda öğretmenlerin </a:t>
            </a:r>
            <a:r>
              <a:rPr lang="tr-TR" sz="2800" dirty="0" smtClean="0">
                <a:solidFill>
                  <a:schemeClr val="tx1"/>
                </a:solidFill>
                <a:effectLst/>
              </a:rPr>
              <a:t>serbest </a:t>
            </a:r>
            <a:r>
              <a:rPr lang="tr-TR" sz="2800" dirty="0">
                <a:solidFill>
                  <a:schemeClr val="tx1"/>
                </a:solidFill>
                <a:effectLst/>
              </a:rPr>
              <a:t>olması değil, tam tersine bütün hareketlerinin </a:t>
            </a:r>
            <a:r>
              <a:rPr lang="tr-TR" sz="2800" dirty="0" smtClean="0">
                <a:solidFill>
                  <a:schemeClr val="tx1"/>
                </a:solidFill>
                <a:effectLst/>
              </a:rPr>
              <a:t>denetlenmesi/kontrol </a:t>
            </a:r>
            <a:r>
              <a:rPr lang="tr-TR" sz="2800" dirty="0">
                <a:solidFill>
                  <a:schemeClr val="tx1"/>
                </a:solidFill>
                <a:effectLst/>
              </a:rPr>
              <a:t>edilmesidir (</a:t>
            </a:r>
            <a:r>
              <a:rPr lang="tr-TR" sz="2800" dirty="0" err="1">
                <a:solidFill>
                  <a:schemeClr val="tx1"/>
                </a:solidFill>
                <a:effectLst/>
              </a:rPr>
              <a:t>Ingersoll</a:t>
            </a:r>
            <a:r>
              <a:rPr lang="tr-TR" sz="2800" dirty="0">
                <a:solidFill>
                  <a:schemeClr val="tx1"/>
                </a:solidFill>
                <a:effectLst/>
              </a:rPr>
              <a:t>, 2012). Gerçekten de eğitime </a:t>
            </a:r>
            <a:r>
              <a:rPr lang="tr-TR" sz="2800" dirty="0" smtClean="0">
                <a:solidFill>
                  <a:schemeClr val="tx1"/>
                </a:solidFill>
                <a:effectLst/>
              </a:rPr>
              <a:t>ilişkin </a:t>
            </a:r>
            <a:r>
              <a:rPr lang="tr-TR" sz="2800" dirty="0">
                <a:solidFill>
                  <a:schemeClr val="tx1"/>
                </a:solidFill>
                <a:effectLst/>
              </a:rPr>
              <a:t>en fazla sorumluluğu olan öğretmenlerin eğitime ilişkin </a:t>
            </a:r>
            <a:r>
              <a:rPr lang="tr-TR" sz="2800" dirty="0" smtClean="0">
                <a:solidFill>
                  <a:schemeClr val="tx1"/>
                </a:solidFill>
                <a:effectLst/>
              </a:rPr>
              <a:t>en </a:t>
            </a:r>
            <a:r>
              <a:rPr lang="tr-TR" sz="2800" dirty="0">
                <a:solidFill>
                  <a:schemeClr val="tx1"/>
                </a:solidFill>
                <a:effectLst/>
              </a:rPr>
              <a:t>temel konularda bile karar yetkisi oldukça sınırlıdır. </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12</a:t>
            </a:fld>
            <a:endParaRPr lang="en-US" dirty="0"/>
          </a:p>
        </p:txBody>
      </p:sp>
      <p:pic>
        <p:nvPicPr>
          <p:cNvPr id="5122" name="Picture 2" descr="http://vincoglobal.com/wp-content/uploads/2015/10/Control-intern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49" y="2731169"/>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433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ÖĞRETMENLİĞİN DÖNÜŞÜMÜ</a:t>
            </a:r>
            <a:endParaRPr lang="tr-TR" dirty="0"/>
          </a:p>
        </p:txBody>
      </p:sp>
      <p:sp>
        <p:nvSpPr>
          <p:cNvPr id="3" name="İçerik Yer Tutucusu 2"/>
          <p:cNvSpPr>
            <a:spLocks noGrp="1"/>
          </p:cNvSpPr>
          <p:nvPr>
            <p:ph idx="1"/>
          </p:nvPr>
        </p:nvSpPr>
        <p:spPr>
          <a:xfrm>
            <a:off x="0" y="1722702"/>
            <a:ext cx="11099115" cy="4357255"/>
          </a:xfrm>
        </p:spPr>
        <p:style>
          <a:lnRef idx="3">
            <a:schemeClr val="lt1"/>
          </a:lnRef>
          <a:fillRef idx="1">
            <a:schemeClr val="accent3"/>
          </a:fillRef>
          <a:effectRef idx="1">
            <a:schemeClr val="accent3"/>
          </a:effectRef>
          <a:fontRef idx="minor">
            <a:schemeClr val="lt1"/>
          </a:fontRef>
        </p:style>
        <p:txBody>
          <a:bodyPr>
            <a:normAutofit/>
          </a:bodyPr>
          <a:lstStyle/>
          <a:p>
            <a:pPr algn="just">
              <a:lnSpc>
                <a:spcPct val="150000"/>
              </a:lnSpc>
            </a:pPr>
            <a:r>
              <a:rPr lang="tr-TR" sz="2800" dirty="0">
                <a:solidFill>
                  <a:schemeClr val="tx1"/>
                </a:solidFill>
                <a:effectLst/>
              </a:rPr>
              <a:t>UNESCO’nun bir raporunda ifade edildiği üzere öğretmenlerden gittikçe daha fazla şey beklenmektedir; öğretmenler “genç insanların geleceği güvenle karşılaması ve geleceği amaç ve sorumluluk ile inşa etmesi açısından hayati rollere sahiptir” (UNESCO, 1998, 16). </a:t>
            </a:r>
            <a:r>
              <a:rPr lang="tr-TR" sz="2800" dirty="0" smtClean="0">
                <a:solidFill>
                  <a:schemeClr val="tx1"/>
                </a:solidFill>
                <a:effectLst/>
              </a:rPr>
              <a:t>Bu </a:t>
            </a:r>
            <a:r>
              <a:rPr lang="tr-TR" sz="2800" dirty="0">
                <a:solidFill>
                  <a:schemeClr val="tx1"/>
                </a:solidFill>
                <a:effectLst/>
              </a:rPr>
              <a:t>değişim ve dönüşüm; </a:t>
            </a:r>
            <a:r>
              <a:rPr lang="tr-TR" sz="2800" dirty="0" err="1">
                <a:solidFill>
                  <a:schemeClr val="tx1"/>
                </a:solidFill>
                <a:effectLst/>
              </a:rPr>
              <a:t>demoralizasyon</a:t>
            </a:r>
            <a:r>
              <a:rPr lang="tr-TR" sz="2800" dirty="0">
                <a:solidFill>
                  <a:schemeClr val="tx1"/>
                </a:solidFill>
                <a:effectLst/>
              </a:rPr>
              <a:t>, </a:t>
            </a:r>
            <a:r>
              <a:rPr lang="tr-TR" sz="2800" dirty="0" err="1">
                <a:solidFill>
                  <a:schemeClr val="tx1"/>
                </a:solidFill>
                <a:effectLst/>
              </a:rPr>
              <a:t>vasıfsızlaştırma</a:t>
            </a:r>
            <a:r>
              <a:rPr lang="tr-TR" sz="2800" dirty="0">
                <a:solidFill>
                  <a:schemeClr val="tx1"/>
                </a:solidFill>
                <a:effectLst/>
              </a:rPr>
              <a:t>, iş yoğunlaşması, işgücü devri ve mesleği terk ile cinsiyet başlıkları etrafında </a:t>
            </a:r>
            <a:r>
              <a:rPr lang="tr-TR" sz="2800" dirty="0" smtClean="0">
                <a:solidFill>
                  <a:schemeClr val="tx1"/>
                </a:solidFill>
                <a:effectLst/>
              </a:rPr>
              <a:t>tartışılmıştır</a:t>
            </a:r>
            <a:r>
              <a:rPr lang="tr-TR" sz="2800" dirty="0">
                <a:solidFill>
                  <a:schemeClr val="tx1"/>
                </a:solidFill>
                <a:effectLst/>
              </a:rPr>
              <a:t>.</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13</a:t>
            </a:fld>
            <a:endParaRPr lang="en-US" dirty="0"/>
          </a:p>
        </p:txBody>
      </p:sp>
    </p:spTree>
    <p:extLst>
      <p:ext uri="{BB962C8B-B14F-4D97-AF65-F5344CB8AC3E}">
        <p14:creationId xmlns:p14="http://schemas.microsoft.com/office/powerpoint/2010/main" val="2556403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fi-FI" dirty="0" smtClean="0"/>
              <a:t>N</a:t>
            </a:r>
            <a:r>
              <a:rPr lang="tr-TR" dirty="0" smtClean="0"/>
              <a:t>İ</a:t>
            </a:r>
            <a:r>
              <a:rPr lang="fi-FI" dirty="0" smtClean="0"/>
              <a:t>TEL</a:t>
            </a:r>
            <a:r>
              <a:rPr lang="tr-TR" dirty="0" smtClean="0"/>
              <a:t>İ</a:t>
            </a:r>
            <a:r>
              <a:rPr lang="fi-FI" dirty="0" smtClean="0"/>
              <a:t>KL</a:t>
            </a:r>
            <a:r>
              <a:rPr lang="tr-TR" dirty="0" smtClean="0"/>
              <a:t>İ</a:t>
            </a:r>
            <a:r>
              <a:rPr lang="fi-FI" dirty="0" smtClean="0"/>
              <a:t> ÖĞRETMEN VE KAL</a:t>
            </a:r>
            <a:r>
              <a:rPr lang="tr-TR" dirty="0" smtClean="0"/>
              <a:t>İ</a:t>
            </a:r>
            <a:r>
              <a:rPr lang="fi-FI" dirty="0" smtClean="0"/>
              <a:t>TEL</a:t>
            </a:r>
            <a:r>
              <a:rPr lang="tr-TR" dirty="0" smtClean="0"/>
              <a:t>İ</a:t>
            </a:r>
            <a:r>
              <a:rPr lang="fi-FI" dirty="0" smtClean="0"/>
              <a:t> EĞ</a:t>
            </a:r>
            <a:r>
              <a:rPr lang="tr-TR" dirty="0" smtClean="0"/>
              <a:t>İ</a:t>
            </a:r>
            <a:r>
              <a:rPr lang="fi-FI" dirty="0" smtClean="0"/>
              <a:t>T</a:t>
            </a:r>
            <a:r>
              <a:rPr lang="tr-TR" dirty="0" smtClean="0"/>
              <a:t>İ</a:t>
            </a:r>
            <a:r>
              <a:rPr lang="fi-FI" dirty="0" smtClean="0"/>
              <a:t>M</a:t>
            </a:r>
            <a:endParaRPr lang="tr-TR"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14</a:t>
            </a:fld>
            <a:endParaRPr lang="en-US" dirty="0"/>
          </a:p>
        </p:txBody>
      </p:sp>
      <p:pic>
        <p:nvPicPr>
          <p:cNvPr id="6" name="Resim 5"/>
          <p:cNvPicPr>
            <a:picLocks noChangeAspect="1"/>
          </p:cNvPicPr>
          <p:nvPr/>
        </p:nvPicPr>
        <p:blipFill>
          <a:blip r:embed="rId3"/>
          <a:stretch>
            <a:fillRect/>
          </a:stretch>
        </p:blipFill>
        <p:spPr>
          <a:xfrm>
            <a:off x="2098965" y="1580050"/>
            <a:ext cx="8021780" cy="5277950"/>
          </a:xfrm>
          <a:prstGeom prst="rect">
            <a:avLst/>
          </a:prstGeom>
        </p:spPr>
      </p:pic>
    </p:spTree>
    <p:extLst>
      <p:ext uri="{BB962C8B-B14F-4D97-AF65-F5344CB8AC3E}">
        <p14:creationId xmlns:p14="http://schemas.microsoft.com/office/powerpoint/2010/main" val="2433698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3186" y="368968"/>
            <a:ext cx="10353762" cy="970450"/>
          </a:xfrm>
        </p:spPr>
        <p:txBody>
          <a:bodyPr>
            <a:normAutofit/>
          </a:bodyPr>
          <a:lstStyle/>
          <a:p>
            <a:r>
              <a:rPr lang="fi-FI" dirty="0" smtClean="0"/>
              <a:t>N</a:t>
            </a:r>
            <a:r>
              <a:rPr lang="tr-TR" dirty="0" smtClean="0"/>
              <a:t>İ</a:t>
            </a:r>
            <a:r>
              <a:rPr lang="fi-FI" dirty="0" smtClean="0"/>
              <a:t>TEL</a:t>
            </a:r>
            <a:r>
              <a:rPr lang="tr-TR" dirty="0" smtClean="0"/>
              <a:t>İ</a:t>
            </a:r>
            <a:r>
              <a:rPr lang="fi-FI" dirty="0" smtClean="0"/>
              <a:t>KL</a:t>
            </a:r>
            <a:r>
              <a:rPr lang="tr-TR" dirty="0" smtClean="0"/>
              <a:t>İ</a:t>
            </a:r>
            <a:r>
              <a:rPr lang="fi-FI" dirty="0" smtClean="0"/>
              <a:t> ÖĞRETMEN VE KAL</a:t>
            </a:r>
            <a:r>
              <a:rPr lang="tr-TR" dirty="0" smtClean="0"/>
              <a:t>İ</a:t>
            </a:r>
            <a:r>
              <a:rPr lang="fi-FI" dirty="0" smtClean="0"/>
              <a:t>TEL</a:t>
            </a:r>
            <a:r>
              <a:rPr lang="tr-TR" dirty="0" smtClean="0"/>
              <a:t>İ</a:t>
            </a:r>
            <a:r>
              <a:rPr lang="fi-FI" dirty="0" smtClean="0"/>
              <a:t> EĞ</a:t>
            </a:r>
            <a:r>
              <a:rPr lang="tr-TR" dirty="0" smtClean="0"/>
              <a:t>İ</a:t>
            </a:r>
            <a:r>
              <a:rPr lang="fi-FI" dirty="0" smtClean="0"/>
              <a:t>T</a:t>
            </a:r>
            <a:r>
              <a:rPr lang="tr-TR" dirty="0" smtClean="0"/>
              <a:t>İ</a:t>
            </a:r>
            <a:r>
              <a:rPr lang="fi-FI" dirty="0" smtClean="0"/>
              <a:t>M</a:t>
            </a:r>
            <a:endParaRPr lang="tr-TR" dirty="0"/>
          </a:p>
        </p:txBody>
      </p:sp>
      <p:sp>
        <p:nvSpPr>
          <p:cNvPr id="5" name="İçerik Yer Tutucusu 4"/>
          <p:cNvSpPr>
            <a:spLocks noGrp="1"/>
          </p:cNvSpPr>
          <p:nvPr>
            <p:ph idx="1"/>
          </p:nvPr>
        </p:nvSpPr>
        <p:spPr>
          <a:xfrm>
            <a:off x="0" y="1824525"/>
            <a:ext cx="8517301" cy="4648466"/>
          </a:xfrm>
        </p:spPr>
        <p:style>
          <a:lnRef idx="0">
            <a:schemeClr val="accent6"/>
          </a:lnRef>
          <a:fillRef idx="3">
            <a:schemeClr val="accent6"/>
          </a:fillRef>
          <a:effectRef idx="3">
            <a:schemeClr val="accent6"/>
          </a:effectRef>
          <a:fontRef idx="minor">
            <a:schemeClr val="lt1"/>
          </a:fontRef>
        </p:style>
        <p:txBody>
          <a:bodyPr>
            <a:noAutofit/>
          </a:bodyPr>
          <a:lstStyle/>
          <a:p>
            <a:pPr algn="just">
              <a:lnSpc>
                <a:spcPct val="150000"/>
              </a:lnSpc>
            </a:pPr>
            <a:r>
              <a:rPr lang="tr-TR" sz="2800" dirty="0">
                <a:solidFill>
                  <a:schemeClr val="tx1"/>
                </a:solidFill>
                <a:effectLst/>
              </a:rPr>
              <a:t>TALIS araştırmasında müdürlerin kaliteli öğretmen ihtiyacına ilişkin </a:t>
            </a:r>
            <a:r>
              <a:rPr lang="tr-TR" sz="2800" dirty="0" smtClean="0">
                <a:solidFill>
                  <a:schemeClr val="tx1"/>
                </a:solidFill>
                <a:effectLst/>
              </a:rPr>
              <a:t>soruya </a:t>
            </a:r>
            <a:r>
              <a:rPr lang="tr-TR" sz="2800" dirty="0">
                <a:solidFill>
                  <a:schemeClr val="tx1"/>
                </a:solidFill>
                <a:effectLst/>
              </a:rPr>
              <a:t>verdikleri yanıtlardan ortaya çıkan bir diğer önemli bulgu ise PISA ve TIMSS gibi uluslararası araştırmalarda öğrenci başarısının en yüksek olduğu ülkeler arasında bulunan Güney Kore’de bu oranın %18,6 gibi nispeten çok düşük olmasıdır. </a:t>
            </a:r>
            <a:endParaRPr lang="tr-TR" sz="28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15</a:t>
            </a:fld>
            <a:endParaRPr lang="en-US" dirty="0"/>
          </a:p>
        </p:txBody>
      </p:sp>
      <p:pic>
        <p:nvPicPr>
          <p:cNvPr id="6146" name="Picture 2" descr="http://golbasimtal.meb.k12.tr/meb_iys_dosyalar/06/10/950122/resimler/2014_03/k_06151845_pi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897" y="1845468"/>
            <a:ext cx="3455103" cy="203609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koko.bg/upload/other/2014-05/TIMSS_2015_logo2_200x200_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1948" y="38956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58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34111" y="0"/>
            <a:ext cx="10353762" cy="970450"/>
          </a:xfrm>
        </p:spPr>
        <p:txBody>
          <a:bodyPr>
            <a:normAutofit/>
          </a:bodyPr>
          <a:lstStyle/>
          <a:p>
            <a:r>
              <a:rPr lang="fi-FI" dirty="0" smtClean="0"/>
              <a:t>N</a:t>
            </a:r>
            <a:r>
              <a:rPr lang="tr-TR" dirty="0" smtClean="0"/>
              <a:t>İ</a:t>
            </a:r>
            <a:r>
              <a:rPr lang="fi-FI" dirty="0" smtClean="0"/>
              <a:t>TEL</a:t>
            </a:r>
            <a:r>
              <a:rPr lang="tr-TR" dirty="0" smtClean="0"/>
              <a:t>İ</a:t>
            </a:r>
            <a:r>
              <a:rPr lang="fi-FI" dirty="0" smtClean="0"/>
              <a:t>KL</a:t>
            </a:r>
            <a:r>
              <a:rPr lang="tr-TR" dirty="0" smtClean="0"/>
              <a:t>İ</a:t>
            </a:r>
            <a:r>
              <a:rPr lang="fi-FI" dirty="0" smtClean="0"/>
              <a:t> ÖĞRETMEN VE KAL</a:t>
            </a:r>
            <a:r>
              <a:rPr lang="tr-TR" dirty="0" smtClean="0"/>
              <a:t>İ</a:t>
            </a:r>
            <a:r>
              <a:rPr lang="fi-FI" dirty="0" smtClean="0"/>
              <a:t>TEL</a:t>
            </a:r>
            <a:r>
              <a:rPr lang="tr-TR" dirty="0" smtClean="0"/>
              <a:t>İ</a:t>
            </a:r>
            <a:r>
              <a:rPr lang="fi-FI" dirty="0" smtClean="0"/>
              <a:t> EĞ</a:t>
            </a:r>
            <a:r>
              <a:rPr lang="tr-TR" dirty="0" smtClean="0"/>
              <a:t>İ</a:t>
            </a:r>
            <a:r>
              <a:rPr lang="fi-FI" dirty="0" smtClean="0"/>
              <a:t>T</a:t>
            </a:r>
            <a:r>
              <a:rPr lang="tr-TR" dirty="0" smtClean="0"/>
              <a:t>İ</a:t>
            </a:r>
            <a:r>
              <a:rPr lang="fi-FI" dirty="0" smtClean="0"/>
              <a:t>M</a:t>
            </a:r>
            <a:endParaRPr lang="tr-TR" dirty="0"/>
          </a:p>
        </p:txBody>
      </p:sp>
      <p:sp>
        <p:nvSpPr>
          <p:cNvPr id="5" name="İçerik Yer Tutucusu 4"/>
          <p:cNvSpPr>
            <a:spLocks noGrp="1"/>
          </p:cNvSpPr>
          <p:nvPr>
            <p:ph idx="1"/>
          </p:nvPr>
        </p:nvSpPr>
        <p:spPr>
          <a:xfrm>
            <a:off x="386067" y="1006376"/>
            <a:ext cx="11409218" cy="4058751"/>
          </a:xfrm>
        </p:spPr>
        <p:style>
          <a:lnRef idx="0">
            <a:schemeClr val="accent5"/>
          </a:lnRef>
          <a:fillRef idx="3">
            <a:schemeClr val="accent5"/>
          </a:fillRef>
          <a:effectRef idx="3">
            <a:schemeClr val="accent5"/>
          </a:effectRef>
          <a:fontRef idx="minor">
            <a:schemeClr val="lt1"/>
          </a:fontRef>
        </p:style>
        <p:txBody>
          <a:bodyPr>
            <a:noAutofit/>
          </a:bodyPr>
          <a:lstStyle/>
          <a:p>
            <a:pPr algn="just">
              <a:lnSpc>
                <a:spcPct val="150000"/>
              </a:lnSpc>
            </a:pPr>
            <a:r>
              <a:rPr lang="tr-TR" sz="2800" dirty="0">
                <a:solidFill>
                  <a:schemeClr val="tx1"/>
                </a:solidFill>
                <a:effectLst/>
              </a:rPr>
              <a:t>Bir </a:t>
            </a:r>
            <a:r>
              <a:rPr lang="tr-TR" sz="2800" dirty="0" smtClean="0">
                <a:solidFill>
                  <a:schemeClr val="tx1"/>
                </a:solidFill>
                <a:effectLst/>
              </a:rPr>
              <a:t>başka yönüyle bakıldığında öğretmen </a:t>
            </a:r>
            <a:r>
              <a:rPr lang="tr-TR" sz="2800" dirty="0">
                <a:solidFill>
                  <a:schemeClr val="tx1"/>
                </a:solidFill>
                <a:effectLst/>
              </a:rPr>
              <a:t>adaylarının çoğuna göre eğitim fakülteleri, öğretmenlerin gerçek sınıf ortamında karşılaştıkları durumla baş edebilmeleri için gerekli donanımı sağlayamamaktadır</a:t>
            </a:r>
            <a:r>
              <a:rPr lang="tr-TR" sz="2800" dirty="0" smtClean="0">
                <a:solidFill>
                  <a:schemeClr val="tx1"/>
                </a:solidFill>
                <a:effectLst/>
              </a:rPr>
              <a:t>.</a:t>
            </a:r>
            <a:r>
              <a:rPr lang="tr-TR" sz="2800" dirty="0">
                <a:solidFill>
                  <a:schemeClr val="tx1"/>
                </a:solidFill>
                <a:effectLst/>
              </a:rPr>
              <a:t> Üniversite eğitiminin tamamlanması bir öğretmenin eğitiminin bittiği anlamına gelmemektedir. Bununla birlikte öğretmenlere sunulan </a:t>
            </a:r>
            <a:r>
              <a:rPr lang="tr-TR" sz="2800" dirty="0" smtClean="0">
                <a:solidFill>
                  <a:schemeClr val="tx1"/>
                </a:solidFill>
                <a:effectLst/>
              </a:rPr>
              <a:t> mesleki </a:t>
            </a:r>
            <a:r>
              <a:rPr lang="tr-TR" sz="2800" dirty="0">
                <a:solidFill>
                  <a:schemeClr val="tx1"/>
                </a:solidFill>
                <a:effectLst/>
              </a:rPr>
              <a:t>eğitim imkânları oldukça sınırlıdır.</a:t>
            </a:r>
            <a:r>
              <a:rPr lang="tr-TR" sz="2800" dirty="0" smtClean="0">
                <a:solidFill>
                  <a:schemeClr val="tx1"/>
                </a:solidFill>
                <a:effectLst/>
              </a:rPr>
              <a:t> </a:t>
            </a:r>
            <a:endParaRPr lang="tr-TR" sz="28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16</a:t>
            </a:fld>
            <a:endParaRPr lang="en-US" dirty="0"/>
          </a:p>
        </p:txBody>
      </p:sp>
      <p:pic>
        <p:nvPicPr>
          <p:cNvPr id="7170" name="Picture 2" descr="http://www.ruyadadenizgormek.com/images/ruyada-denizde-bogulan-birini-gorme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873" y="5077326"/>
            <a:ext cx="3274929" cy="178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54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ÖĞRETMEN YETİŞTİRME</a:t>
            </a:r>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3782388214"/>
              </p:ext>
            </p:extLst>
          </p:nvPr>
        </p:nvGraphicFramePr>
        <p:xfrm>
          <a:off x="385763" y="1824038"/>
          <a:ext cx="11409362"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fld id="{DF28FB93-0A08-4E7D-8E63-9EFA29F1E093}" type="slidenum">
              <a:rPr lang="en-US" smtClean="0"/>
              <a:pPr/>
              <a:t>17</a:t>
            </a:fld>
            <a:endParaRPr lang="en-US" dirty="0"/>
          </a:p>
        </p:txBody>
      </p:sp>
    </p:spTree>
    <p:extLst>
      <p:ext uri="{BB962C8B-B14F-4D97-AF65-F5344CB8AC3E}">
        <p14:creationId xmlns:p14="http://schemas.microsoft.com/office/powerpoint/2010/main" val="3661891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4" y="296779"/>
            <a:ext cx="10353762" cy="970450"/>
          </a:xfrm>
        </p:spPr>
        <p:txBody>
          <a:bodyPr>
            <a:normAutofit/>
          </a:bodyPr>
          <a:lstStyle/>
          <a:p>
            <a:r>
              <a:rPr lang="tr-TR" dirty="0" smtClean="0"/>
              <a:t>ÖĞRETMEN YETİŞTİRME</a:t>
            </a:r>
            <a:endParaRPr lang="tr-TR"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18</a:t>
            </a:fld>
            <a:endParaRPr lang="en-US" dirty="0"/>
          </a:p>
        </p:txBody>
      </p:sp>
      <p:pic>
        <p:nvPicPr>
          <p:cNvPr id="5" name="Resim 4"/>
          <p:cNvPicPr>
            <a:picLocks noChangeAspect="1"/>
          </p:cNvPicPr>
          <p:nvPr/>
        </p:nvPicPr>
        <p:blipFill>
          <a:blip r:embed="rId2"/>
          <a:stretch>
            <a:fillRect/>
          </a:stretch>
        </p:blipFill>
        <p:spPr>
          <a:xfrm>
            <a:off x="2458066" y="1371600"/>
            <a:ext cx="7265219" cy="5334001"/>
          </a:xfrm>
          <a:prstGeom prst="rect">
            <a:avLst/>
          </a:prstGeom>
        </p:spPr>
      </p:pic>
    </p:spTree>
    <p:extLst>
      <p:ext uri="{BB962C8B-B14F-4D97-AF65-F5344CB8AC3E}">
        <p14:creationId xmlns:p14="http://schemas.microsoft.com/office/powerpoint/2010/main" val="2278505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ÖĞRETMENLİK MESLEĞİNİN STATÜSÜ</a:t>
            </a:r>
            <a:endParaRPr lang="tr-TR" dirty="0"/>
          </a:p>
        </p:txBody>
      </p:sp>
      <p:sp>
        <p:nvSpPr>
          <p:cNvPr id="3" name="İçerik Yer Tutucusu 2"/>
          <p:cNvSpPr>
            <a:spLocks noGrp="1"/>
          </p:cNvSpPr>
          <p:nvPr>
            <p:ph idx="1"/>
          </p:nvPr>
        </p:nvSpPr>
        <p:spPr>
          <a:xfrm>
            <a:off x="604811" y="2434590"/>
            <a:ext cx="10876547" cy="2901685"/>
          </a:xfrm>
        </p:spPr>
        <p:style>
          <a:lnRef idx="0">
            <a:schemeClr val="accent6"/>
          </a:lnRef>
          <a:fillRef idx="3">
            <a:schemeClr val="accent6"/>
          </a:fillRef>
          <a:effectRef idx="3">
            <a:schemeClr val="accent6"/>
          </a:effectRef>
          <a:fontRef idx="minor">
            <a:schemeClr val="lt1"/>
          </a:fontRef>
        </p:style>
        <p:txBody>
          <a:bodyPr>
            <a:noAutofit/>
          </a:bodyPr>
          <a:lstStyle/>
          <a:p>
            <a:pPr algn="just">
              <a:lnSpc>
                <a:spcPct val="150000"/>
              </a:lnSpc>
            </a:pPr>
            <a:r>
              <a:rPr lang="tr-TR" sz="3400" dirty="0">
                <a:solidFill>
                  <a:schemeClr val="tx1"/>
                </a:solidFill>
                <a:effectLst/>
              </a:rPr>
              <a:t>Öğretmenlik mesleğinin toplumsal statüsü, hem ülkemizde hem de uluslararası düzeyde öğretmen niteliği bağlamında tartışılan en önemli konulardan </a:t>
            </a:r>
            <a:r>
              <a:rPr lang="tr-TR" sz="3400" dirty="0" smtClean="0">
                <a:solidFill>
                  <a:schemeClr val="tx1"/>
                </a:solidFill>
                <a:effectLst/>
              </a:rPr>
              <a:t>birisidir.</a:t>
            </a:r>
            <a:endParaRPr lang="tr-TR" sz="34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z="1200" smtClean="0">
                <a:solidFill>
                  <a:schemeClr val="bg1"/>
                </a:solidFill>
              </a:rPr>
              <a:pPr/>
              <a:t>19</a:t>
            </a:fld>
            <a:endParaRPr lang="en-US" sz="1200" dirty="0">
              <a:solidFill>
                <a:schemeClr val="bg1"/>
              </a:solidFill>
            </a:endParaRPr>
          </a:p>
        </p:txBody>
      </p:sp>
    </p:spTree>
    <p:extLst>
      <p:ext uri="{BB962C8B-B14F-4D97-AF65-F5344CB8AC3E}">
        <p14:creationId xmlns:p14="http://schemas.microsoft.com/office/powerpoint/2010/main" val="308866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9119" y="0"/>
            <a:ext cx="10353762" cy="831273"/>
          </a:xfrm>
        </p:spPr>
        <p:txBody>
          <a:bodyPr/>
          <a:lstStyle/>
          <a:p>
            <a:r>
              <a:rPr lang="tr-TR" dirty="0" smtClean="0"/>
              <a:t>ÖĞRETMEN OLMAK</a:t>
            </a:r>
            <a:endParaRPr lang="tr-TR" dirty="0"/>
          </a:p>
        </p:txBody>
      </p:sp>
      <p:sp>
        <p:nvSpPr>
          <p:cNvPr id="4" name="İçerik Yer Tutucusu 3"/>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a:bodyPr>
          <a:lstStyle/>
          <a:p>
            <a:pPr algn="just">
              <a:lnSpc>
                <a:spcPct val="150000"/>
              </a:lnSpc>
            </a:pPr>
            <a:r>
              <a:rPr lang="tr-TR" sz="3000" dirty="0">
                <a:solidFill>
                  <a:schemeClr val="tx1"/>
                </a:solidFill>
              </a:rPr>
              <a:t>Öğretmenlik, insanlığın en kadim ve en vazgeçilemez meslekleri arasında </a:t>
            </a:r>
            <a:r>
              <a:rPr lang="tr-TR" sz="3000" dirty="0" smtClean="0">
                <a:solidFill>
                  <a:schemeClr val="tx1"/>
                </a:solidFill>
              </a:rPr>
              <a:t> ve </a:t>
            </a:r>
            <a:r>
              <a:rPr lang="tr-TR" sz="3000" dirty="0">
                <a:solidFill>
                  <a:schemeClr val="tx1"/>
                </a:solidFill>
              </a:rPr>
              <a:t>ilk sırada yer almaktadır. </a:t>
            </a:r>
            <a:endParaRPr lang="tr-TR" sz="3000" dirty="0" smtClean="0">
              <a:solidFill>
                <a:schemeClr val="tx1"/>
              </a:solidFill>
            </a:endParaRPr>
          </a:p>
          <a:p>
            <a:pPr algn="just">
              <a:lnSpc>
                <a:spcPct val="150000"/>
              </a:lnSpc>
            </a:pPr>
            <a:r>
              <a:rPr lang="tr-TR" sz="3000" dirty="0" smtClean="0">
                <a:solidFill>
                  <a:schemeClr val="tx1"/>
                </a:solidFill>
              </a:rPr>
              <a:t>Toplumun </a:t>
            </a:r>
            <a:r>
              <a:rPr lang="tr-TR" sz="3000" dirty="0">
                <a:solidFill>
                  <a:schemeClr val="tx1"/>
                </a:solidFill>
              </a:rPr>
              <a:t>ve kültürün devamı için oynadığı </a:t>
            </a:r>
            <a:r>
              <a:rPr lang="tr-TR" sz="3000" dirty="0" smtClean="0">
                <a:solidFill>
                  <a:schemeClr val="tx1"/>
                </a:solidFill>
              </a:rPr>
              <a:t>rol</a:t>
            </a:r>
            <a:r>
              <a:rPr lang="tr-TR" sz="3000" dirty="0">
                <a:solidFill>
                  <a:schemeClr val="tx1"/>
                </a:solidFill>
              </a:rPr>
              <a:t>, onu diğer meslekler içinde alternatifsiz kılmaktadır. </a:t>
            </a:r>
            <a:endParaRPr lang="tr-TR" sz="3000" dirty="0" smtClean="0">
              <a:solidFill>
                <a:schemeClr val="tx1"/>
              </a:solidFill>
            </a:endParaRPr>
          </a:p>
          <a:p>
            <a:pPr algn="just">
              <a:lnSpc>
                <a:spcPct val="150000"/>
              </a:lnSpc>
            </a:pPr>
            <a:r>
              <a:rPr lang="tr-TR" sz="3000" dirty="0" smtClean="0">
                <a:solidFill>
                  <a:schemeClr val="tx1"/>
                </a:solidFill>
              </a:rPr>
              <a:t>NİÇİN?</a:t>
            </a:r>
            <a:endParaRPr lang="tr-TR" sz="3000" dirty="0">
              <a:solidFill>
                <a:schemeClr val="tx1"/>
              </a:solidFill>
            </a:endParaRPr>
          </a:p>
        </p:txBody>
      </p:sp>
      <p:sp>
        <p:nvSpPr>
          <p:cNvPr id="3" name="Slayt Numarası Yer Tutucusu 2"/>
          <p:cNvSpPr>
            <a:spLocks noGrp="1"/>
          </p:cNvSpPr>
          <p:nvPr>
            <p:ph type="sldNum" sz="quarter" idx="12"/>
          </p:nvPr>
        </p:nvSpPr>
        <p:spPr/>
        <p:txBody>
          <a:bodyPr/>
          <a:lstStyle/>
          <a:p>
            <a:fld id="{DF28FB93-0A08-4E7D-8E63-9EFA29F1E093}" type="slidenum">
              <a:rPr lang="en-US" smtClean="0"/>
              <a:pPr/>
              <a:t>2</a:t>
            </a:fld>
            <a:endParaRPr lang="en-US" dirty="0"/>
          </a:p>
        </p:txBody>
      </p:sp>
    </p:spTree>
    <p:extLst>
      <p:ext uri="{BB962C8B-B14F-4D97-AF65-F5344CB8AC3E}">
        <p14:creationId xmlns:p14="http://schemas.microsoft.com/office/powerpoint/2010/main" val="2476943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1922" y="0"/>
            <a:ext cx="10353762" cy="970450"/>
          </a:xfrm>
        </p:spPr>
        <p:txBody>
          <a:bodyPr/>
          <a:lstStyle/>
          <a:p>
            <a:r>
              <a:rPr lang="tr-TR" dirty="0" smtClean="0"/>
              <a:t>ÖĞRETMENLİK MESLEĞİNİN STATÜSÜ</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744020197"/>
              </p:ext>
            </p:extLst>
          </p:nvPr>
        </p:nvGraphicFramePr>
        <p:xfrm>
          <a:off x="360947" y="1130969"/>
          <a:ext cx="11502189" cy="5727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fld id="{DF28FB93-0A08-4E7D-8E63-9EFA29F1E093}" type="slidenum">
              <a:rPr lang="en-US" smtClean="0"/>
              <a:pPr/>
              <a:t>20</a:t>
            </a:fld>
            <a:endParaRPr lang="en-US" dirty="0"/>
          </a:p>
        </p:txBody>
      </p:sp>
    </p:spTree>
    <p:extLst>
      <p:ext uri="{BB962C8B-B14F-4D97-AF65-F5344CB8AC3E}">
        <p14:creationId xmlns:p14="http://schemas.microsoft.com/office/powerpoint/2010/main" val="480315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ÖĞRETMENLERİN GÖZÜNDE MESLEĞİN SAYGINLIĞI</a:t>
            </a:r>
            <a:endParaRPr lang="tr-TR" dirty="0"/>
          </a:p>
        </p:txBody>
      </p:sp>
      <p:sp>
        <p:nvSpPr>
          <p:cNvPr id="3" name="İçerik Yer Tutucusu 2"/>
          <p:cNvSpPr>
            <a:spLocks noGrp="1"/>
          </p:cNvSpPr>
          <p:nvPr>
            <p:ph idx="1"/>
          </p:nvPr>
        </p:nvSpPr>
        <p:spPr>
          <a:xfrm>
            <a:off x="913794" y="2002614"/>
            <a:ext cx="10353762" cy="315127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just">
              <a:lnSpc>
                <a:spcPct val="150000"/>
              </a:lnSpc>
            </a:pPr>
            <a:r>
              <a:rPr lang="tr-TR" sz="3200" dirty="0">
                <a:solidFill>
                  <a:schemeClr val="tx1"/>
                </a:solidFill>
                <a:effectLst/>
              </a:rPr>
              <a:t>Bir meslek mensubunun mesleği ve kendisi hakkındaki düşünceleri </a:t>
            </a:r>
            <a:r>
              <a:rPr lang="tr-TR" sz="3200" dirty="0" smtClean="0">
                <a:solidFill>
                  <a:schemeClr val="tx1"/>
                </a:solidFill>
                <a:effectLst/>
              </a:rPr>
              <a:t>o </a:t>
            </a:r>
            <a:r>
              <a:rPr lang="tr-TR" sz="3200" dirty="0">
                <a:solidFill>
                  <a:schemeClr val="tx1"/>
                </a:solidFill>
                <a:effectLst/>
              </a:rPr>
              <a:t>kişinin davranışlarını şekillendirmekte ve mesleği icra etme başarısını etkileyebilmektedir (Akyüz, 1997).</a:t>
            </a:r>
            <a:endParaRPr lang="tr-TR" sz="32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21</a:t>
            </a:fld>
            <a:endParaRPr lang="en-US" dirty="0"/>
          </a:p>
        </p:txBody>
      </p:sp>
    </p:spTree>
    <p:extLst>
      <p:ext uri="{BB962C8B-B14F-4D97-AF65-F5344CB8AC3E}">
        <p14:creationId xmlns:p14="http://schemas.microsoft.com/office/powerpoint/2010/main" val="25231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ÖĞRETMENLERİN GÖZÜNDE MESLEĞİN SAYGINLIĞI</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22</a:t>
            </a:fld>
            <a:endParaRPr lang="en-US" dirty="0"/>
          </a:p>
        </p:txBody>
      </p:sp>
      <p:pic>
        <p:nvPicPr>
          <p:cNvPr id="5" name="Resim 4"/>
          <p:cNvPicPr>
            <a:picLocks noChangeAspect="1"/>
          </p:cNvPicPr>
          <p:nvPr/>
        </p:nvPicPr>
        <p:blipFill>
          <a:blip r:embed="rId3"/>
          <a:stretch>
            <a:fillRect/>
          </a:stretch>
        </p:blipFill>
        <p:spPr>
          <a:xfrm>
            <a:off x="2645639" y="1378852"/>
            <a:ext cx="6890074" cy="5165250"/>
          </a:xfrm>
          <a:prstGeom prst="rect">
            <a:avLst/>
          </a:prstGeom>
        </p:spPr>
      </p:pic>
    </p:spTree>
    <p:extLst>
      <p:ext uri="{BB962C8B-B14F-4D97-AF65-F5344CB8AC3E}">
        <p14:creationId xmlns:p14="http://schemas.microsoft.com/office/powerpoint/2010/main" val="780102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MESLEĞE GİRİŞ VE MESLEKİ GELİŞİM</a:t>
            </a:r>
            <a:endParaRPr lang="tr-TR" dirty="0"/>
          </a:p>
        </p:txBody>
      </p:sp>
      <p:sp>
        <p:nvSpPr>
          <p:cNvPr id="3" name="İçerik Yer Tutucusu 2"/>
          <p:cNvSpPr>
            <a:spLocks noGrp="1"/>
          </p:cNvSpPr>
          <p:nvPr>
            <p:ph idx="1"/>
          </p:nvPr>
        </p:nvSpPr>
        <p:spPr>
          <a:xfrm>
            <a:off x="505325" y="1900989"/>
            <a:ext cx="11237495" cy="3874169"/>
          </a:xfrm>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algn="just">
              <a:lnSpc>
                <a:spcPct val="150000"/>
              </a:lnSpc>
            </a:pPr>
            <a:r>
              <a:rPr lang="tr-TR" sz="3200" dirty="0">
                <a:solidFill>
                  <a:schemeClr val="tx1"/>
                </a:solidFill>
                <a:effectLst/>
              </a:rPr>
              <a:t>Diğer birçok meslek grubunda olduğu gibi öğretmenlikte de mesleğe </a:t>
            </a:r>
            <a:r>
              <a:rPr lang="tr-TR" sz="3200" dirty="0" smtClean="0">
                <a:solidFill>
                  <a:schemeClr val="tx1"/>
                </a:solidFill>
                <a:effectLst/>
              </a:rPr>
              <a:t>ilişkin </a:t>
            </a:r>
            <a:r>
              <a:rPr lang="tr-TR" sz="3200" dirty="0">
                <a:solidFill>
                  <a:schemeClr val="tx1"/>
                </a:solidFill>
                <a:effectLst/>
              </a:rPr>
              <a:t>pratiklerde değişim ve dönüşüm yaşanmaktadır. Dolayısıyla </a:t>
            </a:r>
            <a:r>
              <a:rPr lang="tr-TR" sz="3200" dirty="0" smtClean="0">
                <a:solidFill>
                  <a:schemeClr val="tx1"/>
                </a:solidFill>
                <a:effectLst/>
              </a:rPr>
              <a:t>nitelikli </a:t>
            </a:r>
            <a:r>
              <a:rPr lang="tr-TR" sz="3200" dirty="0">
                <a:solidFill>
                  <a:schemeClr val="tx1"/>
                </a:solidFill>
                <a:effectLst/>
              </a:rPr>
              <a:t>öğretmenler yetiştirmek ve sisteme kazandırmak kadar, bu öğretmenlerin sistem içerisinde kalmasını ve sürekli mesleki bilgilerini </a:t>
            </a:r>
            <a:r>
              <a:rPr lang="tr-TR" sz="3200" dirty="0" smtClean="0">
                <a:solidFill>
                  <a:schemeClr val="tx1"/>
                </a:solidFill>
                <a:effectLst/>
              </a:rPr>
              <a:t>güncel </a:t>
            </a:r>
            <a:r>
              <a:rPr lang="tr-TR" sz="3200" dirty="0">
                <a:solidFill>
                  <a:schemeClr val="tx1"/>
                </a:solidFill>
                <a:effectLst/>
              </a:rPr>
              <a:t>tutmalarını sağlamak da büyük önem arz etmektedir. </a:t>
            </a:r>
            <a:endParaRPr lang="tr-TR" sz="32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23</a:t>
            </a:fld>
            <a:endParaRPr lang="en-US" dirty="0"/>
          </a:p>
        </p:txBody>
      </p:sp>
    </p:spTree>
    <p:extLst>
      <p:ext uri="{BB962C8B-B14F-4D97-AF65-F5344CB8AC3E}">
        <p14:creationId xmlns:p14="http://schemas.microsoft.com/office/powerpoint/2010/main" val="455896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215189" y="4728411"/>
            <a:ext cx="493295" cy="21656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noFill/>
            </a:endParaRPr>
          </a:p>
        </p:txBody>
      </p:sp>
      <p:sp>
        <p:nvSpPr>
          <p:cNvPr id="2" name="Unvan 1"/>
          <p:cNvSpPr>
            <a:spLocks noGrp="1"/>
          </p:cNvSpPr>
          <p:nvPr>
            <p:ph type="title"/>
          </p:nvPr>
        </p:nvSpPr>
        <p:spPr>
          <a:xfrm>
            <a:off x="913795" y="0"/>
            <a:ext cx="10353762" cy="837937"/>
          </a:xfrm>
        </p:spPr>
        <p:txBody>
          <a:bodyPr/>
          <a:lstStyle/>
          <a:p>
            <a:r>
              <a:rPr lang="tr-TR" dirty="0" smtClean="0"/>
              <a:t>ULUSLARARASI KIYASLAMALAR</a:t>
            </a:r>
            <a:endParaRPr lang="tr-TR"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24</a:t>
            </a:fld>
            <a:endParaRPr lang="en-US" dirty="0"/>
          </a:p>
        </p:txBody>
      </p:sp>
      <p:pic>
        <p:nvPicPr>
          <p:cNvPr id="5" name="Resim 4"/>
          <p:cNvPicPr>
            <a:picLocks noChangeAspect="1"/>
          </p:cNvPicPr>
          <p:nvPr/>
        </p:nvPicPr>
        <p:blipFill>
          <a:blip r:embed="rId3"/>
          <a:stretch>
            <a:fillRect/>
          </a:stretch>
        </p:blipFill>
        <p:spPr>
          <a:xfrm>
            <a:off x="1" y="1059873"/>
            <a:ext cx="6421582" cy="5798127"/>
          </a:xfrm>
          <a:prstGeom prst="rect">
            <a:avLst/>
          </a:prstGeom>
        </p:spPr>
      </p:pic>
      <p:pic>
        <p:nvPicPr>
          <p:cNvPr id="6" name="Resim 5"/>
          <p:cNvPicPr>
            <a:picLocks noChangeAspect="1"/>
          </p:cNvPicPr>
          <p:nvPr/>
        </p:nvPicPr>
        <p:blipFill>
          <a:blip r:embed="rId4"/>
          <a:stretch>
            <a:fillRect/>
          </a:stretch>
        </p:blipFill>
        <p:spPr>
          <a:xfrm>
            <a:off x="6421583" y="1059873"/>
            <a:ext cx="5770417" cy="5798127"/>
          </a:xfrm>
          <a:prstGeom prst="rect">
            <a:avLst/>
          </a:prstGeom>
        </p:spPr>
      </p:pic>
    </p:spTree>
    <p:extLst>
      <p:ext uri="{BB962C8B-B14F-4D97-AF65-F5344CB8AC3E}">
        <p14:creationId xmlns:p14="http://schemas.microsoft.com/office/powerpoint/2010/main" val="3637808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40006"/>
            <a:ext cx="10353762" cy="970450"/>
          </a:xfrm>
        </p:spPr>
        <p:txBody>
          <a:bodyPr/>
          <a:lstStyle/>
          <a:p>
            <a:r>
              <a:rPr lang="tr-TR" dirty="0" smtClean="0"/>
              <a:t>ÖĞRETİM SAATİ</a:t>
            </a:r>
            <a:endParaRPr lang="tr-TR"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25</a:t>
            </a:fld>
            <a:endParaRPr lang="en-US" dirty="0"/>
          </a:p>
        </p:txBody>
      </p:sp>
      <p:pic>
        <p:nvPicPr>
          <p:cNvPr id="5" name="Resim 4"/>
          <p:cNvPicPr>
            <a:picLocks noChangeAspect="1"/>
          </p:cNvPicPr>
          <p:nvPr/>
        </p:nvPicPr>
        <p:blipFill>
          <a:blip r:embed="rId2"/>
          <a:stretch>
            <a:fillRect/>
          </a:stretch>
        </p:blipFill>
        <p:spPr>
          <a:xfrm>
            <a:off x="2814149" y="1227221"/>
            <a:ext cx="6563702" cy="5630780"/>
          </a:xfrm>
          <a:prstGeom prst="rect">
            <a:avLst/>
          </a:prstGeom>
        </p:spPr>
      </p:pic>
    </p:spTree>
    <p:extLst>
      <p:ext uri="{BB962C8B-B14F-4D97-AF65-F5344CB8AC3E}">
        <p14:creationId xmlns:p14="http://schemas.microsoft.com/office/powerpoint/2010/main" val="1627873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785" y="0"/>
            <a:ext cx="11177516" cy="970450"/>
          </a:xfrm>
        </p:spPr>
        <p:txBody>
          <a:bodyPr>
            <a:normAutofit/>
          </a:bodyPr>
          <a:lstStyle/>
          <a:p>
            <a:r>
              <a:rPr lang="tr-TR" sz="3200" dirty="0" smtClean="0"/>
              <a:t>ÖĞRETMEN BAŞINA DÜŞEN ORTALAMA ÖĞRENCİ SAYISI</a:t>
            </a:r>
            <a:endParaRPr lang="tr-TR" sz="3200" dirty="0"/>
          </a:p>
        </p:txBody>
      </p:sp>
      <p:sp>
        <p:nvSpPr>
          <p:cNvPr id="3" name="İçerik Yer Tutucusu 2"/>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DF28FB93-0A08-4E7D-8E63-9EFA29F1E093}" type="slidenum">
              <a:rPr lang="en-US" smtClean="0"/>
              <a:pPr/>
              <a:t>26</a:t>
            </a:fld>
            <a:endParaRPr lang="en-US" dirty="0"/>
          </a:p>
        </p:txBody>
      </p:sp>
      <p:pic>
        <p:nvPicPr>
          <p:cNvPr id="5" name="Resim 4"/>
          <p:cNvPicPr>
            <a:picLocks noChangeAspect="1"/>
          </p:cNvPicPr>
          <p:nvPr/>
        </p:nvPicPr>
        <p:blipFill>
          <a:blip r:embed="rId2"/>
          <a:stretch>
            <a:fillRect/>
          </a:stretch>
        </p:blipFill>
        <p:spPr>
          <a:xfrm>
            <a:off x="2754428" y="861965"/>
            <a:ext cx="6672493" cy="5654842"/>
          </a:xfrm>
          <a:prstGeom prst="rect">
            <a:avLst/>
          </a:prstGeom>
        </p:spPr>
      </p:pic>
    </p:spTree>
    <p:extLst>
      <p:ext uri="{BB962C8B-B14F-4D97-AF65-F5344CB8AC3E}">
        <p14:creationId xmlns:p14="http://schemas.microsoft.com/office/powerpoint/2010/main" val="250947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ÖĞRETMEN OLMAK</a:t>
            </a:r>
            <a:endParaRPr lang="tr-TR" dirty="0"/>
          </a:p>
        </p:txBody>
      </p:sp>
      <p:sp>
        <p:nvSpPr>
          <p:cNvPr id="3" name="İçerik Yer Tutucusu 2"/>
          <p:cNvSpPr>
            <a:spLocks noGrp="1"/>
          </p:cNvSpPr>
          <p:nvPr>
            <p:ph idx="1"/>
          </p:nvPr>
        </p:nvSpPr>
        <p:spPr>
          <a:xfrm>
            <a:off x="623455" y="2251995"/>
            <a:ext cx="10644102" cy="3338314"/>
          </a:xfrm>
        </p:spPr>
        <p:style>
          <a:lnRef idx="2">
            <a:schemeClr val="accent2"/>
          </a:lnRef>
          <a:fillRef idx="1">
            <a:schemeClr val="lt1"/>
          </a:fillRef>
          <a:effectRef idx="0">
            <a:schemeClr val="accent2"/>
          </a:effectRef>
          <a:fontRef idx="minor">
            <a:schemeClr val="dk1"/>
          </a:fontRef>
        </p:style>
        <p:txBody>
          <a:bodyPr>
            <a:normAutofit fontScale="92500"/>
          </a:bodyPr>
          <a:lstStyle/>
          <a:p>
            <a:pPr algn="just">
              <a:lnSpc>
                <a:spcPct val="150000"/>
              </a:lnSpc>
            </a:pPr>
            <a:r>
              <a:rPr lang="tr-TR" sz="2800" dirty="0">
                <a:effectLst/>
              </a:rPr>
              <a:t>İ</a:t>
            </a:r>
            <a:r>
              <a:rPr lang="tr-TR" sz="2800" dirty="0" smtClean="0">
                <a:effectLst/>
              </a:rPr>
              <a:t>nsanlara </a:t>
            </a:r>
            <a:r>
              <a:rPr lang="tr-TR" sz="2800" dirty="0">
                <a:effectLst/>
              </a:rPr>
              <a:t>bilgi ve tecrübe aktaran her insan fiilen bir öğretmendir. Ancak kültür ve uygarlık tarihi boyunca biriktirilen bilgi ve tecrübenin sistematik bir şekilde, belli yöntem ve tekniklerle verimli bir şekilde aktarımı, bu işin profesyonel bir bağlamda sürdürülmesi ihtiyacını ortaya koymuştur. İşte bu profesyonel bağlamın ürettiği mesleğe öğretmenlik </a:t>
            </a:r>
            <a:r>
              <a:rPr lang="tr-TR" sz="2800" dirty="0" smtClean="0">
                <a:effectLst/>
              </a:rPr>
              <a:t>denilmektedir</a:t>
            </a:r>
            <a:r>
              <a:rPr lang="tr-TR" sz="2800" dirty="0">
                <a:effectLst/>
              </a:rPr>
              <a:t>.</a:t>
            </a:r>
            <a:endParaRPr lang="tr-TR" sz="2800" dirty="0"/>
          </a:p>
        </p:txBody>
      </p:sp>
      <p:sp>
        <p:nvSpPr>
          <p:cNvPr id="4" name="Slayt Numarası Yer Tutucusu 3"/>
          <p:cNvSpPr>
            <a:spLocks noGrp="1"/>
          </p:cNvSpPr>
          <p:nvPr>
            <p:ph type="sldNum" sz="quarter" idx="12"/>
          </p:nvPr>
        </p:nvSpPr>
        <p:spPr/>
        <p:txBody>
          <a:bodyPr/>
          <a:lstStyle/>
          <a:p>
            <a:fld id="{DF28FB93-0A08-4E7D-8E63-9EFA29F1E093}" type="slidenum">
              <a:rPr lang="en-US" smtClean="0"/>
              <a:pPr/>
              <a:t>3</a:t>
            </a:fld>
            <a:endParaRPr lang="en-US" dirty="0"/>
          </a:p>
        </p:txBody>
      </p:sp>
    </p:spTree>
    <p:extLst>
      <p:ext uri="{BB962C8B-B14F-4D97-AF65-F5344CB8AC3E}">
        <p14:creationId xmlns:p14="http://schemas.microsoft.com/office/powerpoint/2010/main" val="252105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368969"/>
            <a:ext cx="10353762" cy="970450"/>
          </a:xfrm>
        </p:spPr>
        <p:txBody>
          <a:bodyPr/>
          <a:lstStyle/>
          <a:p>
            <a:r>
              <a:rPr lang="tr-TR" dirty="0"/>
              <a:t>ÖĞRETMEN OLMAK</a:t>
            </a:r>
          </a:p>
        </p:txBody>
      </p:sp>
      <p:sp>
        <p:nvSpPr>
          <p:cNvPr id="3" name="İçerik Yer Tutucusu 2"/>
          <p:cNvSpPr>
            <a:spLocks noGrp="1"/>
          </p:cNvSpPr>
          <p:nvPr>
            <p:ph idx="1"/>
          </p:nvPr>
        </p:nvSpPr>
        <p:spPr>
          <a:xfrm>
            <a:off x="913794" y="1580050"/>
            <a:ext cx="10353762" cy="3442224"/>
          </a:xfrm>
        </p:spPr>
        <p:style>
          <a:lnRef idx="0">
            <a:schemeClr val="accent6"/>
          </a:lnRef>
          <a:fillRef idx="3">
            <a:schemeClr val="accent6"/>
          </a:fillRef>
          <a:effectRef idx="3">
            <a:schemeClr val="accent6"/>
          </a:effectRef>
          <a:fontRef idx="minor">
            <a:schemeClr val="lt1"/>
          </a:fontRef>
        </p:style>
        <p:txBody>
          <a:bodyPr>
            <a:normAutofit/>
          </a:bodyPr>
          <a:lstStyle/>
          <a:p>
            <a:pPr algn="just"/>
            <a:r>
              <a:rPr lang="tr-TR" sz="4000" dirty="0">
                <a:solidFill>
                  <a:schemeClr val="tx1"/>
                </a:solidFill>
                <a:effectLst/>
              </a:rPr>
              <a:t>Modernleşme tarihimiz, öğretmenlik mesleğinin hayli tahrip edildiği, sorunlu bir öğretmen yetiştirme düzeni ve eğitim sistemi üzerinden bir yapı ile karşı karşıya kalındığı örnekleriyle doludur. </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4</a:t>
            </a:fld>
            <a:endParaRPr lang="en-US" dirty="0"/>
          </a:p>
        </p:txBody>
      </p:sp>
      <p:pic>
        <p:nvPicPr>
          <p:cNvPr id="1026" name="Picture 2" descr="http://thumbs.dreamstime.com/z/cash-coins-9750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36076"/>
            <a:ext cx="2197676" cy="175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55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71" y="559061"/>
            <a:ext cx="10353762" cy="970450"/>
          </a:xfrm>
        </p:spPr>
        <p:txBody>
          <a:bodyPr/>
          <a:lstStyle/>
          <a:p>
            <a:r>
              <a:rPr lang="tr-TR" dirty="0"/>
              <a:t>ÖĞRETMEN OLMAK</a:t>
            </a:r>
          </a:p>
        </p:txBody>
      </p:sp>
      <p:sp>
        <p:nvSpPr>
          <p:cNvPr id="3" name="İçerik Yer Tutucusu 2"/>
          <p:cNvSpPr>
            <a:spLocks noGrp="1"/>
          </p:cNvSpPr>
          <p:nvPr>
            <p:ph idx="1"/>
          </p:nvPr>
        </p:nvSpPr>
        <p:spPr>
          <a:xfrm>
            <a:off x="0" y="2168472"/>
            <a:ext cx="9373205" cy="3818316"/>
          </a:xfrm>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pPr algn="just">
              <a:lnSpc>
                <a:spcPct val="160000"/>
              </a:lnSpc>
            </a:pPr>
            <a:r>
              <a:rPr lang="tr-TR" sz="4000" dirty="0">
                <a:solidFill>
                  <a:schemeClr val="tx1"/>
                </a:solidFill>
                <a:effectLst/>
              </a:rPr>
              <a:t>Esnek çalışma sisteminin yanlış yorumlanması sonucu; fazlaca yorulmadan </a:t>
            </a:r>
            <a:r>
              <a:rPr lang="tr-TR" sz="4000" dirty="0" smtClean="0">
                <a:solidFill>
                  <a:schemeClr val="tx1"/>
                </a:solidFill>
                <a:effectLst/>
              </a:rPr>
              <a:t>ücret </a:t>
            </a:r>
            <a:r>
              <a:rPr lang="tr-TR" sz="4000" dirty="0">
                <a:solidFill>
                  <a:schemeClr val="tx1"/>
                </a:solidFill>
                <a:effectLst/>
              </a:rPr>
              <a:t>alan, zamanının çoğu boş geçen, yaz boyu tatil yapan meslek grubu olarak etiketlenen ve ortaya koyduğu bütün talepler, söz konusu negatif algı üzerinden endişeyle karşılanan öğretmenler, maalesef bugün Türkiye’de bu algıya kilitlenmiş durumdadır. </a:t>
            </a:r>
            <a:endParaRPr lang="tr-TR" sz="40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5</a:t>
            </a:fld>
            <a:endParaRPr lang="en-US" dirty="0"/>
          </a:p>
        </p:txBody>
      </p:sp>
      <p:pic>
        <p:nvPicPr>
          <p:cNvPr id="2050" name="Picture 2" descr="http://img.haberler.com/haber/681/nasa-yatarak-haftada-3200-lira-kazanacak-personel-7061681_x_5366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82" y="0"/>
            <a:ext cx="3713018" cy="208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2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 MESLEK OLARAK ÖĞRETMENLİK</a:t>
            </a:r>
            <a:endParaRPr lang="tr-TR" dirty="0"/>
          </a:p>
        </p:txBody>
      </p:sp>
      <p:sp>
        <p:nvSpPr>
          <p:cNvPr id="3" name="İçerik Yer Tutucusu 2"/>
          <p:cNvSpPr>
            <a:spLocks noGrp="1"/>
          </p:cNvSpPr>
          <p:nvPr>
            <p:ph idx="1"/>
          </p:nvPr>
        </p:nvSpPr>
        <p:spPr>
          <a:xfrm>
            <a:off x="665017" y="1917033"/>
            <a:ext cx="10602539" cy="3542071"/>
          </a:xfrm>
        </p:spPr>
        <p:style>
          <a:lnRef idx="0">
            <a:schemeClr val="accent2"/>
          </a:lnRef>
          <a:fillRef idx="3">
            <a:schemeClr val="accent2"/>
          </a:fillRef>
          <a:effectRef idx="3">
            <a:schemeClr val="accent2"/>
          </a:effectRef>
          <a:fontRef idx="minor">
            <a:schemeClr val="lt1"/>
          </a:fontRef>
        </p:style>
        <p:txBody>
          <a:bodyPr>
            <a:normAutofit fontScale="55000" lnSpcReduction="20000"/>
          </a:bodyPr>
          <a:lstStyle/>
          <a:p>
            <a:pPr algn="just">
              <a:lnSpc>
                <a:spcPct val="170000"/>
              </a:lnSpc>
            </a:pPr>
            <a:r>
              <a:rPr lang="tr-TR" sz="6000" dirty="0">
                <a:solidFill>
                  <a:schemeClr val="tx1"/>
                </a:solidFill>
                <a:effectLst/>
              </a:rPr>
              <a:t>Öğretmenlik, birçok ülkede 19. yüzyıldan itibaren bir meslek olarak nitelenmeye başlanmıştır. Bunun en temel sebebi genel olarak, </a:t>
            </a:r>
            <a:r>
              <a:rPr lang="tr-TR" sz="6000" dirty="0" smtClean="0">
                <a:solidFill>
                  <a:schemeClr val="tx1"/>
                </a:solidFill>
                <a:effectLst/>
              </a:rPr>
              <a:t>zorunlu </a:t>
            </a:r>
            <a:r>
              <a:rPr lang="tr-TR" sz="6000" dirty="0">
                <a:solidFill>
                  <a:schemeClr val="tx1"/>
                </a:solidFill>
                <a:effectLst/>
              </a:rPr>
              <a:t>eğitimin yaygınlaşması ve buna bağlı olarak öğretmen ihtiyacının ortaya çıkmasıdır. </a:t>
            </a:r>
            <a:endParaRPr lang="tr-TR" sz="56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6</a:t>
            </a:fld>
            <a:endParaRPr lang="en-US" dirty="0"/>
          </a:p>
        </p:txBody>
      </p:sp>
    </p:spTree>
    <p:extLst>
      <p:ext uri="{BB962C8B-B14F-4D97-AF65-F5344CB8AC3E}">
        <p14:creationId xmlns:p14="http://schemas.microsoft.com/office/powerpoint/2010/main" val="1905699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 MESLEK OLARAK ÖĞRETMENLİK</a:t>
            </a:r>
          </a:p>
        </p:txBody>
      </p:sp>
      <p:sp>
        <p:nvSpPr>
          <p:cNvPr id="3" name="İçerik Yer Tutucusu 2"/>
          <p:cNvSpPr>
            <a:spLocks noGrp="1"/>
          </p:cNvSpPr>
          <p:nvPr>
            <p:ph idx="1"/>
          </p:nvPr>
        </p:nvSpPr>
        <p:spPr>
          <a:xfrm>
            <a:off x="3155449" y="1733550"/>
            <a:ext cx="9036551" cy="4246980"/>
          </a:xfrm>
        </p:spPr>
        <p:style>
          <a:lnRef idx="0">
            <a:schemeClr val="accent1"/>
          </a:lnRef>
          <a:fillRef idx="3">
            <a:schemeClr val="accent1"/>
          </a:fillRef>
          <a:effectRef idx="3">
            <a:schemeClr val="accent1"/>
          </a:effectRef>
          <a:fontRef idx="minor">
            <a:schemeClr val="lt1"/>
          </a:fontRef>
        </p:style>
        <p:txBody>
          <a:bodyPr>
            <a:normAutofit fontScale="85000" lnSpcReduction="10000"/>
          </a:bodyPr>
          <a:lstStyle/>
          <a:p>
            <a:pPr algn="just">
              <a:lnSpc>
                <a:spcPct val="170000"/>
              </a:lnSpc>
            </a:pPr>
            <a:r>
              <a:rPr lang="tr-TR" sz="4000" dirty="0">
                <a:solidFill>
                  <a:schemeClr val="tx1"/>
                </a:solidFill>
                <a:effectLst/>
              </a:rPr>
              <a:t>1848 yılında </a:t>
            </a:r>
            <a:r>
              <a:rPr lang="tr-TR" sz="4000" dirty="0" err="1">
                <a:solidFill>
                  <a:schemeClr val="tx1"/>
                </a:solidFill>
                <a:effectLst/>
              </a:rPr>
              <a:t>Darülmuallimin</a:t>
            </a:r>
            <a:r>
              <a:rPr lang="tr-TR" sz="4000" dirty="0">
                <a:solidFill>
                  <a:schemeClr val="tx1"/>
                </a:solidFill>
                <a:effectLst/>
              </a:rPr>
              <a:t> adıyla bugünkü manada öğretmen yetiştiren ilk meslek okulu kurulmuştur. 1850 yılında </a:t>
            </a:r>
            <a:r>
              <a:rPr lang="tr-TR" sz="4000" dirty="0" err="1">
                <a:solidFill>
                  <a:schemeClr val="tx1"/>
                </a:solidFill>
                <a:effectLst/>
              </a:rPr>
              <a:t>Darülmuallimin</a:t>
            </a:r>
            <a:r>
              <a:rPr lang="tr-TR" sz="4000" dirty="0">
                <a:solidFill>
                  <a:schemeClr val="tx1"/>
                </a:solidFill>
                <a:effectLst/>
              </a:rPr>
              <a:t> başına getirilen Ahmet Cevdet Efendi, </a:t>
            </a:r>
            <a:r>
              <a:rPr lang="tr-TR" sz="4000" dirty="0" err="1">
                <a:solidFill>
                  <a:schemeClr val="tx1"/>
                </a:solidFill>
                <a:effectLst/>
              </a:rPr>
              <a:t>Darülmuallimin</a:t>
            </a:r>
            <a:r>
              <a:rPr lang="tr-TR" sz="4000" dirty="0">
                <a:solidFill>
                  <a:schemeClr val="tx1"/>
                </a:solidFill>
                <a:effectLst/>
              </a:rPr>
              <a:t> için bir nizamname kaleme almıştır. </a:t>
            </a:r>
            <a:endParaRPr lang="tr-TR" sz="4000" dirty="0">
              <a:solidFill>
                <a:schemeClr val="tx1"/>
              </a:solidFill>
            </a:endParaRPr>
          </a:p>
        </p:txBody>
      </p:sp>
      <p:sp>
        <p:nvSpPr>
          <p:cNvPr id="4" name="Slayt Numarası Yer Tutucusu 3"/>
          <p:cNvSpPr>
            <a:spLocks noGrp="1"/>
          </p:cNvSpPr>
          <p:nvPr>
            <p:ph type="sldNum" sz="quarter" idx="12"/>
          </p:nvPr>
        </p:nvSpPr>
        <p:spPr>
          <a:xfrm>
            <a:off x="10514011" y="6075780"/>
            <a:ext cx="753545" cy="365125"/>
          </a:xfrm>
        </p:spPr>
        <p:txBody>
          <a:bodyPr/>
          <a:lstStyle/>
          <a:p>
            <a:fld id="{DF28FB93-0A08-4E7D-8E63-9EFA29F1E093}" type="slidenum">
              <a:rPr lang="en-US" smtClean="0"/>
              <a:pPr/>
              <a:t>7</a:t>
            </a:fld>
            <a:endParaRPr lang="en-US" dirty="0"/>
          </a:p>
        </p:txBody>
      </p:sp>
      <p:pic>
        <p:nvPicPr>
          <p:cNvPr id="1026" name="Picture 2" descr="http://www.bizimkonya.com/images/konyaeskiresim/konyaeskiresim%20%286%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91448"/>
            <a:ext cx="3070747" cy="231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640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 MESLEK OLARAK ÖĞRETMENLİK</a:t>
            </a:r>
          </a:p>
        </p:txBody>
      </p:sp>
      <p:sp>
        <p:nvSpPr>
          <p:cNvPr id="3" name="İçerik Yer Tutucusu 2"/>
          <p:cNvSpPr>
            <a:spLocks noGrp="1"/>
          </p:cNvSpPr>
          <p:nvPr>
            <p:ph idx="1"/>
          </p:nvPr>
        </p:nvSpPr>
        <p:spPr>
          <a:xfrm>
            <a:off x="602673" y="1932710"/>
            <a:ext cx="11222182" cy="3950566"/>
          </a:xfrm>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pPr algn="just">
              <a:lnSpc>
                <a:spcPct val="170000"/>
              </a:lnSpc>
            </a:pPr>
            <a:r>
              <a:rPr lang="tr-TR" sz="4400" dirty="0">
                <a:solidFill>
                  <a:schemeClr val="tx1"/>
                </a:solidFill>
                <a:effectLst/>
              </a:rPr>
              <a:t>Öğretmenliği meslek olarak değerlendiren </a:t>
            </a:r>
            <a:r>
              <a:rPr lang="tr-TR" sz="4400" dirty="0" err="1">
                <a:solidFill>
                  <a:schemeClr val="tx1"/>
                </a:solidFill>
                <a:effectLst/>
              </a:rPr>
              <a:t>Darülmuallimin</a:t>
            </a:r>
            <a:r>
              <a:rPr lang="tr-TR" sz="4400" dirty="0">
                <a:solidFill>
                  <a:schemeClr val="tx1"/>
                </a:solidFill>
                <a:effectLst/>
              </a:rPr>
              <a:t> Nizamnamesi </a:t>
            </a:r>
            <a:r>
              <a:rPr lang="tr-TR" sz="4400" dirty="0" smtClean="0">
                <a:solidFill>
                  <a:schemeClr val="tx1"/>
                </a:solidFill>
                <a:effectLst/>
              </a:rPr>
              <a:t> kadar </a:t>
            </a:r>
            <a:r>
              <a:rPr lang="tr-TR" sz="4400" dirty="0">
                <a:solidFill>
                  <a:schemeClr val="tx1"/>
                </a:solidFill>
                <a:effectLst/>
              </a:rPr>
              <a:t>önemli bir diğer yasal düzenleme 1869 yılında çıkarılan </a:t>
            </a:r>
            <a:r>
              <a:rPr lang="tr-TR" sz="4400" dirty="0" smtClean="0">
                <a:solidFill>
                  <a:schemeClr val="tx1"/>
                </a:solidFill>
                <a:effectLst/>
              </a:rPr>
              <a:t>Maarif-i </a:t>
            </a:r>
            <a:r>
              <a:rPr lang="tr-TR" sz="4400" dirty="0">
                <a:solidFill>
                  <a:schemeClr val="tx1"/>
                </a:solidFill>
                <a:effectLst/>
              </a:rPr>
              <a:t>Umumi Nizamnamesidir. Bu nizamnamede umumi mekteplere öğretmen olmada öncelik hakkının </a:t>
            </a:r>
            <a:r>
              <a:rPr lang="tr-TR" sz="4400" dirty="0" err="1">
                <a:solidFill>
                  <a:schemeClr val="tx1"/>
                </a:solidFill>
                <a:effectLst/>
              </a:rPr>
              <a:t>Darülmuallimin’de</a:t>
            </a:r>
            <a:r>
              <a:rPr lang="tr-TR" sz="4400" dirty="0">
                <a:solidFill>
                  <a:schemeClr val="tx1"/>
                </a:solidFill>
                <a:effectLst/>
              </a:rPr>
              <a:t> eğitim görmüş muallimlere ait olduğu belirtilmiştir. Nizamnamedeki bu madde öğretmenliği </a:t>
            </a:r>
            <a:r>
              <a:rPr lang="tr-TR" sz="4400" dirty="0" err="1">
                <a:solidFill>
                  <a:schemeClr val="tx1"/>
                </a:solidFill>
                <a:effectLst/>
              </a:rPr>
              <a:t>meslekleştirme</a:t>
            </a:r>
            <a:r>
              <a:rPr lang="tr-TR" sz="4400" dirty="0">
                <a:solidFill>
                  <a:schemeClr val="tx1"/>
                </a:solidFill>
                <a:effectLst/>
              </a:rPr>
              <a:t> adına önemli bir diğer adımdır. </a:t>
            </a:r>
          </a:p>
        </p:txBody>
      </p:sp>
      <p:sp>
        <p:nvSpPr>
          <p:cNvPr id="4" name="Slayt Numarası Yer Tutucusu 3"/>
          <p:cNvSpPr>
            <a:spLocks noGrp="1"/>
          </p:cNvSpPr>
          <p:nvPr>
            <p:ph type="sldNum" sz="quarter" idx="12"/>
          </p:nvPr>
        </p:nvSpPr>
        <p:spPr/>
        <p:txBody>
          <a:bodyPr/>
          <a:lstStyle/>
          <a:p>
            <a:fld id="{DF28FB93-0A08-4E7D-8E63-9EFA29F1E093}" type="slidenum">
              <a:rPr lang="en-US" smtClean="0"/>
              <a:pPr/>
              <a:t>8</a:t>
            </a:fld>
            <a:endParaRPr lang="en-US" dirty="0"/>
          </a:p>
        </p:txBody>
      </p:sp>
    </p:spTree>
    <p:extLst>
      <p:ext uri="{BB962C8B-B14F-4D97-AF65-F5344CB8AC3E}">
        <p14:creationId xmlns:p14="http://schemas.microsoft.com/office/powerpoint/2010/main" val="402391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 MESLEK OLARAK ÖĞRETMENLİK</a:t>
            </a:r>
          </a:p>
        </p:txBody>
      </p:sp>
      <p:sp>
        <p:nvSpPr>
          <p:cNvPr id="3" name="İçerik Yer Tutucusu 2"/>
          <p:cNvSpPr>
            <a:spLocks noGrp="1"/>
          </p:cNvSpPr>
          <p:nvPr>
            <p:ph idx="1"/>
          </p:nvPr>
        </p:nvSpPr>
        <p:spPr>
          <a:xfrm>
            <a:off x="0" y="2027456"/>
            <a:ext cx="8277726" cy="3537382"/>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just">
              <a:lnSpc>
                <a:spcPct val="150000"/>
              </a:lnSpc>
            </a:pPr>
            <a:r>
              <a:rPr lang="tr-TR" sz="3000" dirty="0">
                <a:solidFill>
                  <a:schemeClr val="tx1"/>
                </a:solidFill>
                <a:effectLst/>
              </a:rPr>
              <a:t>Eğitimciler 20. yüzyıl boyunca, öğretmenliğin oldukça yüksek beceri </a:t>
            </a:r>
            <a:r>
              <a:rPr lang="tr-TR" sz="3000" dirty="0" smtClean="0">
                <a:solidFill>
                  <a:schemeClr val="tx1"/>
                </a:solidFill>
                <a:effectLst/>
              </a:rPr>
              <a:t>ve </a:t>
            </a:r>
            <a:r>
              <a:rPr lang="tr-TR" sz="3000" dirty="0">
                <a:solidFill>
                  <a:schemeClr val="tx1"/>
                </a:solidFill>
                <a:effectLst/>
              </a:rPr>
              <a:t>bilgi gerektiren bir iş olduğunu ve dolayısıyla hukuk ve tıp gibi diğer mesleklerle aynı statüyü hak ettiğini iddia etmişlerdir. </a:t>
            </a:r>
            <a:endParaRPr lang="tr-TR" sz="3000" dirty="0">
              <a:solidFill>
                <a:schemeClr val="tx1"/>
              </a:solidFill>
            </a:endParaRPr>
          </a:p>
        </p:txBody>
      </p:sp>
      <p:sp>
        <p:nvSpPr>
          <p:cNvPr id="4" name="Slayt Numarası Yer Tutucusu 3"/>
          <p:cNvSpPr>
            <a:spLocks noGrp="1"/>
          </p:cNvSpPr>
          <p:nvPr>
            <p:ph type="sldNum" sz="quarter" idx="12"/>
          </p:nvPr>
        </p:nvSpPr>
        <p:spPr/>
        <p:txBody>
          <a:bodyPr/>
          <a:lstStyle/>
          <a:p>
            <a:fld id="{DF28FB93-0A08-4E7D-8E63-9EFA29F1E093}" type="slidenum">
              <a:rPr lang="en-US" smtClean="0"/>
              <a:pPr/>
              <a:t>9</a:t>
            </a:fld>
            <a:endParaRPr lang="en-US" dirty="0"/>
          </a:p>
        </p:txBody>
      </p:sp>
      <p:pic>
        <p:nvPicPr>
          <p:cNvPr id="2050" name="Picture 2" descr="http://www.ankarahaberleri.net/images/haberler/doktor_ve_avukatlik_zorlasiyor_h81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9916" y="2707473"/>
            <a:ext cx="3833727" cy="217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977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TotalTime>
  <Words>2489</Words>
  <Application>Microsoft Office PowerPoint</Application>
  <PresentationFormat>Özel</PresentationFormat>
  <Paragraphs>139</Paragraphs>
  <Slides>26</Slides>
  <Notes>23</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Ofis Teması</vt:lpstr>
      <vt:lpstr>EĞİTİM BİLİMİNE GİRİŞ  ÖĞRETMEN OLMAK</vt:lpstr>
      <vt:lpstr>ÖĞRETMEN OLMAK</vt:lpstr>
      <vt:lpstr>ÖĞRETMEN OLMAK</vt:lpstr>
      <vt:lpstr>ÖĞRETMEN OLMAK</vt:lpstr>
      <vt:lpstr>ÖĞRETMEN OLMAK</vt:lpstr>
      <vt:lpstr>BİR MESLEK OLARAK ÖĞRETMENLİK</vt:lpstr>
      <vt:lpstr>BİR MESLEK OLARAK ÖĞRETMENLİK</vt:lpstr>
      <vt:lpstr>BİR MESLEK OLARAK ÖĞRETMENLİK</vt:lpstr>
      <vt:lpstr>BİR MESLEK OLARAK ÖĞRETMENLİK</vt:lpstr>
      <vt:lpstr>BİR MESLEK OLARAK ÖĞRETMENLİK</vt:lpstr>
      <vt:lpstr>HESAP VEREBİLİRLİK VE KONTROL</vt:lpstr>
      <vt:lpstr>HESAP VEREBİLİRLİK VE KONTROL</vt:lpstr>
      <vt:lpstr>ÖĞRETMENLİĞİN DÖNÜŞÜMÜ</vt:lpstr>
      <vt:lpstr>NİTELİKLİ ÖĞRETMEN VE KALİTELİ EĞİTİM</vt:lpstr>
      <vt:lpstr>NİTELİKLİ ÖĞRETMEN VE KALİTELİ EĞİTİM</vt:lpstr>
      <vt:lpstr>NİTELİKLİ ÖĞRETMEN VE KALİTELİ EĞİTİM</vt:lpstr>
      <vt:lpstr>ÖĞRETMEN YETİŞTİRME</vt:lpstr>
      <vt:lpstr>ÖĞRETMEN YETİŞTİRME</vt:lpstr>
      <vt:lpstr>ÖĞRETMENLİK MESLEĞİNİN STATÜSÜ</vt:lpstr>
      <vt:lpstr>ÖĞRETMENLİK MESLEĞİNİN STATÜSÜ</vt:lpstr>
      <vt:lpstr>ÖĞRETMENLERİN GÖZÜNDE MESLEĞİN SAYGINLIĞI</vt:lpstr>
      <vt:lpstr>ÖĞRETMENLERİN GÖZÜNDE MESLEĞİN SAYGINLIĞI</vt:lpstr>
      <vt:lpstr>MESLEĞE GİRİŞ VE MESLEKİ GELİŞİM</vt:lpstr>
      <vt:lpstr>ULUSLARARASI KIYASLAMALAR</vt:lpstr>
      <vt:lpstr>ÖĞRETİM SAATİ</vt:lpstr>
      <vt:lpstr>ÖĞRETMEN BAŞINA DÜŞEN ORTALAMA ÖĞRENCİ SAYISI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Öğretmenlik</cp:lastModifiedBy>
  <cp:revision>67</cp:revision>
  <dcterms:created xsi:type="dcterms:W3CDTF">2014-08-26T23:53:23Z</dcterms:created>
  <dcterms:modified xsi:type="dcterms:W3CDTF">2017-11-28T12:51:05Z</dcterms:modified>
</cp:coreProperties>
</file>