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x-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93" r:id="rId2"/>
    <p:sldId id="256" r:id="rId3"/>
    <p:sldId id="257" r:id="rId4"/>
    <p:sldId id="258" r:id="rId5"/>
    <p:sldId id="259" r:id="rId6"/>
    <p:sldId id="260" r:id="rId7"/>
    <p:sldId id="261" r:id="rId8"/>
    <p:sldId id="262" r:id="rId9"/>
    <p:sldId id="263" r:id="rId10"/>
    <p:sldId id="264" r:id="rId11"/>
    <p:sldId id="265" r:id="rId12"/>
    <p:sldId id="266" r:id="rId13"/>
    <p:sldId id="269"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5" d="100"/>
          <a:sy n="65" d="100"/>
        </p:scale>
        <p:origin x="-672" y="-6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en-GB"/>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GB"/>
          </a:p>
        </p:txBody>
      </p:sp>
      <p:sp>
        <p:nvSpPr>
          <p:cNvPr id="4" name="Veri Yer Tutucusu 3"/>
          <p:cNvSpPr>
            <a:spLocks noGrp="1"/>
          </p:cNvSpPr>
          <p:nvPr>
            <p:ph type="dt" sz="half" idx="10"/>
          </p:nvPr>
        </p:nvSpPr>
        <p:spPr/>
        <p:txBody>
          <a:bodyPr/>
          <a:lstStyle/>
          <a:p>
            <a:fld id="{BCA2FB7C-D836-4ED3-932B-957097F31F69}" type="datetimeFigureOut">
              <a:rPr lang="en-GB" smtClean="0"/>
              <a:t>03/05/2020</a:t>
            </a:fld>
            <a:endParaRPr lang="en-GB"/>
          </a:p>
        </p:txBody>
      </p:sp>
      <p:sp>
        <p:nvSpPr>
          <p:cNvPr id="5" name="Altbilgi Yer Tutucusu 4"/>
          <p:cNvSpPr>
            <a:spLocks noGrp="1"/>
          </p:cNvSpPr>
          <p:nvPr>
            <p:ph type="ftr" sz="quarter" idx="11"/>
          </p:nvPr>
        </p:nvSpPr>
        <p:spPr/>
        <p:txBody>
          <a:bodyPr/>
          <a:lstStyle/>
          <a:p>
            <a:endParaRPr lang="en-GB"/>
          </a:p>
        </p:txBody>
      </p:sp>
      <p:sp>
        <p:nvSpPr>
          <p:cNvPr id="6" name="Slayt Numarası Yer Tutucusu 5"/>
          <p:cNvSpPr>
            <a:spLocks noGrp="1"/>
          </p:cNvSpPr>
          <p:nvPr>
            <p:ph type="sldNum" sz="quarter" idx="12"/>
          </p:nvPr>
        </p:nvSpPr>
        <p:spPr/>
        <p:txBody>
          <a:bodyPr/>
          <a:lstStyle/>
          <a:p>
            <a:fld id="{E1197079-93EE-4570-9DA9-1F99115AE990}" type="slidenum">
              <a:rPr lang="en-GB" smtClean="0"/>
              <a:t>‹#›</a:t>
            </a:fld>
            <a:endParaRPr lang="en-GB"/>
          </a:p>
        </p:txBody>
      </p:sp>
    </p:spTree>
    <p:extLst>
      <p:ext uri="{BB962C8B-B14F-4D97-AF65-F5344CB8AC3E}">
        <p14:creationId xmlns:p14="http://schemas.microsoft.com/office/powerpoint/2010/main" val="22517553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GB"/>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4" name="Veri Yer Tutucusu 3"/>
          <p:cNvSpPr>
            <a:spLocks noGrp="1"/>
          </p:cNvSpPr>
          <p:nvPr>
            <p:ph type="dt" sz="half" idx="10"/>
          </p:nvPr>
        </p:nvSpPr>
        <p:spPr/>
        <p:txBody>
          <a:bodyPr/>
          <a:lstStyle/>
          <a:p>
            <a:fld id="{BCA2FB7C-D836-4ED3-932B-957097F31F69}" type="datetimeFigureOut">
              <a:rPr lang="en-GB" smtClean="0"/>
              <a:t>03/05/2020</a:t>
            </a:fld>
            <a:endParaRPr lang="en-GB"/>
          </a:p>
        </p:txBody>
      </p:sp>
      <p:sp>
        <p:nvSpPr>
          <p:cNvPr id="5" name="Altbilgi Yer Tutucusu 4"/>
          <p:cNvSpPr>
            <a:spLocks noGrp="1"/>
          </p:cNvSpPr>
          <p:nvPr>
            <p:ph type="ftr" sz="quarter" idx="11"/>
          </p:nvPr>
        </p:nvSpPr>
        <p:spPr/>
        <p:txBody>
          <a:bodyPr/>
          <a:lstStyle/>
          <a:p>
            <a:endParaRPr lang="en-GB"/>
          </a:p>
        </p:txBody>
      </p:sp>
      <p:sp>
        <p:nvSpPr>
          <p:cNvPr id="6" name="Slayt Numarası Yer Tutucusu 5"/>
          <p:cNvSpPr>
            <a:spLocks noGrp="1"/>
          </p:cNvSpPr>
          <p:nvPr>
            <p:ph type="sldNum" sz="quarter" idx="12"/>
          </p:nvPr>
        </p:nvSpPr>
        <p:spPr/>
        <p:txBody>
          <a:bodyPr/>
          <a:lstStyle/>
          <a:p>
            <a:fld id="{E1197079-93EE-4570-9DA9-1F99115AE990}" type="slidenum">
              <a:rPr lang="en-GB" smtClean="0"/>
              <a:t>‹#›</a:t>
            </a:fld>
            <a:endParaRPr lang="en-GB"/>
          </a:p>
        </p:txBody>
      </p:sp>
    </p:spTree>
    <p:extLst>
      <p:ext uri="{BB962C8B-B14F-4D97-AF65-F5344CB8AC3E}">
        <p14:creationId xmlns:p14="http://schemas.microsoft.com/office/powerpoint/2010/main" val="30117882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en-GB"/>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4" name="Veri Yer Tutucusu 3"/>
          <p:cNvSpPr>
            <a:spLocks noGrp="1"/>
          </p:cNvSpPr>
          <p:nvPr>
            <p:ph type="dt" sz="half" idx="10"/>
          </p:nvPr>
        </p:nvSpPr>
        <p:spPr/>
        <p:txBody>
          <a:bodyPr/>
          <a:lstStyle/>
          <a:p>
            <a:fld id="{BCA2FB7C-D836-4ED3-932B-957097F31F69}" type="datetimeFigureOut">
              <a:rPr lang="en-GB" smtClean="0"/>
              <a:t>03/05/2020</a:t>
            </a:fld>
            <a:endParaRPr lang="en-GB"/>
          </a:p>
        </p:txBody>
      </p:sp>
      <p:sp>
        <p:nvSpPr>
          <p:cNvPr id="5" name="Altbilgi Yer Tutucusu 4"/>
          <p:cNvSpPr>
            <a:spLocks noGrp="1"/>
          </p:cNvSpPr>
          <p:nvPr>
            <p:ph type="ftr" sz="quarter" idx="11"/>
          </p:nvPr>
        </p:nvSpPr>
        <p:spPr/>
        <p:txBody>
          <a:bodyPr/>
          <a:lstStyle/>
          <a:p>
            <a:endParaRPr lang="en-GB"/>
          </a:p>
        </p:txBody>
      </p:sp>
      <p:sp>
        <p:nvSpPr>
          <p:cNvPr id="6" name="Slayt Numarası Yer Tutucusu 5"/>
          <p:cNvSpPr>
            <a:spLocks noGrp="1"/>
          </p:cNvSpPr>
          <p:nvPr>
            <p:ph type="sldNum" sz="quarter" idx="12"/>
          </p:nvPr>
        </p:nvSpPr>
        <p:spPr/>
        <p:txBody>
          <a:bodyPr/>
          <a:lstStyle/>
          <a:p>
            <a:fld id="{E1197079-93EE-4570-9DA9-1F99115AE990}" type="slidenum">
              <a:rPr lang="en-GB" smtClean="0"/>
              <a:t>‹#›</a:t>
            </a:fld>
            <a:endParaRPr lang="en-GB"/>
          </a:p>
        </p:txBody>
      </p:sp>
    </p:spTree>
    <p:extLst>
      <p:ext uri="{BB962C8B-B14F-4D97-AF65-F5344CB8AC3E}">
        <p14:creationId xmlns:p14="http://schemas.microsoft.com/office/powerpoint/2010/main" val="26504342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GB"/>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4" name="Veri Yer Tutucusu 3"/>
          <p:cNvSpPr>
            <a:spLocks noGrp="1"/>
          </p:cNvSpPr>
          <p:nvPr>
            <p:ph type="dt" sz="half" idx="10"/>
          </p:nvPr>
        </p:nvSpPr>
        <p:spPr/>
        <p:txBody>
          <a:bodyPr/>
          <a:lstStyle/>
          <a:p>
            <a:fld id="{BCA2FB7C-D836-4ED3-932B-957097F31F69}" type="datetimeFigureOut">
              <a:rPr lang="en-GB" smtClean="0"/>
              <a:t>03/05/2020</a:t>
            </a:fld>
            <a:endParaRPr lang="en-GB"/>
          </a:p>
        </p:txBody>
      </p:sp>
      <p:sp>
        <p:nvSpPr>
          <p:cNvPr id="5" name="Altbilgi Yer Tutucusu 4"/>
          <p:cNvSpPr>
            <a:spLocks noGrp="1"/>
          </p:cNvSpPr>
          <p:nvPr>
            <p:ph type="ftr" sz="quarter" idx="11"/>
          </p:nvPr>
        </p:nvSpPr>
        <p:spPr/>
        <p:txBody>
          <a:bodyPr/>
          <a:lstStyle/>
          <a:p>
            <a:endParaRPr lang="en-GB"/>
          </a:p>
        </p:txBody>
      </p:sp>
      <p:sp>
        <p:nvSpPr>
          <p:cNvPr id="6" name="Slayt Numarası Yer Tutucusu 5"/>
          <p:cNvSpPr>
            <a:spLocks noGrp="1"/>
          </p:cNvSpPr>
          <p:nvPr>
            <p:ph type="sldNum" sz="quarter" idx="12"/>
          </p:nvPr>
        </p:nvSpPr>
        <p:spPr/>
        <p:txBody>
          <a:bodyPr/>
          <a:lstStyle/>
          <a:p>
            <a:fld id="{E1197079-93EE-4570-9DA9-1F99115AE990}" type="slidenum">
              <a:rPr lang="en-GB" smtClean="0"/>
              <a:t>‹#›</a:t>
            </a:fld>
            <a:endParaRPr lang="en-GB"/>
          </a:p>
        </p:txBody>
      </p:sp>
    </p:spTree>
    <p:extLst>
      <p:ext uri="{BB962C8B-B14F-4D97-AF65-F5344CB8AC3E}">
        <p14:creationId xmlns:p14="http://schemas.microsoft.com/office/powerpoint/2010/main" val="19474876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en-GB"/>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BCA2FB7C-D836-4ED3-932B-957097F31F69}" type="datetimeFigureOut">
              <a:rPr lang="en-GB" smtClean="0"/>
              <a:t>03/05/2020</a:t>
            </a:fld>
            <a:endParaRPr lang="en-GB"/>
          </a:p>
        </p:txBody>
      </p:sp>
      <p:sp>
        <p:nvSpPr>
          <p:cNvPr id="5" name="Altbilgi Yer Tutucusu 4"/>
          <p:cNvSpPr>
            <a:spLocks noGrp="1"/>
          </p:cNvSpPr>
          <p:nvPr>
            <p:ph type="ftr" sz="quarter" idx="11"/>
          </p:nvPr>
        </p:nvSpPr>
        <p:spPr/>
        <p:txBody>
          <a:bodyPr/>
          <a:lstStyle/>
          <a:p>
            <a:endParaRPr lang="en-GB"/>
          </a:p>
        </p:txBody>
      </p:sp>
      <p:sp>
        <p:nvSpPr>
          <p:cNvPr id="6" name="Slayt Numarası Yer Tutucusu 5"/>
          <p:cNvSpPr>
            <a:spLocks noGrp="1"/>
          </p:cNvSpPr>
          <p:nvPr>
            <p:ph type="sldNum" sz="quarter" idx="12"/>
          </p:nvPr>
        </p:nvSpPr>
        <p:spPr/>
        <p:txBody>
          <a:bodyPr/>
          <a:lstStyle/>
          <a:p>
            <a:fld id="{E1197079-93EE-4570-9DA9-1F99115AE990}" type="slidenum">
              <a:rPr lang="en-GB" smtClean="0"/>
              <a:t>‹#›</a:t>
            </a:fld>
            <a:endParaRPr lang="en-GB"/>
          </a:p>
        </p:txBody>
      </p:sp>
    </p:spTree>
    <p:extLst>
      <p:ext uri="{BB962C8B-B14F-4D97-AF65-F5344CB8AC3E}">
        <p14:creationId xmlns:p14="http://schemas.microsoft.com/office/powerpoint/2010/main" val="35836611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GB"/>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5" name="Veri Yer Tutucusu 4"/>
          <p:cNvSpPr>
            <a:spLocks noGrp="1"/>
          </p:cNvSpPr>
          <p:nvPr>
            <p:ph type="dt" sz="half" idx="10"/>
          </p:nvPr>
        </p:nvSpPr>
        <p:spPr/>
        <p:txBody>
          <a:bodyPr/>
          <a:lstStyle/>
          <a:p>
            <a:fld id="{BCA2FB7C-D836-4ED3-932B-957097F31F69}" type="datetimeFigureOut">
              <a:rPr lang="en-GB" smtClean="0"/>
              <a:t>03/05/2020</a:t>
            </a:fld>
            <a:endParaRPr lang="en-GB"/>
          </a:p>
        </p:txBody>
      </p:sp>
      <p:sp>
        <p:nvSpPr>
          <p:cNvPr id="6" name="Altbilgi Yer Tutucusu 5"/>
          <p:cNvSpPr>
            <a:spLocks noGrp="1"/>
          </p:cNvSpPr>
          <p:nvPr>
            <p:ph type="ftr" sz="quarter" idx="11"/>
          </p:nvPr>
        </p:nvSpPr>
        <p:spPr/>
        <p:txBody>
          <a:bodyPr/>
          <a:lstStyle/>
          <a:p>
            <a:endParaRPr lang="en-GB"/>
          </a:p>
        </p:txBody>
      </p:sp>
      <p:sp>
        <p:nvSpPr>
          <p:cNvPr id="7" name="Slayt Numarası Yer Tutucusu 6"/>
          <p:cNvSpPr>
            <a:spLocks noGrp="1"/>
          </p:cNvSpPr>
          <p:nvPr>
            <p:ph type="sldNum" sz="quarter" idx="12"/>
          </p:nvPr>
        </p:nvSpPr>
        <p:spPr/>
        <p:txBody>
          <a:bodyPr/>
          <a:lstStyle/>
          <a:p>
            <a:fld id="{E1197079-93EE-4570-9DA9-1F99115AE990}" type="slidenum">
              <a:rPr lang="en-GB" smtClean="0"/>
              <a:t>‹#›</a:t>
            </a:fld>
            <a:endParaRPr lang="en-GB"/>
          </a:p>
        </p:txBody>
      </p:sp>
    </p:spTree>
    <p:extLst>
      <p:ext uri="{BB962C8B-B14F-4D97-AF65-F5344CB8AC3E}">
        <p14:creationId xmlns:p14="http://schemas.microsoft.com/office/powerpoint/2010/main" val="5543699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en-GB"/>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7" name="Veri Yer Tutucusu 6"/>
          <p:cNvSpPr>
            <a:spLocks noGrp="1"/>
          </p:cNvSpPr>
          <p:nvPr>
            <p:ph type="dt" sz="half" idx="10"/>
          </p:nvPr>
        </p:nvSpPr>
        <p:spPr/>
        <p:txBody>
          <a:bodyPr/>
          <a:lstStyle/>
          <a:p>
            <a:fld id="{BCA2FB7C-D836-4ED3-932B-957097F31F69}" type="datetimeFigureOut">
              <a:rPr lang="en-GB" smtClean="0"/>
              <a:t>03/05/2020</a:t>
            </a:fld>
            <a:endParaRPr lang="en-GB"/>
          </a:p>
        </p:txBody>
      </p:sp>
      <p:sp>
        <p:nvSpPr>
          <p:cNvPr id="8" name="Altbilgi Yer Tutucusu 7"/>
          <p:cNvSpPr>
            <a:spLocks noGrp="1"/>
          </p:cNvSpPr>
          <p:nvPr>
            <p:ph type="ftr" sz="quarter" idx="11"/>
          </p:nvPr>
        </p:nvSpPr>
        <p:spPr/>
        <p:txBody>
          <a:bodyPr/>
          <a:lstStyle/>
          <a:p>
            <a:endParaRPr lang="en-GB"/>
          </a:p>
        </p:txBody>
      </p:sp>
      <p:sp>
        <p:nvSpPr>
          <p:cNvPr id="9" name="Slayt Numarası Yer Tutucusu 8"/>
          <p:cNvSpPr>
            <a:spLocks noGrp="1"/>
          </p:cNvSpPr>
          <p:nvPr>
            <p:ph type="sldNum" sz="quarter" idx="12"/>
          </p:nvPr>
        </p:nvSpPr>
        <p:spPr/>
        <p:txBody>
          <a:bodyPr/>
          <a:lstStyle/>
          <a:p>
            <a:fld id="{E1197079-93EE-4570-9DA9-1F99115AE990}" type="slidenum">
              <a:rPr lang="en-GB" smtClean="0"/>
              <a:t>‹#›</a:t>
            </a:fld>
            <a:endParaRPr lang="en-GB"/>
          </a:p>
        </p:txBody>
      </p:sp>
    </p:spTree>
    <p:extLst>
      <p:ext uri="{BB962C8B-B14F-4D97-AF65-F5344CB8AC3E}">
        <p14:creationId xmlns:p14="http://schemas.microsoft.com/office/powerpoint/2010/main" val="17188995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GB"/>
          </a:p>
        </p:txBody>
      </p:sp>
      <p:sp>
        <p:nvSpPr>
          <p:cNvPr id="3" name="Veri Yer Tutucusu 2"/>
          <p:cNvSpPr>
            <a:spLocks noGrp="1"/>
          </p:cNvSpPr>
          <p:nvPr>
            <p:ph type="dt" sz="half" idx="10"/>
          </p:nvPr>
        </p:nvSpPr>
        <p:spPr/>
        <p:txBody>
          <a:bodyPr/>
          <a:lstStyle/>
          <a:p>
            <a:fld id="{BCA2FB7C-D836-4ED3-932B-957097F31F69}" type="datetimeFigureOut">
              <a:rPr lang="en-GB" smtClean="0"/>
              <a:t>03/05/2020</a:t>
            </a:fld>
            <a:endParaRPr lang="en-GB"/>
          </a:p>
        </p:txBody>
      </p:sp>
      <p:sp>
        <p:nvSpPr>
          <p:cNvPr id="4" name="Altbilgi Yer Tutucusu 3"/>
          <p:cNvSpPr>
            <a:spLocks noGrp="1"/>
          </p:cNvSpPr>
          <p:nvPr>
            <p:ph type="ftr" sz="quarter" idx="11"/>
          </p:nvPr>
        </p:nvSpPr>
        <p:spPr/>
        <p:txBody>
          <a:bodyPr/>
          <a:lstStyle/>
          <a:p>
            <a:endParaRPr lang="en-GB"/>
          </a:p>
        </p:txBody>
      </p:sp>
      <p:sp>
        <p:nvSpPr>
          <p:cNvPr id="5" name="Slayt Numarası Yer Tutucusu 4"/>
          <p:cNvSpPr>
            <a:spLocks noGrp="1"/>
          </p:cNvSpPr>
          <p:nvPr>
            <p:ph type="sldNum" sz="quarter" idx="12"/>
          </p:nvPr>
        </p:nvSpPr>
        <p:spPr/>
        <p:txBody>
          <a:bodyPr/>
          <a:lstStyle/>
          <a:p>
            <a:fld id="{E1197079-93EE-4570-9DA9-1F99115AE990}" type="slidenum">
              <a:rPr lang="en-GB" smtClean="0"/>
              <a:t>‹#›</a:t>
            </a:fld>
            <a:endParaRPr lang="en-GB"/>
          </a:p>
        </p:txBody>
      </p:sp>
    </p:spTree>
    <p:extLst>
      <p:ext uri="{BB962C8B-B14F-4D97-AF65-F5344CB8AC3E}">
        <p14:creationId xmlns:p14="http://schemas.microsoft.com/office/powerpoint/2010/main" val="28495649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BCA2FB7C-D836-4ED3-932B-957097F31F69}" type="datetimeFigureOut">
              <a:rPr lang="en-GB" smtClean="0"/>
              <a:t>03/05/2020</a:t>
            </a:fld>
            <a:endParaRPr lang="en-GB"/>
          </a:p>
        </p:txBody>
      </p:sp>
      <p:sp>
        <p:nvSpPr>
          <p:cNvPr id="3" name="Altbilgi Yer Tutucusu 2"/>
          <p:cNvSpPr>
            <a:spLocks noGrp="1"/>
          </p:cNvSpPr>
          <p:nvPr>
            <p:ph type="ftr" sz="quarter" idx="11"/>
          </p:nvPr>
        </p:nvSpPr>
        <p:spPr/>
        <p:txBody>
          <a:bodyPr/>
          <a:lstStyle/>
          <a:p>
            <a:endParaRPr lang="en-GB"/>
          </a:p>
        </p:txBody>
      </p:sp>
      <p:sp>
        <p:nvSpPr>
          <p:cNvPr id="4" name="Slayt Numarası Yer Tutucusu 3"/>
          <p:cNvSpPr>
            <a:spLocks noGrp="1"/>
          </p:cNvSpPr>
          <p:nvPr>
            <p:ph type="sldNum" sz="quarter" idx="12"/>
          </p:nvPr>
        </p:nvSpPr>
        <p:spPr/>
        <p:txBody>
          <a:bodyPr/>
          <a:lstStyle/>
          <a:p>
            <a:fld id="{E1197079-93EE-4570-9DA9-1F99115AE990}" type="slidenum">
              <a:rPr lang="en-GB" smtClean="0"/>
              <a:t>‹#›</a:t>
            </a:fld>
            <a:endParaRPr lang="en-GB"/>
          </a:p>
        </p:txBody>
      </p:sp>
    </p:spTree>
    <p:extLst>
      <p:ext uri="{BB962C8B-B14F-4D97-AF65-F5344CB8AC3E}">
        <p14:creationId xmlns:p14="http://schemas.microsoft.com/office/powerpoint/2010/main" val="10431216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GB"/>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BCA2FB7C-D836-4ED3-932B-957097F31F69}" type="datetimeFigureOut">
              <a:rPr lang="en-GB" smtClean="0"/>
              <a:t>03/05/2020</a:t>
            </a:fld>
            <a:endParaRPr lang="en-GB"/>
          </a:p>
        </p:txBody>
      </p:sp>
      <p:sp>
        <p:nvSpPr>
          <p:cNvPr id="6" name="Altbilgi Yer Tutucusu 5"/>
          <p:cNvSpPr>
            <a:spLocks noGrp="1"/>
          </p:cNvSpPr>
          <p:nvPr>
            <p:ph type="ftr" sz="quarter" idx="11"/>
          </p:nvPr>
        </p:nvSpPr>
        <p:spPr/>
        <p:txBody>
          <a:bodyPr/>
          <a:lstStyle/>
          <a:p>
            <a:endParaRPr lang="en-GB"/>
          </a:p>
        </p:txBody>
      </p:sp>
      <p:sp>
        <p:nvSpPr>
          <p:cNvPr id="7" name="Slayt Numarası Yer Tutucusu 6"/>
          <p:cNvSpPr>
            <a:spLocks noGrp="1"/>
          </p:cNvSpPr>
          <p:nvPr>
            <p:ph type="sldNum" sz="quarter" idx="12"/>
          </p:nvPr>
        </p:nvSpPr>
        <p:spPr/>
        <p:txBody>
          <a:bodyPr/>
          <a:lstStyle/>
          <a:p>
            <a:fld id="{E1197079-93EE-4570-9DA9-1F99115AE990}" type="slidenum">
              <a:rPr lang="en-GB" smtClean="0"/>
              <a:t>‹#›</a:t>
            </a:fld>
            <a:endParaRPr lang="en-GB"/>
          </a:p>
        </p:txBody>
      </p:sp>
    </p:spTree>
    <p:extLst>
      <p:ext uri="{BB962C8B-B14F-4D97-AF65-F5344CB8AC3E}">
        <p14:creationId xmlns:p14="http://schemas.microsoft.com/office/powerpoint/2010/main" val="19329858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GB"/>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BCA2FB7C-D836-4ED3-932B-957097F31F69}" type="datetimeFigureOut">
              <a:rPr lang="en-GB" smtClean="0"/>
              <a:t>03/05/2020</a:t>
            </a:fld>
            <a:endParaRPr lang="en-GB"/>
          </a:p>
        </p:txBody>
      </p:sp>
      <p:sp>
        <p:nvSpPr>
          <p:cNvPr id="6" name="Altbilgi Yer Tutucusu 5"/>
          <p:cNvSpPr>
            <a:spLocks noGrp="1"/>
          </p:cNvSpPr>
          <p:nvPr>
            <p:ph type="ftr" sz="quarter" idx="11"/>
          </p:nvPr>
        </p:nvSpPr>
        <p:spPr/>
        <p:txBody>
          <a:bodyPr/>
          <a:lstStyle/>
          <a:p>
            <a:endParaRPr lang="en-GB"/>
          </a:p>
        </p:txBody>
      </p:sp>
      <p:sp>
        <p:nvSpPr>
          <p:cNvPr id="7" name="Slayt Numarası Yer Tutucusu 6"/>
          <p:cNvSpPr>
            <a:spLocks noGrp="1"/>
          </p:cNvSpPr>
          <p:nvPr>
            <p:ph type="sldNum" sz="quarter" idx="12"/>
          </p:nvPr>
        </p:nvSpPr>
        <p:spPr/>
        <p:txBody>
          <a:bodyPr/>
          <a:lstStyle/>
          <a:p>
            <a:fld id="{E1197079-93EE-4570-9DA9-1F99115AE990}" type="slidenum">
              <a:rPr lang="en-GB" smtClean="0"/>
              <a:t>‹#›</a:t>
            </a:fld>
            <a:endParaRPr lang="en-GB"/>
          </a:p>
        </p:txBody>
      </p:sp>
    </p:spTree>
    <p:extLst>
      <p:ext uri="{BB962C8B-B14F-4D97-AF65-F5344CB8AC3E}">
        <p14:creationId xmlns:p14="http://schemas.microsoft.com/office/powerpoint/2010/main" val="13305613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en-GB"/>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CA2FB7C-D836-4ED3-932B-957097F31F69}" type="datetimeFigureOut">
              <a:rPr lang="en-GB" smtClean="0"/>
              <a:t>03/05/2020</a:t>
            </a:fld>
            <a:endParaRPr lang="en-GB"/>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1197079-93EE-4570-9DA9-1F99115AE990}" type="slidenum">
              <a:rPr lang="en-GB" smtClean="0"/>
              <a:t>‹#›</a:t>
            </a:fld>
            <a:endParaRPr lang="en-GB"/>
          </a:p>
        </p:txBody>
      </p:sp>
    </p:spTree>
    <p:extLst>
      <p:ext uri="{BB962C8B-B14F-4D97-AF65-F5344CB8AC3E}">
        <p14:creationId xmlns:p14="http://schemas.microsoft.com/office/powerpoint/2010/main" val="37553177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audio" Target="../media/audio1.wav"/><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687638"/>
          </a:xfrm>
        </p:spPr>
        <p:txBody>
          <a:bodyPr>
            <a:normAutofit/>
          </a:bodyPr>
          <a:lstStyle/>
          <a:p>
            <a:r>
              <a:rPr lang="tr-TR" b="1" dirty="0" smtClean="0"/>
              <a:t>5. </a:t>
            </a:r>
            <a:r>
              <a:rPr lang="tr-TR" b="1" dirty="0" smtClean="0"/>
              <a:t>HAFTA</a:t>
            </a:r>
            <a:br>
              <a:rPr lang="tr-TR" b="1" dirty="0" smtClean="0"/>
            </a:br>
            <a:r>
              <a:rPr lang="tr-TR" b="1" dirty="0" smtClean="0"/>
              <a:t>Şahta ve Tipik Matlar</a:t>
            </a:r>
            <a:endParaRPr lang="en-GB" b="1" dirty="0"/>
          </a:p>
        </p:txBody>
      </p:sp>
    </p:spTree>
    <p:extLst>
      <p:ext uri="{BB962C8B-B14F-4D97-AF65-F5344CB8AC3E}">
        <p14:creationId xmlns:p14="http://schemas.microsoft.com/office/powerpoint/2010/main" val="9777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1631950" y="115888"/>
            <a:ext cx="3035300" cy="6121400"/>
          </a:xfrm>
          <a:ln>
            <a:headEnd/>
            <a:tailEnd/>
          </a:ln>
        </p:spPr>
        <p:style>
          <a:lnRef idx="2">
            <a:schemeClr val="accent4"/>
          </a:lnRef>
          <a:fillRef idx="1">
            <a:schemeClr val="lt1"/>
          </a:fillRef>
          <a:effectRef idx="0">
            <a:schemeClr val="accent4"/>
          </a:effectRef>
          <a:fontRef idx="minor">
            <a:schemeClr val="dk1"/>
          </a:fontRef>
        </p:style>
        <p:txBody>
          <a:bodyPr/>
          <a:lstStyle/>
          <a:p>
            <a:pPr eaLnBrk="1" hangingPunct="1">
              <a:lnSpc>
                <a:spcPct val="130000"/>
              </a:lnSpc>
            </a:pPr>
            <a:r>
              <a:rPr lang="tr-TR" altLang="tr-TR" sz="2000" dirty="0"/>
              <a:t>Bu örnekte sadece Şah ve Kale ile nasıl </a:t>
            </a:r>
            <a:r>
              <a:rPr lang="tr-TR" altLang="tr-TR" sz="2000" b="1" dirty="0"/>
              <a:t>ŞAH MAT</a:t>
            </a:r>
            <a:r>
              <a:rPr lang="tr-TR" altLang="tr-TR" sz="2000" dirty="0"/>
              <a:t> yapıldığı gösterilmiştir.</a:t>
            </a:r>
            <a:br>
              <a:rPr lang="tr-TR" altLang="tr-TR" sz="2000" dirty="0"/>
            </a:br>
            <a:r>
              <a:rPr lang="tr-TR" altLang="tr-TR" sz="2000" dirty="0"/>
              <a:t/>
            </a:r>
            <a:br>
              <a:rPr lang="tr-TR" altLang="tr-TR" sz="2000" dirty="0"/>
            </a:br>
            <a:r>
              <a:rPr lang="tr-TR" altLang="tr-TR" sz="2000" dirty="0"/>
              <a:t>Beyaz Şah, Siyah Şahın kaçışını engellemektedir. Unutmayın ki iki Şah </a:t>
            </a:r>
            <a:r>
              <a:rPr lang="tr-TR" altLang="tr-TR" sz="2000" dirty="0" err="1"/>
              <a:t>yanyana</a:t>
            </a:r>
            <a:r>
              <a:rPr lang="tr-TR" altLang="tr-TR" sz="2000" dirty="0"/>
              <a:t> duramazlar.</a:t>
            </a:r>
            <a:br>
              <a:rPr lang="tr-TR" altLang="tr-TR" sz="2000" dirty="0"/>
            </a:br>
            <a:r>
              <a:rPr lang="tr-TR" altLang="tr-TR" sz="2000" dirty="0"/>
              <a:t/>
            </a:r>
            <a:br>
              <a:rPr lang="tr-TR" altLang="tr-TR" sz="2000" dirty="0"/>
            </a:br>
            <a:r>
              <a:rPr lang="tr-TR" altLang="tr-TR" sz="2000" dirty="0"/>
              <a:t>Kale kazanan hamleyi yapar.</a:t>
            </a:r>
            <a:br>
              <a:rPr lang="tr-TR" altLang="tr-TR" sz="2000" dirty="0"/>
            </a:br>
            <a:r>
              <a:rPr lang="tr-TR" altLang="tr-TR" sz="2000" dirty="0"/>
              <a:t/>
            </a:r>
            <a:br>
              <a:rPr lang="tr-TR" altLang="tr-TR" sz="2000" dirty="0"/>
            </a:br>
            <a:r>
              <a:rPr lang="tr-TR" altLang="tr-TR" sz="2000" b="1" dirty="0">
                <a:solidFill>
                  <a:srgbClr val="FF0000"/>
                </a:solidFill>
              </a:rPr>
              <a:t>ŞAH MAT</a:t>
            </a:r>
            <a:r>
              <a:rPr lang="tr-TR" altLang="tr-TR" sz="2000" dirty="0"/>
              <a:t> </a:t>
            </a:r>
          </a:p>
        </p:txBody>
      </p:sp>
      <p:pic>
        <p:nvPicPr>
          <p:cNvPr id="53251" name="Picture 5" descr="matea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00601" y="44450"/>
            <a:ext cx="5832475" cy="6192838"/>
          </a:xfrm>
          <a:prstGeom prst="rect">
            <a:avLst/>
          </a:prstGeom>
          <a:noFill/>
          <a:ln w="28575">
            <a:solidFill>
              <a:srgbClr val="FF0000"/>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6496751"/>
      </p:ext>
    </p:extLst>
  </p:cSld>
  <p:clrMapOvr>
    <a:masterClrMapping/>
  </p:clrMapOvr>
  <p:transition spd="slow">
    <p:fade/>
    <p:sndAc>
      <p:stSnd>
        <p:snd r:embed="rId2" name="chimes.wav"/>
      </p:stSnd>
    </p:sndAc>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7464426" y="115888"/>
            <a:ext cx="3203575" cy="6742112"/>
          </a:xfrm>
          <a:ln>
            <a:headEnd/>
            <a:tailEnd/>
          </a:ln>
        </p:spPr>
        <p:style>
          <a:lnRef idx="2">
            <a:schemeClr val="accent4"/>
          </a:lnRef>
          <a:fillRef idx="1">
            <a:schemeClr val="lt1"/>
          </a:fillRef>
          <a:effectRef idx="0">
            <a:schemeClr val="accent4"/>
          </a:effectRef>
          <a:fontRef idx="minor">
            <a:schemeClr val="dk1"/>
          </a:fontRef>
        </p:style>
        <p:txBody>
          <a:bodyPr/>
          <a:lstStyle/>
          <a:p>
            <a:pPr eaLnBrk="1" hangingPunct="1">
              <a:lnSpc>
                <a:spcPct val="110000"/>
              </a:lnSpc>
            </a:pPr>
            <a:r>
              <a:rPr lang="tr-TR" altLang="tr-TR" sz="2000"/>
              <a:t>Diğer bir yaygın </a:t>
            </a:r>
            <a:r>
              <a:rPr lang="tr-TR" altLang="tr-TR" sz="2000" b="1"/>
              <a:t>MAT.</a:t>
            </a:r>
            <a:r>
              <a:rPr lang="tr-TR" altLang="tr-TR" sz="2000"/>
              <a:t/>
            </a:r>
            <a:br>
              <a:rPr lang="tr-TR" altLang="tr-TR" sz="2000"/>
            </a:br>
            <a:r>
              <a:rPr lang="tr-TR" altLang="tr-TR" sz="2000"/>
              <a:t>Buna </a:t>
            </a:r>
            <a:r>
              <a:rPr lang="tr-TR" altLang="tr-TR" sz="3200" b="1">
                <a:solidFill>
                  <a:srgbClr val="FF0000"/>
                </a:solidFill>
              </a:rPr>
              <a:t>SURATTAN</a:t>
            </a:r>
            <a:r>
              <a:rPr lang="tr-TR" altLang="tr-TR" sz="3200">
                <a:solidFill>
                  <a:srgbClr val="FF0000"/>
                </a:solidFill>
              </a:rPr>
              <a:t> </a:t>
            </a:r>
            <a:r>
              <a:rPr lang="tr-TR" altLang="tr-TR" sz="3200" b="1">
                <a:solidFill>
                  <a:srgbClr val="FF0000"/>
                </a:solidFill>
              </a:rPr>
              <a:t>MAT</a:t>
            </a:r>
            <a:r>
              <a:rPr lang="tr-TR" altLang="tr-TR" sz="2000"/>
              <a:t> da denir.</a:t>
            </a:r>
            <a:br>
              <a:rPr lang="tr-TR" altLang="tr-TR" sz="2000"/>
            </a:br>
            <a:r>
              <a:rPr lang="tr-TR" altLang="tr-TR" sz="2000"/>
              <a:t/>
            </a:r>
            <a:br>
              <a:rPr lang="tr-TR" altLang="tr-TR" sz="2000"/>
            </a:br>
            <a:r>
              <a:rPr lang="tr-TR" altLang="tr-TR" sz="2000"/>
              <a:t>Yine Şah kenardadır ve Vezir Şahın en yakınındaki karededir.</a:t>
            </a:r>
            <a:br>
              <a:rPr lang="tr-TR" altLang="tr-TR" sz="2000"/>
            </a:br>
            <a:r>
              <a:rPr lang="tr-TR" altLang="tr-TR" sz="2000"/>
              <a:t/>
            </a:r>
            <a:br>
              <a:rPr lang="tr-TR" altLang="tr-TR" sz="2000"/>
            </a:br>
            <a:r>
              <a:rPr lang="tr-TR" altLang="tr-TR" sz="2000"/>
              <a:t>Beyaz Şah Veziri </a:t>
            </a:r>
            <a:r>
              <a:rPr lang="tr-TR" altLang="tr-TR" sz="2000" b="1"/>
              <a:t>KORUR.</a:t>
            </a:r>
            <a:r>
              <a:rPr lang="tr-TR" altLang="tr-TR" sz="2000"/>
              <a:t/>
            </a:r>
            <a:br>
              <a:rPr lang="tr-TR" altLang="tr-TR" sz="2000"/>
            </a:br>
            <a:r>
              <a:rPr lang="tr-TR" altLang="tr-TR" sz="2000"/>
              <a:t/>
            </a:r>
            <a:br>
              <a:rPr lang="tr-TR" altLang="tr-TR" sz="2000"/>
            </a:br>
            <a:r>
              <a:rPr lang="tr-TR" altLang="tr-TR" sz="2000"/>
              <a:t>Siyak Veziri alamaz çünkü o zaman rakip Şahın yanına gelmiş olur. </a:t>
            </a:r>
          </a:p>
        </p:txBody>
      </p:sp>
      <p:pic>
        <p:nvPicPr>
          <p:cNvPr id="54275" name="Picture 5" descr="matea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31951" y="115888"/>
            <a:ext cx="5688013" cy="5905500"/>
          </a:xfrm>
          <a:prstGeom prst="rect">
            <a:avLst/>
          </a:prstGeom>
          <a:noFill/>
          <a:ln w="28575">
            <a:solidFill>
              <a:srgbClr val="FF0000"/>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55862275"/>
      </p:ext>
    </p:extLst>
  </p:cSld>
  <p:clrMapOvr>
    <a:masterClrMapping/>
  </p:clrMapOvr>
  <p:transition spd="slow">
    <p:fade/>
    <p:sndAc>
      <p:stSnd>
        <p:snd r:embed="rId2" name="chimes.wav"/>
      </p:stSnd>
    </p:sndAc>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a:xfrm>
            <a:off x="1703388" y="201613"/>
            <a:ext cx="2735262" cy="5891212"/>
          </a:xfrm>
          <a:ln>
            <a:headEnd/>
            <a:tailEnd/>
          </a:ln>
        </p:spPr>
        <p:style>
          <a:lnRef idx="2">
            <a:schemeClr val="accent4"/>
          </a:lnRef>
          <a:fillRef idx="1">
            <a:schemeClr val="lt1"/>
          </a:fillRef>
          <a:effectRef idx="0">
            <a:schemeClr val="accent4"/>
          </a:effectRef>
          <a:fontRef idx="minor">
            <a:schemeClr val="dk1"/>
          </a:fontRef>
        </p:style>
        <p:txBody>
          <a:bodyPr/>
          <a:lstStyle/>
          <a:p>
            <a:pPr eaLnBrk="1" hangingPunct="1">
              <a:lnSpc>
                <a:spcPct val="120000"/>
              </a:lnSpc>
            </a:pPr>
            <a:r>
              <a:rPr lang="tr-TR" altLang="tr-TR" sz="2400"/>
              <a:t>Bu başka bir </a:t>
            </a:r>
            <a:r>
              <a:rPr lang="tr-TR" altLang="tr-TR" sz="2400" b="1">
                <a:solidFill>
                  <a:srgbClr val="FF0000"/>
                </a:solidFill>
              </a:rPr>
              <a:t>surattan mat</a:t>
            </a:r>
            <a:r>
              <a:rPr lang="tr-TR" altLang="tr-TR" sz="2400"/>
              <a:t> dır.</a:t>
            </a:r>
            <a:br>
              <a:rPr lang="tr-TR" altLang="tr-TR" sz="2400"/>
            </a:br>
            <a:r>
              <a:rPr lang="tr-TR" altLang="tr-TR" sz="2400"/>
              <a:t/>
            </a:r>
            <a:br>
              <a:rPr lang="tr-TR" altLang="tr-TR" sz="2400"/>
            </a:br>
            <a:r>
              <a:rPr lang="tr-TR" altLang="tr-TR" sz="2400"/>
              <a:t>Beyaz Fil Veziri koruyor, dolayısıyla </a:t>
            </a:r>
            <a:r>
              <a:rPr lang="tr-TR" altLang="tr-TR" sz="2400" b="1"/>
              <a:t>MAT</a:t>
            </a:r>
            <a:r>
              <a:rPr lang="tr-TR" altLang="tr-TR" sz="2400"/>
              <a:t> Vezirinizi Şahın üzerine gönderirken korumalı olup olmadığına dikkat ediniz. </a:t>
            </a:r>
          </a:p>
        </p:txBody>
      </p:sp>
      <p:pic>
        <p:nvPicPr>
          <p:cNvPr id="55299" name="Picture 5" descr="matea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83113" y="188913"/>
            <a:ext cx="5954712" cy="5954712"/>
          </a:xfrm>
          <a:prstGeom prst="rect">
            <a:avLst/>
          </a:prstGeom>
          <a:noFill/>
          <a:ln w="28575">
            <a:solidFill>
              <a:srgbClr val="FF0000"/>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94546341"/>
      </p:ext>
    </p:extLst>
  </p:cSld>
  <p:clrMapOvr>
    <a:masterClrMapping/>
  </p:clrMapOvr>
  <p:transition spd="slow">
    <p:fade/>
    <p:sndAc>
      <p:stSnd>
        <p:snd r:embed="rId2" name="chimes.wav"/>
      </p:stSnd>
    </p:sndAc>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a:xfrm>
            <a:off x="7535864" y="115888"/>
            <a:ext cx="3024187" cy="6437312"/>
          </a:xfrm>
          <a:ln>
            <a:headEnd/>
            <a:tailEnd/>
          </a:ln>
        </p:spPr>
        <p:style>
          <a:lnRef idx="2">
            <a:schemeClr val="accent4"/>
          </a:lnRef>
          <a:fillRef idx="1">
            <a:schemeClr val="lt1"/>
          </a:fillRef>
          <a:effectRef idx="0">
            <a:schemeClr val="accent4"/>
          </a:effectRef>
          <a:fontRef idx="minor">
            <a:schemeClr val="dk1"/>
          </a:fontRef>
        </p:style>
        <p:txBody>
          <a:bodyPr/>
          <a:lstStyle/>
          <a:p>
            <a:pPr algn="l" eaLnBrk="1" hangingPunct="1">
              <a:lnSpc>
                <a:spcPct val="130000"/>
              </a:lnSpc>
            </a:pPr>
            <a:r>
              <a:rPr lang="tr-TR" altLang="tr-TR" sz="2000"/>
              <a:t>Burada Siyah </a:t>
            </a:r>
            <a:r>
              <a:rPr lang="tr-TR" altLang="tr-TR" sz="2000" b="1"/>
              <a:t>ŞAH TEHDİDİ</a:t>
            </a:r>
            <a:r>
              <a:rPr lang="tr-TR" altLang="tr-TR" sz="2000"/>
              <a:t> altında değil ve Şah herhangi bir yere gidemez.</a:t>
            </a:r>
            <a:br>
              <a:rPr lang="tr-TR" altLang="tr-TR" sz="2000"/>
            </a:br>
            <a:r>
              <a:rPr lang="tr-TR" altLang="tr-TR" sz="2000"/>
              <a:t/>
            </a:r>
            <a:br>
              <a:rPr lang="tr-TR" altLang="tr-TR" sz="2000"/>
            </a:br>
            <a:r>
              <a:rPr lang="tr-TR" altLang="tr-TR" sz="2000" b="1"/>
              <a:t>PAT</a:t>
            </a:r>
            <a:r>
              <a:rPr lang="tr-TR" altLang="tr-TR" sz="2000"/>
              <a:t> mı?</a:t>
            </a:r>
            <a:br>
              <a:rPr lang="tr-TR" altLang="tr-TR" sz="2000"/>
            </a:br>
            <a:r>
              <a:rPr lang="tr-TR" altLang="tr-TR" sz="2000"/>
              <a:t/>
            </a:r>
            <a:br>
              <a:rPr lang="tr-TR" altLang="tr-TR" sz="2000"/>
            </a:br>
            <a:r>
              <a:rPr lang="tr-TR" altLang="tr-TR" sz="2000"/>
              <a:t>Hayır değil!</a:t>
            </a:r>
            <a:br>
              <a:rPr lang="tr-TR" altLang="tr-TR" sz="2000"/>
            </a:br>
            <a:r>
              <a:rPr lang="tr-TR" altLang="tr-TR" sz="2000"/>
              <a:t/>
            </a:r>
            <a:br>
              <a:rPr lang="tr-TR" altLang="tr-TR" sz="2000"/>
            </a:br>
            <a:r>
              <a:rPr lang="tr-TR" altLang="tr-TR" sz="2000"/>
              <a:t>Unutmayın </a:t>
            </a:r>
            <a:r>
              <a:rPr lang="tr-TR" altLang="tr-TR" sz="2000" b="1">
                <a:solidFill>
                  <a:srgbClr val="FF0000"/>
                </a:solidFill>
              </a:rPr>
              <a:t>PAT ŞAH ALTINDA</a:t>
            </a:r>
            <a:r>
              <a:rPr lang="tr-TR" altLang="tr-TR" sz="2000" b="1"/>
              <a:t> </a:t>
            </a:r>
            <a:r>
              <a:rPr lang="tr-TR" altLang="tr-TR" sz="2000"/>
              <a:t>olmadığınız ve </a:t>
            </a:r>
            <a:r>
              <a:rPr lang="tr-TR" altLang="tr-TR" sz="2000" b="1"/>
              <a:t>HİÇBİR</a:t>
            </a:r>
            <a:r>
              <a:rPr lang="tr-TR" altLang="tr-TR" sz="2000"/>
              <a:t> taşınızı oynayamadığınız durumdur. </a:t>
            </a:r>
          </a:p>
        </p:txBody>
      </p:sp>
      <p:pic>
        <p:nvPicPr>
          <p:cNvPr id="58371" name="Picture 5" descr="check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31950" y="115888"/>
            <a:ext cx="5759450" cy="5905500"/>
          </a:xfrm>
          <a:prstGeom prst="rect">
            <a:avLst/>
          </a:prstGeom>
          <a:noFill/>
          <a:ln w="28575">
            <a:solidFill>
              <a:srgbClr val="FF0000"/>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71039823"/>
      </p:ext>
    </p:extLst>
  </p:cSld>
  <p:clrMapOvr>
    <a:masterClrMapping/>
  </p:clrMapOvr>
  <p:transition spd="slow">
    <p:fade/>
    <p:sndAc>
      <p:stSnd>
        <p:snd r:embed="rId2" name="chimes.wav"/>
      </p:stSnd>
    </p:sndAc>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1631951" y="115888"/>
            <a:ext cx="4176713" cy="6361112"/>
          </a:xfrm>
          <a:ln>
            <a:headEnd/>
            <a:tailEnd/>
          </a:ln>
        </p:spPr>
        <p:style>
          <a:lnRef idx="2">
            <a:schemeClr val="accent4"/>
          </a:lnRef>
          <a:fillRef idx="1">
            <a:schemeClr val="lt1"/>
          </a:fillRef>
          <a:effectRef idx="0">
            <a:schemeClr val="accent4"/>
          </a:effectRef>
          <a:fontRef idx="minor">
            <a:schemeClr val="dk1"/>
          </a:fontRef>
        </p:style>
        <p:txBody>
          <a:bodyPr/>
          <a:lstStyle/>
          <a:p>
            <a:pPr algn="l" eaLnBrk="1" hangingPunct="1">
              <a:lnSpc>
                <a:spcPct val="130000"/>
              </a:lnSpc>
            </a:pPr>
            <a:r>
              <a:rPr lang="tr-TR" altLang="tr-TR" sz="1800" dirty="0"/>
              <a:t>Eğer Şahınız rakip taş tarafından </a:t>
            </a:r>
            <a:r>
              <a:rPr lang="tr-TR" altLang="tr-TR" sz="1800" b="1" dirty="0">
                <a:solidFill>
                  <a:srgbClr val="FF0000"/>
                </a:solidFill>
              </a:rPr>
              <a:t>TEHDİT EDİLİYORSA şah ŞAHTA (şah tehdidi altında)</a:t>
            </a:r>
            <a:r>
              <a:rPr lang="tr-TR" altLang="tr-TR" sz="1800" b="1" dirty="0"/>
              <a:t> </a:t>
            </a:r>
            <a:r>
              <a:rPr lang="tr-TR" altLang="tr-TR" sz="1800" dirty="0"/>
              <a:t>denir.</a:t>
            </a:r>
            <a:br>
              <a:rPr lang="tr-TR" altLang="tr-TR" sz="1800" dirty="0"/>
            </a:br>
            <a:r>
              <a:rPr lang="tr-TR" altLang="tr-TR" sz="1800" dirty="0"/>
              <a:t/>
            </a:r>
            <a:br>
              <a:rPr lang="tr-TR" altLang="tr-TR" sz="1800" dirty="0"/>
            </a:br>
            <a:r>
              <a:rPr lang="tr-TR" altLang="tr-TR" sz="1800" dirty="0"/>
              <a:t>Şah tehdidinden yapabiliyorsanız, </a:t>
            </a:r>
            <a:r>
              <a:rPr lang="tr-TR" altLang="tr-TR" sz="1800" b="1" dirty="0">
                <a:solidFill>
                  <a:srgbClr val="FF0000"/>
                </a:solidFill>
              </a:rPr>
              <a:t>BİR AN ÖNCE</a:t>
            </a:r>
            <a:r>
              <a:rPr lang="tr-TR" altLang="tr-TR" sz="1800" dirty="0"/>
              <a:t> çıkmalısınız. </a:t>
            </a:r>
            <a:br>
              <a:rPr lang="tr-TR" altLang="tr-TR" sz="1800" dirty="0"/>
            </a:br>
            <a:r>
              <a:rPr lang="tr-TR" altLang="tr-TR" sz="1800" dirty="0"/>
              <a:t/>
            </a:r>
            <a:br>
              <a:rPr lang="tr-TR" altLang="tr-TR" sz="1800" dirty="0"/>
            </a:br>
            <a:r>
              <a:rPr lang="tr-TR" altLang="tr-TR" sz="1800" dirty="0"/>
              <a:t>Yanda Beyaz Kale Siyah Şaha </a:t>
            </a:r>
            <a:r>
              <a:rPr lang="tr-TR" altLang="tr-TR" sz="1800" b="1" dirty="0"/>
              <a:t>ŞAH </a:t>
            </a:r>
            <a:r>
              <a:rPr lang="tr-TR" altLang="tr-TR" sz="1800" dirty="0"/>
              <a:t>çekmiştir. </a:t>
            </a:r>
            <a:br>
              <a:rPr lang="tr-TR" altLang="tr-TR" sz="1800" dirty="0"/>
            </a:br>
            <a:r>
              <a:rPr lang="tr-TR" altLang="tr-TR" sz="1800" dirty="0"/>
              <a:t/>
            </a:r>
            <a:br>
              <a:rPr lang="tr-TR" altLang="tr-TR" sz="1800" dirty="0"/>
            </a:br>
            <a:r>
              <a:rPr lang="tr-TR" altLang="tr-TR" sz="1800" dirty="0"/>
              <a:t>Siyahlar, </a:t>
            </a:r>
            <a:r>
              <a:rPr lang="tr-TR" altLang="tr-TR" sz="1800" b="1" dirty="0">
                <a:solidFill>
                  <a:srgbClr val="FF0000"/>
                </a:solidFill>
              </a:rPr>
              <a:t>SALDIRILMAYAN</a:t>
            </a:r>
            <a:r>
              <a:rPr lang="tr-TR" altLang="tr-TR" sz="1800" dirty="0">
                <a:solidFill>
                  <a:srgbClr val="FF0000"/>
                </a:solidFill>
              </a:rPr>
              <a:t> </a:t>
            </a:r>
            <a:r>
              <a:rPr lang="tr-TR" altLang="tr-TR" sz="1800" dirty="0"/>
              <a:t>bir kareye giderek </a:t>
            </a:r>
            <a:r>
              <a:rPr lang="tr-TR" altLang="tr-TR" sz="1800" b="1" dirty="0"/>
              <a:t>ŞAHTAN KURTULABİLİR.</a:t>
            </a:r>
            <a:r>
              <a:rPr lang="tr-TR" altLang="tr-TR" sz="1800" dirty="0"/>
              <a:t> </a:t>
            </a:r>
            <a:br>
              <a:rPr lang="tr-TR" altLang="tr-TR" sz="1800" dirty="0"/>
            </a:br>
            <a:r>
              <a:rPr lang="tr-TR" altLang="tr-TR" sz="1800" dirty="0"/>
              <a:t/>
            </a:r>
            <a:br>
              <a:rPr lang="tr-TR" altLang="tr-TR" sz="1800" dirty="0"/>
            </a:br>
            <a:r>
              <a:rPr lang="tr-TR" altLang="tr-TR" sz="1800" dirty="0" err="1"/>
              <a:t>Siyah'ın</a:t>
            </a:r>
            <a:r>
              <a:rPr lang="tr-TR" altLang="tr-TR" sz="1800" dirty="0"/>
              <a:t> neden tek hamlesini olduğunu anlamaya çalışın. </a:t>
            </a:r>
          </a:p>
        </p:txBody>
      </p:sp>
      <p:pic>
        <p:nvPicPr>
          <p:cNvPr id="45059" name="Picture 5" descr="check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51539" y="1341438"/>
            <a:ext cx="4681537" cy="4824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5060" name="WordArt 6"/>
          <p:cNvSpPr>
            <a:spLocks noChangeArrowheads="1" noChangeShapeType="1" noTextEdit="1"/>
          </p:cNvSpPr>
          <p:nvPr/>
        </p:nvSpPr>
        <p:spPr bwMode="auto">
          <a:xfrm>
            <a:off x="6383338" y="333375"/>
            <a:ext cx="3600450" cy="782638"/>
          </a:xfrm>
          <a:prstGeom prst="rect">
            <a:avLst/>
          </a:prstGeom>
        </p:spPr>
        <p:txBody>
          <a:bodyPr wrap="none" fromWordArt="1">
            <a:prstTxWarp prst="textPlain">
              <a:avLst>
                <a:gd name="adj" fmla="val 50000"/>
              </a:avLst>
            </a:prstTxWarp>
          </a:bodyPr>
          <a:lstStyle/>
          <a:p>
            <a:pPr algn="ctr"/>
            <a:r>
              <a:rPr lang="en-GB" sz="2800" kern="10">
                <a:ln w="9525">
                  <a:solidFill>
                    <a:srgbClr val="FF6600"/>
                  </a:solidFill>
                  <a:round/>
                  <a:headEnd/>
                  <a:tailEnd/>
                </a:ln>
                <a:solidFill>
                  <a:srgbClr val="FFFF99"/>
                </a:solidFill>
                <a:latin typeface="Arial Black" panose="020B0A04020102020204" pitchFamily="34" charset="0"/>
              </a:rPr>
              <a:t>ŞAHTA</a:t>
            </a:r>
          </a:p>
        </p:txBody>
      </p:sp>
    </p:spTree>
    <p:extLst>
      <p:ext uri="{BB962C8B-B14F-4D97-AF65-F5344CB8AC3E}">
        <p14:creationId xmlns:p14="http://schemas.microsoft.com/office/powerpoint/2010/main" val="136650102"/>
      </p:ext>
    </p:extLst>
  </p:cSld>
  <p:clrMapOvr>
    <a:masterClrMapping/>
  </p:clrMapOvr>
  <p:transition spd="slow">
    <p:fade/>
    <p:sndAc>
      <p:stSnd>
        <p:snd r:embed="rId2" name="chimes.wav"/>
      </p:stSnd>
    </p:sndAc>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7608889" y="188913"/>
            <a:ext cx="2879725" cy="5891212"/>
          </a:xfrm>
          <a:ln>
            <a:headEnd/>
            <a:tailEnd/>
          </a:ln>
        </p:spPr>
        <p:style>
          <a:lnRef idx="2">
            <a:schemeClr val="accent4"/>
          </a:lnRef>
          <a:fillRef idx="1">
            <a:schemeClr val="lt1"/>
          </a:fillRef>
          <a:effectRef idx="0">
            <a:schemeClr val="accent4"/>
          </a:effectRef>
          <a:fontRef idx="minor">
            <a:schemeClr val="dk1"/>
          </a:fontRef>
        </p:style>
        <p:txBody>
          <a:bodyPr/>
          <a:lstStyle/>
          <a:p>
            <a:pPr algn="l" eaLnBrk="1" hangingPunct="1">
              <a:lnSpc>
                <a:spcPct val="140000"/>
              </a:lnSpc>
            </a:pPr>
            <a:r>
              <a:rPr lang="tr-TR" altLang="tr-TR" sz="1400" dirty="0"/>
              <a:t>Siyah, Kale tarafından yine </a:t>
            </a:r>
            <a:r>
              <a:rPr lang="tr-TR" altLang="tr-TR" sz="1400" b="1" dirty="0">
                <a:solidFill>
                  <a:srgbClr val="FF0000"/>
                </a:solidFill>
              </a:rPr>
              <a:t>ŞAH ALTINDADIR.</a:t>
            </a:r>
            <a:r>
              <a:rPr lang="tr-TR" altLang="tr-TR" sz="1400" dirty="0">
                <a:solidFill>
                  <a:srgbClr val="FF0000"/>
                </a:solidFill>
              </a:rPr>
              <a:t/>
            </a:r>
            <a:br>
              <a:rPr lang="tr-TR" altLang="tr-TR" sz="1400" dirty="0">
                <a:solidFill>
                  <a:srgbClr val="FF0000"/>
                </a:solidFill>
              </a:rPr>
            </a:br>
            <a:r>
              <a:rPr lang="tr-TR" altLang="tr-TR" sz="1400" dirty="0"/>
              <a:t/>
            </a:r>
            <a:br>
              <a:rPr lang="tr-TR" altLang="tr-TR" sz="1400" dirty="0"/>
            </a:br>
            <a:r>
              <a:rPr lang="tr-TR" altLang="tr-TR" sz="1400" dirty="0"/>
              <a:t>Bu sefer Şah güvenli bir kareye kaçamaz. Neden olduğunu görebiliyor musunuz?</a:t>
            </a:r>
            <a:br>
              <a:rPr lang="tr-TR" altLang="tr-TR" sz="1400" dirty="0"/>
            </a:br>
            <a:r>
              <a:rPr lang="tr-TR" altLang="tr-TR" sz="1400" dirty="0"/>
              <a:t/>
            </a:r>
            <a:br>
              <a:rPr lang="tr-TR" altLang="tr-TR" sz="1400" dirty="0"/>
            </a:br>
            <a:r>
              <a:rPr lang="tr-TR" altLang="tr-TR" sz="1400" dirty="0"/>
              <a:t>Fakat Vezir, Kale ve Fil tarafından </a:t>
            </a:r>
            <a:r>
              <a:rPr lang="tr-TR" altLang="tr-TR" sz="1400" b="1" dirty="0"/>
              <a:t>ŞAH </a:t>
            </a:r>
            <a:r>
              <a:rPr lang="tr-TR" altLang="tr-TR" sz="1400" dirty="0"/>
              <a:t>altındaysak </a:t>
            </a:r>
            <a:r>
              <a:rPr lang="tr-TR" altLang="tr-TR" sz="1400" b="1" dirty="0"/>
              <a:t>ŞAH TEHDİDİNDEN ARAYA TAŞ KAPATARAK KURTULABİLİRİZ</a:t>
            </a:r>
            <a:r>
              <a:rPr lang="tr-TR" altLang="tr-TR" sz="1400" dirty="0"/>
              <a:t>.</a:t>
            </a:r>
            <a:br>
              <a:rPr lang="tr-TR" altLang="tr-TR" sz="1400" dirty="0"/>
            </a:br>
            <a:r>
              <a:rPr lang="tr-TR" altLang="tr-TR" sz="1400" dirty="0"/>
              <a:t/>
            </a:r>
            <a:br>
              <a:rPr lang="tr-TR" altLang="tr-TR" sz="1400" dirty="0"/>
            </a:br>
            <a:r>
              <a:rPr lang="tr-TR" altLang="tr-TR" sz="1400" dirty="0"/>
              <a:t>Burada Siyah, şah tehdidini </a:t>
            </a:r>
            <a:r>
              <a:rPr lang="tr-TR" altLang="tr-TR" sz="1400" b="1" dirty="0">
                <a:solidFill>
                  <a:srgbClr val="FF0000"/>
                </a:solidFill>
              </a:rPr>
              <a:t>ARAYA TAŞ KAPAYARAK ENGELLEYEBİLİR.</a:t>
            </a:r>
            <a:r>
              <a:rPr lang="tr-TR" altLang="tr-TR" sz="1400" dirty="0"/>
              <a:t> Siyah araya Fil kapayarak şah tehdidini engeller.</a:t>
            </a:r>
          </a:p>
        </p:txBody>
      </p:sp>
      <p:pic>
        <p:nvPicPr>
          <p:cNvPr id="46083" name="Picture 5" descr="check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03389" y="188913"/>
            <a:ext cx="5761037" cy="5903912"/>
          </a:xfrm>
          <a:prstGeom prst="rect">
            <a:avLst/>
          </a:prstGeom>
          <a:noFill/>
          <a:ln w="19050">
            <a:solidFill>
              <a:srgbClr val="FF0000"/>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40843916"/>
      </p:ext>
    </p:extLst>
  </p:cSld>
  <p:clrMapOvr>
    <a:masterClrMapping/>
  </p:clrMapOvr>
  <p:transition spd="slow">
    <p:fade/>
    <p:sndAc>
      <p:stSnd>
        <p:snd r:embed="rId2" name="chimes.wav"/>
      </p:stSnd>
    </p:sndAc>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1703388" y="115888"/>
            <a:ext cx="3021012" cy="6589712"/>
          </a:xfrm>
          <a:ln>
            <a:headEnd/>
            <a:tailEnd/>
          </a:ln>
        </p:spPr>
        <p:style>
          <a:lnRef idx="2">
            <a:schemeClr val="accent4"/>
          </a:lnRef>
          <a:fillRef idx="1">
            <a:schemeClr val="lt1"/>
          </a:fillRef>
          <a:effectRef idx="0">
            <a:schemeClr val="accent4"/>
          </a:effectRef>
          <a:fontRef idx="minor">
            <a:schemeClr val="dk1"/>
          </a:fontRef>
        </p:style>
        <p:txBody>
          <a:bodyPr/>
          <a:lstStyle/>
          <a:p>
            <a:pPr eaLnBrk="1" hangingPunct="1"/>
            <a:r>
              <a:rPr lang="tr-TR" altLang="tr-TR" sz="2400"/>
              <a:t>Üçüncü ve genelde en iyi şahtan kurtulma yöntemi </a:t>
            </a:r>
            <a:r>
              <a:rPr lang="tr-TR" altLang="tr-TR" sz="2400" b="1"/>
              <a:t>ŞAH ÇEKEN TAŞI ALMAKTIR.</a:t>
            </a:r>
            <a:r>
              <a:rPr lang="tr-TR" altLang="tr-TR" sz="2400"/>
              <a:t/>
            </a:r>
            <a:br>
              <a:rPr lang="tr-TR" altLang="tr-TR" sz="2400"/>
            </a:br>
            <a:r>
              <a:rPr lang="tr-TR" altLang="tr-TR" sz="2400"/>
              <a:t/>
            </a:r>
            <a:br>
              <a:rPr lang="tr-TR" altLang="tr-TR" sz="2400"/>
            </a:br>
            <a:r>
              <a:rPr lang="tr-TR" altLang="tr-TR" sz="2400"/>
              <a:t>Burada, Siyah Şah'ını güvenli bir kareye götüremez ve araya taş kapatamaz.</a:t>
            </a:r>
            <a:br>
              <a:rPr lang="tr-TR" altLang="tr-TR" sz="2400"/>
            </a:br>
            <a:r>
              <a:rPr lang="tr-TR" altLang="tr-TR" sz="2400"/>
              <a:t/>
            </a:r>
            <a:br>
              <a:rPr lang="tr-TR" altLang="tr-TR" sz="2400"/>
            </a:br>
            <a:r>
              <a:rPr lang="tr-TR" altLang="tr-TR" sz="2400"/>
              <a:t>Fakat Siyah Fil Beyaz Kaleyi alabilir. </a:t>
            </a:r>
          </a:p>
        </p:txBody>
      </p:sp>
      <p:pic>
        <p:nvPicPr>
          <p:cNvPr id="47107" name="Picture 5" descr="check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21238" y="115888"/>
            <a:ext cx="5645150" cy="6121400"/>
          </a:xfrm>
          <a:prstGeom prst="rect">
            <a:avLst/>
          </a:prstGeom>
          <a:noFill/>
          <a:ln w="28575">
            <a:solidFill>
              <a:srgbClr val="FF0000"/>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9062004"/>
      </p:ext>
    </p:extLst>
  </p:cSld>
  <p:clrMapOvr>
    <a:masterClrMapping/>
  </p:clrMapOvr>
  <p:transition spd="slow">
    <p:fade/>
    <p:sndAc>
      <p:stSnd>
        <p:snd r:embed="rId2" name="chimes.wav"/>
      </p:stSnd>
    </p:sndAc>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xfrm>
            <a:off x="7464425" y="115889"/>
            <a:ext cx="3024188" cy="5976937"/>
          </a:xfrm>
          <a:ln>
            <a:headEnd/>
            <a:tailEnd/>
          </a:ln>
        </p:spPr>
        <p:style>
          <a:lnRef idx="2">
            <a:schemeClr val="accent4"/>
          </a:lnRef>
          <a:fillRef idx="1">
            <a:schemeClr val="lt1"/>
          </a:fillRef>
          <a:effectRef idx="0">
            <a:schemeClr val="accent4"/>
          </a:effectRef>
          <a:fontRef idx="minor">
            <a:schemeClr val="dk1"/>
          </a:fontRef>
        </p:style>
        <p:txBody>
          <a:bodyPr/>
          <a:lstStyle/>
          <a:p>
            <a:pPr algn="l" eaLnBrk="1" hangingPunct="1">
              <a:lnSpc>
                <a:spcPct val="120000"/>
              </a:lnSpc>
            </a:pPr>
            <a:r>
              <a:rPr lang="tr-TR" altLang="tr-TR" sz="2000"/>
              <a:t>Burada Siyah Şah güvenli bir kareye </a:t>
            </a:r>
            <a:r>
              <a:rPr lang="tr-TR" altLang="tr-TR" sz="2000" b="1">
                <a:solidFill>
                  <a:srgbClr val="FF0000"/>
                </a:solidFill>
              </a:rPr>
              <a:t>KAÇAMAZ.</a:t>
            </a:r>
            <a:r>
              <a:rPr lang="tr-TR" altLang="tr-TR" sz="2000"/>
              <a:t/>
            </a:r>
            <a:br>
              <a:rPr lang="tr-TR" altLang="tr-TR" sz="2000"/>
            </a:br>
            <a:r>
              <a:rPr lang="tr-TR" altLang="tr-TR" sz="2000"/>
              <a:t/>
            </a:r>
            <a:br>
              <a:rPr lang="tr-TR" altLang="tr-TR" sz="2000"/>
            </a:br>
            <a:r>
              <a:rPr lang="tr-TR" altLang="tr-TR" sz="2000"/>
              <a:t>Araya </a:t>
            </a:r>
            <a:r>
              <a:rPr lang="tr-TR" altLang="tr-TR" sz="2000" b="1">
                <a:solidFill>
                  <a:srgbClr val="FF0000"/>
                </a:solidFill>
              </a:rPr>
              <a:t>TAŞ KAPATAMAZ.</a:t>
            </a:r>
            <a:r>
              <a:rPr lang="tr-TR" altLang="tr-TR" sz="2000">
                <a:solidFill>
                  <a:srgbClr val="FF0000"/>
                </a:solidFill>
              </a:rPr>
              <a:t/>
            </a:r>
            <a:br>
              <a:rPr lang="tr-TR" altLang="tr-TR" sz="2000">
                <a:solidFill>
                  <a:srgbClr val="FF0000"/>
                </a:solidFill>
              </a:rPr>
            </a:br>
            <a:r>
              <a:rPr lang="tr-TR" altLang="tr-TR" sz="2000">
                <a:solidFill>
                  <a:srgbClr val="FF0000"/>
                </a:solidFill>
              </a:rPr>
              <a:t/>
            </a:r>
            <a:br>
              <a:rPr lang="tr-TR" altLang="tr-TR" sz="2000">
                <a:solidFill>
                  <a:srgbClr val="FF0000"/>
                </a:solidFill>
              </a:rPr>
            </a:br>
            <a:r>
              <a:rPr lang="tr-TR" altLang="tr-TR" sz="2000"/>
              <a:t>Şah çeken taşı </a:t>
            </a:r>
            <a:r>
              <a:rPr lang="tr-TR" altLang="tr-TR" sz="2000" b="1"/>
              <a:t>ALAMAZ.</a:t>
            </a:r>
            <a:r>
              <a:rPr lang="tr-TR" altLang="tr-TR" sz="2000"/>
              <a:t/>
            </a:r>
            <a:br>
              <a:rPr lang="tr-TR" altLang="tr-TR" sz="2000"/>
            </a:br>
            <a:r>
              <a:rPr lang="tr-TR" altLang="tr-TR" sz="2000"/>
              <a:t/>
            </a:r>
            <a:br>
              <a:rPr lang="tr-TR" altLang="tr-TR" sz="2000"/>
            </a:br>
            <a:r>
              <a:rPr lang="tr-TR" altLang="tr-TR" sz="2000"/>
              <a:t>öyleyse?</a:t>
            </a:r>
            <a:br>
              <a:rPr lang="tr-TR" altLang="tr-TR" sz="2000"/>
            </a:br>
            <a:r>
              <a:rPr lang="tr-TR" altLang="tr-TR" sz="2000"/>
              <a:t/>
            </a:r>
            <a:br>
              <a:rPr lang="tr-TR" altLang="tr-TR" sz="2000"/>
            </a:br>
            <a:r>
              <a:rPr lang="tr-TR" altLang="tr-TR" sz="2000" b="1">
                <a:solidFill>
                  <a:srgbClr val="FF0000"/>
                </a:solidFill>
              </a:rPr>
              <a:t>ŞAH MAT!</a:t>
            </a:r>
            <a:r>
              <a:rPr lang="tr-TR" altLang="tr-TR" sz="2000"/>
              <a:t/>
            </a:r>
            <a:br>
              <a:rPr lang="tr-TR" altLang="tr-TR" sz="2000"/>
            </a:br>
            <a:r>
              <a:rPr lang="tr-TR" altLang="tr-TR" sz="2000"/>
              <a:t/>
            </a:r>
            <a:br>
              <a:rPr lang="tr-TR" altLang="tr-TR" sz="2000"/>
            </a:br>
            <a:r>
              <a:rPr lang="tr-TR" altLang="tr-TR" sz="2000"/>
              <a:t>Beyaz oyunu kazandı. </a:t>
            </a:r>
          </a:p>
        </p:txBody>
      </p:sp>
      <p:pic>
        <p:nvPicPr>
          <p:cNvPr id="48131" name="Picture 5" descr="check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03389" y="115889"/>
            <a:ext cx="5616575" cy="5976937"/>
          </a:xfrm>
          <a:prstGeom prst="rect">
            <a:avLst/>
          </a:prstGeom>
          <a:noFill/>
          <a:ln w="28575">
            <a:solidFill>
              <a:srgbClr val="FF0000"/>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83817253"/>
      </p:ext>
    </p:extLst>
  </p:cSld>
  <p:clrMapOvr>
    <a:masterClrMapping/>
  </p:clrMapOvr>
  <p:transition spd="slow">
    <p:fade/>
    <p:sndAc>
      <p:stSnd>
        <p:snd r:embed="rId2" name="chimes.wav"/>
      </p:stSnd>
    </p:sndAc>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a:xfrm>
            <a:off x="1620838" y="58738"/>
            <a:ext cx="2798762" cy="6494462"/>
          </a:xfrm>
          <a:ln>
            <a:headEnd/>
            <a:tailEnd/>
          </a:ln>
        </p:spPr>
        <p:style>
          <a:lnRef idx="2">
            <a:schemeClr val="accent4"/>
          </a:lnRef>
          <a:fillRef idx="1">
            <a:schemeClr val="lt1"/>
          </a:fillRef>
          <a:effectRef idx="0">
            <a:schemeClr val="accent4"/>
          </a:effectRef>
          <a:fontRef idx="minor">
            <a:schemeClr val="dk1"/>
          </a:fontRef>
        </p:style>
        <p:txBody>
          <a:bodyPr/>
          <a:lstStyle/>
          <a:p>
            <a:pPr algn="l" eaLnBrk="1" hangingPunct="1"/>
            <a:r>
              <a:rPr lang="tr-TR" altLang="tr-TR" sz="1800"/>
              <a:t>Şimdi bu pozisyonda varsayalım ki Siyah bir hata yapıyor ve Şahını Beyaz Kalenin kontrol ettiği yere geliyor.</a:t>
            </a:r>
            <a:br>
              <a:rPr lang="tr-TR" altLang="tr-TR" sz="1800"/>
            </a:br>
            <a:r>
              <a:rPr lang="tr-TR" altLang="tr-TR" sz="1800"/>
              <a:t/>
            </a:r>
            <a:br>
              <a:rPr lang="tr-TR" altLang="tr-TR" sz="1800"/>
            </a:br>
            <a:r>
              <a:rPr lang="tr-TR" altLang="tr-TR" sz="1800"/>
              <a:t>Beyaz, Siyah Şah'ı </a:t>
            </a:r>
            <a:r>
              <a:rPr lang="tr-TR" altLang="tr-TR" sz="1800" b="1"/>
              <a:t>ALARAK</a:t>
            </a:r>
            <a:r>
              <a:rPr lang="tr-TR" altLang="tr-TR" sz="1800"/>
              <a:t> oyunu kazanabilir mi?</a:t>
            </a:r>
            <a:br>
              <a:rPr lang="tr-TR" altLang="tr-TR" sz="1800"/>
            </a:br>
            <a:r>
              <a:rPr lang="tr-TR" altLang="tr-TR" sz="1800"/>
              <a:t/>
            </a:r>
            <a:br>
              <a:rPr lang="tr-TR" altLang="tr-TR" sz="1800"/>
            </a:br>
            <a:r>
              <a:rPr lang="tr-TR" altLang="tr-TR" sz="1800" b="1">
                <a:solidFill>
                  <a:srgbClr val="FF0000"/>
                </a:solidFill>
              </a:rPr>
              <a:t>HAYIR KAZANAMAZ</a:t>
            </a:r>
            <a:r>
              <a:rPr lang="tr-TR" altLang="tr-TR" sz="1800" b="1"/>
              <a:t> !!</a:t>
            </a:r>
            <a:r>
              <a:rPr lang="tr-TR" altLang="tr-TR" sz="1800"/>
              <a:t/>
            </a:r>
            <a:br>
              <a:rPr lang="tr-TR" altLang="tr-TR" sz="1800"/>
            </a:br>
            <a:r>
              <a:rPr lang="tr-TR" altLang="tr-TR" sz="1800"/>
              <a:t/>
            </a:r>
            <a:br>
              <a:rPr lang="tr-TR" altLang="tr-TR" sz="1800"/>
            </a:br>
            <a:r>
              <a:rPr lang="tr-TR" altLang="tr-TR" sz="1800">
                <a:solidFill>
                  <a:srgbClr val="FF0000"/>
                </a:solidFill>
              </a:rPr>
              <a:t>Sadece rakip Şah'ı </a:t>
            </a:r>
            <a:r>
              <a:rPr lang="tr-TR" altLang="tr-TR" sz="1800" b="1">
                <a:solidFill>
                  <a:srgbClr val="FF0000"/>
                </a:solidFill>
              </a:rPr>
              <a:t>SIKIŞTIRARAK MAT EDEBİLİRİZ</a:t>
            </a:r>
            <a:r>
              <a:rPr lang="tr-TR" altLang="tr-TR" sz="1800">
                <a:solidFill>
                  <a:srgbClr val="FF0000"/>
                </a:solidFill>
              </a:rPr>
              <a:t> Şah'ı alarak </a:t>
            </a:r>
            <a:r>
              <a:rPr lang="tr-TR" altLang="tr-TR" sz="1800" b="1">
                <a:solidFill>
                  <a:srgbClr val="FF0000"/>
                </a:solidFill>
              </a:rPr>
              <a:t>DEĞİL</a:t>
            </a:r>
            <a:r>
              <a:rPr lang="tr-TR" altLang="tr-TR" sz="1800" b="1"/>
              <a:t>!</a:t>
            </a:r>
            <a:r>
              <a:rPr lang="tr-TR" altLang="tr-TR" sz="1800"/>
              <a:t/>
            </a:r>
            <a:br>
              <a:rPr lang="tr-TR" altLang="tr-TR" sz="1800"/>
            </a:br>
            <a:r>
              <a:rPr lang="tr-TR" altLang="tr-TR" sz="1800"/>
              <a:t/>
            </a:r>
            <a:br>
              <a:rPr lang="tr-TR" altLang="tr-TR" sz="1800"/>
            </a:br>
            <a:r>
              <a:rPr lang="tr-TR" altLang="tr-TR" sz="1800"/>
              <a:t>Beyaz Siyah'tan hamlesini değiştirmesini istemelidir. </a:t>
            </a:r>
          </a:p>
        </p:txBody>
      </p:sp>
      <p:pic>
        <p:nvPicPr>
          <p:cNvPr id="49155" name="Picture 5" descr="check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11675" y="44450"/>
            <a:ext cx="6121400" cy="6121400"/>
          </a:xfrm>
          <a:prstGeom prst="rect">
            <a:avLst/>
          </a:prstGeom>
          <a:noFill/>
          <a:ln w="19050">
            <a:solidFill>
              <a:srgbClr val="FF0000"/>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53578359"/>
      </p:ext>
    </p:extLst>
  </p:cSld>
  <p:clrMapOvr>
    <a:masterClrMapping/>
  </p:clrMapOvr>
  <p:transition spd="slow">
    <p:fade/>
    <p:sndAc>
      <p:stSnd>
        <p:snd r:embed="rId2" name="chimes.wav"/>
      </p:stSnd>
    </p:sndAc>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7248526" y="58738"/>
            <a:ext cx="3311525" cy="5962650"/>
          </a:xfrm>
          <a:ln>
            <a:headEnd/>
            <a:tailEnd/>
          </a:ln>
        </p:spPr>
        <p:style>
          <a:lnRef idx="2">
            <a:schemeClr val="accent4"/>
          </a:lnRef>
          <a:fillRef idx="1">
            <a:schemeClr val="lt1"/>
          </a:fillRef>
          <a:effectRef idx="0">
            <a:schemeClr val="accent4"/>
          </a:effectRef>
          <a:fontRef idx="minor">
            <a:schemeClr val="dk1"/>
          </a:fontRef>
        </p:style>
        <p:txBody>
          <a:bodyPr/>
          <a:lstStyle/>
          <a:p>
            <a:pPr eaLnBrk="1" hangingPunct="1">
              <a:lnSpc>
                <a:spcPct val="120000"/>
              </a:lnSpc>
            </a:pPr>
            <a:r>
              <a:rPr lang="tr-TR" altLang="tr-TR" sz="2000"/>
              <a:t>Bu konumda Siyah Fil, Şahı </a:t>
            </a:r>
            <a:r>
              <a:rPr lang="tr-TR" altLang="tr-TR" sz="2000" b="1"/>
              <a:t>ŞAH</a:t>
            </a:r>
            <a:r>
              <a:rPr lang="tr-TR" altLang="tr-TR" sz="2000"/>
              <a:t> tehdidinden koruyor.</a:t>
            </a:r>
            <a:br>
              <a:rPr lang="tr-TR" altLang="tr-TR" sz="2000"/>
            </a:br>
            <a:r>
              <a:rPr lang="tr-TR" altLang="tr-TR" sz="2000"/>
              <a:t/>
            </a:r>
            <a:br>
              <a:rPr lang="tr-TR" altLang="tr-TR" sz="2000"/>
            </a:br>
            <a:r>
              <a:rPr lang="tr-TR" altLang="tr-TR" sz="2000"/>
              <a:t>Siyah Fille oynayamaz, çünkü o zaman Şah tehdit altında kalır.</a:t>
            </a:r>
            <a:br>
              <a:rPr lang="tr-TR" altLang="tr-TR" sz="2000"/>
            </a:br>
            <a:r>
              <a:rPr lang="tr-TR" altLang="tr-TR" sz="2000"/>
              <a:t/>
            </a:r>
            <a:br>
              <a:rPr lang="tr-TR" altLang="tr-TR" sz="2000"/>
            </a:br>
            <a:r>
              <a:rPr lang="tr-TR" altLang="tr-TR" sz="2000"/>
              <a:t>Bu fille </a:t>
            </a:r>
            <a:r>
              <a:rPr lang="tr-TR" altLang="tr-TR" sz="2000" b="1">
                <a:solidFill>
                  <a:srgbClr val="FF0000"/>
                </a:solidFill>
              </a:rPr>
              <a:t>AÇMAZDA</a:t>
            </a:r>
            <a:r>
              <a:rPr lang="tr-TR" altLang="tr-TR" sz="2000">
                <a:solidFill>
                  <a:srgbClr val="FF0000"/>
                </a:solidFill>
              </a:rPr>
              <a:t> </a:t>
            </a:r>
            <a:r>
              <a:rPr lang="tr-TR" altLang="tr-TR" sz="2000"/>
              <a:t>diyoruz.</a:t>
            </a:r>
            <a:br>
              <a:rPr lang="tr-TR" altLang="tr-TR" sz="2000"/>
            </a:br>
            <a:r>
              <a:rPr lang="tr-TR" altLang="tr-TR" sz="2000"/>
              <a:t/>
            </a:r>
            <a:br>
              <a:rPr lang="tr-TR" altLang="tr-TR" sz="2000"/>
            </a:br>
            <a:r>
              <a:rPr lang="tr-TR" altLang="tr-TR" sz="2000"/>
              <a:t>Eğer yanlışlıkla Siyah Fille oynarsa, Beyaz hamleyi geri almasını ve başka hamle yapmasını istemelidir. </a:t>
            </a:r>
          </a:p>
        </p:txBody>
      </p:sp>
      <p:pic>
        <p:nvPicPr>
          <p:cNvPr id="50179" name="Picture 5" descr="check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58926" y="44450"/>
            <a:ext cx="5616575" cy="5976938"/>
          </a:xfrm>
          <a:prstGeom prst="rect">
            <a:avLst/>
          </a:prstGeom>
          <a:noFill/>
          <a:ln w="28575">
            <a:solidFill>
              <a:srgbClr val="FF0000"/>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48198951"/>
      </p:ext>
    </p:extLst>
  </p:cSld>
  <p:clrMapOvr>
    <a:masterClrMapping/>
  </p:clrMapOvr>
  <p:transition spd="slow">
    <p:fade/>
    <p:sndAc>
      <p:stSnd>
        <p:snd r:embed="rId2" name="chimes.wav"/>
      </p:stSnd>
    </p:sndAc>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1752600" y="115888"/>
            <a:ext cx="3767138" cy="6742112"/>
          </a:xfrm>
          <a:ln>
            <a:headEnd/>
            <a:tailEnd/>
          </a:ln>
        </p:spPr>
        <p:style>
          <a:lnRef idx="2">
            <a:schemeClr val="accent4"/>
          </a:lnRef>
          <a:fillRef idx="1">
            <a:schemeClr val="lt1"/>
          </a:fillRef>
          <a:effectRef idx="0">
            <a:schemeClr val="accent4"/>
          </a:effectRef>
          <a:fontRef idx="minor">
            <a:schemeClr val="dk1"/>
          </a:fontRef>
        </p:style>
        <p:txBody>
          <a:bodyPr/>
          <a:lstStyle/>
          <a:p>
            <a:pPr eaLnBrk="1" hangingPunct="1">
              <a:lnSpc>
                <a:spcPct val="130000"/>
              </a:lnSpc>
            </a:pPr>
            <a:r>
              <a:rPr lang="tr-TR" altLang="tr-TR" sz="2000" dirty="0"/>
              <a:t>Rakip Şah kenardayken mat etmek daha kolaydır.</a:t>
            </a:r>
            <a:br>
              <a:rPr lang="tr-TR" altLang="tr-TR" sz="2000" dirty="0"/>
            </a:br>
            <a:r>
              <a:rPr lang="tr-TR" altLang="tr-TR" sz="2000" dirty="0"/>
              <a:t/>
            </a:r>
            <a:br>
              <a:rPr lang="tr-TR" altLang="tr-TR" sz="2000" dirty="0"/>
            </a:br>
            <a:r>
              <a:rPr lang="tr-TR" altLang="tr-TR" sz="2000" dirty="0"/>
              <a:t>Bu derste iki değişik </a:t>
            </a:r>
            <a:r>
              <a:rPr lang="tr-TR" altLang="tr-TR" sz="2000" b="1" dirty="0"/>
              <a:t>MATI</a:t>
            </a:r>
            <a:r>
              <a:rPr lang="tr-TR" altLang="tr-TR" sz="2000" dirty="0"/>
              <a:t> inceleyeceğiz.</a:t>
            </a:r>
            <a:br>
              <a:rPr lang="tr-TR" altLang="tr-TR" sz="2000" dirty="0"/>
            </a:br>
            <a:r>
              <a:rPr lang="tr-TR" altLang="tr-TR" sz="2000" dirty="0"/>
              <a:t/>
            </a:r>
            <a:br>
              <a:rPr lang="tr-TR" altLang="tr-TR" sz="2000" dirty="0"/>
            </a:br>
            <a:r>
              <a:rPr lang="tr-TR" altLang="tr-TR" sz="2000" dirty="0"/>
              <a:t>Vezir ve Kale ile rakip Şahı kenara sıkıştırarak çok sık mat edebilirsiniz.</a:t>
            </a:r>
            <a:br>
              <a:rPr lang="tr-TR" altLang="tr-TR" sz="2000" dirty="0"/>
            </a:br>
            <a:r>
              <a:rPr lang="tr-TR" altLang="tr-TR" sz="2000" dirty="0"/>
              <a:t/>
            </a:r>
            <a:br>
              <a:rPr lang="tr-TR" altLang="tr-TR" sz="2000" dirty="0"/>
            </a:br>
            <a:r>
              <a:rPr lang="tr-TR" altLang="tr-TR" sz="2000" dirty="0"/>
              <a:t>Buna </a:t>
            </a:r>
            <a:r>
              <a:rPr lang="tr-TR" altLang="tr-TR" sz="2000" b="1" dirty="0">
                <a:solidFill>
                  <a:srgbClr val="FF0000"/>
                </a:solidFill>
              </a:rPr>
              <a:t>MERDİVEN MATI</a:t>
            </a:r>
            <a:r>
              <a:rPr lang="tr-TR" altLang="tr-TR" sz="2000" dirty="0"/>
              <a:t> denir.</a:t>
            </a:r>
            <a:br>
              <a:rPr lang="tr-TR" altLang="tr-TR" sz="2000" dirty="0"/>
            </a:br>
            <a:r>
              <a:rPr lang="tr-TR" altLang="tr-TR" sz="2000" dirty="0"/>
              <a:t/>
            </a:r>
            <a:br>
              <a:rPr lang="tr-TR" altLang="tr-TR" sz="2000" dirty="0"/>
            </a:br>
            <a:r>
              <a:rPr lang="tr-TR" altLang="tr-TR" sz="2000" dirty="0"/>
              <a:t>Vezir şah çekmekte, Kale de Şahın kaçışını engellemektedir.</a:t>
            </a:r>
            <a:br>
              <a:rPr lang="tr-TR" altLang="tr-TR" sz="2000" dirty="0"/>
            </a:br>
            <a:endParaRPr lang="tr-TR" altLang="tr-TR" sz="2000" dirty="0"/>
          </a:p>
        </p:txBody>
      </p:sp>
      <p:pic>
        <p:nvPicPr>
          <p:cNvPr id="51203" name="Picture 5" descr="matea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91175" y="1125538"/>
            <a:ext cx="5041900" cy="5111750"/>
          </a:xfrm>
          <a:prstGeom prst="rect">
            <a:avLst/>
          </a:prstGeom>
          <a:noFill/>
          <a:ln w="28575">
            <a:solidFill>
              <a:srgbClr val="FF0000"/>
            </a:solidFill>
            <a:miter lim="800000"/>
            <a:headEnd/>
            <a:tailEnd/>
          </a:ln>
          <a:extLst>
            <a:ext uri="{909E8E84-426E-40DD-AFC4-6F175D3DCCD1}">
              <a14:hiddenFill xmlns:a14="http://schemas.microsoft.com/office/drawing/2010/main">
                <a:solidFill>
                  <a:srgbClr val="FFFFFF"/>
                </a:solidFill>
              </a14:hiddenFill>
            </a:ext>
          </a:extLst>
        </p:spPr>
      </p:pic>
      <p:sp>
        <p:nvSpPr>
          <p:cNvPr id="51204" name="WordArt 6"/>
          <p:cNvSpPr>
            <a:spLocks noChangeArrowheads="1" noChangeShapeType="1" noTextEdit="1"/>
          </p:cNvSpPr>
          <p:nvPr/>
        </p:nvSpPr>
        <p:spPr bwMode="auto">
          <a:xfrm>
            <a:off x="6024564" y="188914"/>
            <a:ext cx="4319587" cy="719137"/>
          </a:xfrm>
          <a:prstGeom prst="rect">
            <a:avLst/>
          </a:prstGeom>
        </p:spPr>
        <p:txBody>
          <a:bodyPr wrap="none" fromWordArt="1">
            <a:prstTxWarp prst="textPlain">
              <a:avLst>
                <a:gd name="adj" fmla="val 50000"/>
              </a:avLst>
            </a:prstTxWarp>
          </a:bodyPr>
          <a:lstStyle/>
          <a:p>
            <a:pPr algn="ctr"/>
            <a:r>
              <a:rPr lang="en-GB" sz="2400" kern="10">
                <a:ln w="9525">
                  <a:solidFill>
                    <a:srgbClr val="FF0000"/>
                  </a:solidFill>
                  <a:round/>
                  <a:headEnd/>
                  <a:tailEnd/>
                </a:ln>
                <a:solidFill>
                  <a:srgbClr val="FFFF99"/>
                </a:solidFill>
                <a:latin typeface="Arial Black" panose="020B0A04020102020204" pitchFamily="34" charset="0"/>
              </a:rPr>
              <a:t>TİPİK MATLAR</a:t>
            </a:r>
          </a:p>
        </p:txBody>
      </p:sp>
    </p:spTree>
    <p:extLst>
      <p:ext uri="{BB962C8B-B14F-4D97-AF65-F5344CB8AC3E}">
        <p14:creationId xmlns:p14="http://schemas.microsoft.com/office/powerpoint/2010/main" val="918886286"/>
      </p:ext>
    </p:extLst>
  </p:cSld>
  <p:clrMapOvr>
    <a:masterClrMapping/>
  </p:clrMapOvr>
  <p:transition spd="slow">
    <p:fade/>
    <p:sndAc>
      <p:stSnd>
        <p:snd r:embed="rId2" name="chimes.wav"/>
      </p:stSnd>
    </p:sndAc>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7319964" y="44450"/>
            <a:ext cx="3240087" cy="5905500"/>
          </a:xfrm>
          <a:ln>
            <a:headEnd/>
            <a:tailEnd/>
          </a:ln>
        </p:spPr>
        <p:style>
          <a:lnRef idx="2">
            <a:schemeClr val="accent4"/>
          </a:lnRef>
          <a:fillRef idx="1">
            <a:schemeClr val="lt1"/>
          </a:fillRef>
          <a:effectRef idx="0">
            <a:schemeClr val="accent4"/>
          </a:effectRef>
          <a:fontRef idx="minor">
            <a:schemeClr val="dk1"/>
          </a:fontRef>
        </p:style>
        <p:txBody>
          <a:bodyPr/>
          <a:lstStyle/>
          <a:p>
            <a:pPr eaLnBrk="1" hangingPunct="1">
              <a:lnSpc>
                <a:spcPct val="80000"/>
              </a:lnSpc>
            </a:pPr>
            <a:r>
              <a:rPr lang="tr-TR" altLang="tr-TR" sz="2800" dirty="0"/>
              <a:t>Başka bir mat</a:t>
            </a:r>
            <a:br>
              <a:rPr lang="tr-TR" altLang="tr-TR" sz="2800" dirty="0"/>
            </a:br>
            <a:r>
              <a:rPr lang="tr-TR" altLang="tr-TR" sz="2800" dirty="0"/>
              <a:t/>
            </a:r>
            <a:br>
              <a:rPr lang="tr-TR" altLang="tr-TR" sz="2800" dirty="0"/>
            </a:br>
            <a:r>
              <a:rPr lang="tr-TR" altLang="tr-TR" sz="2800" dirty="0"/>
              <a:t>Bu sefer Kale mat etmiştir.</a:t>
            </a:r>
            <a:br>
              <a:rPr lang="tr-TR" altLang="tr-TR" sz="2800" dirty="0"/>
            </a:br>
            <a:r>
              <a:rPr lang="tr-TR" altLang="tr-TR" sz="2800" dirty="0"/>
              <a:t/>
            </a:r>
            <a:br>
              <a:rPr lang="tr-TR" altLang="tr-TR" sz="2800" dirty="0"/>
            </a:br>
            <a:r>
              <a:rPr lang="tr-TR" altLang="tr-TR" sz="2800" dirty="0"/>
              <a:t>Bu tür matlara </a:t>
            </a:r>
            <a:r>
              <a:rPr lang="tr-TR" altLang="tr-TR" sz="4000" b="1" dirty="0">
                <a:solidFill>
                  <a:srgbClr val="FF0000"/>
                </a:solidFill>
              </a:rPr>
              <a:t>ARKA   YATAY </a:t>
            </a:r>
            <a:br>
              <a:rPr lang="tr-TR" altLang="tr-TR" sz="4000" b="1" dirty="0">
                <a:solidFill>
                  <a:srgbClr val="FF0000"/>
                </a:solidFill>
              </a:rPr>
            </a:br>
            <a:r>
              <a:rPr lang="tr-TR" altLang="tr-TR" sz="4000" b="1" dirty="0">
                <a:solidFill>
                  <a:srgbClr val="FF0000"/>
                </a:solidFill>
              </a:rPr>
              <a:t>  MATI</a:t>
            </a:r>
            <a:r>
              <a:rPr lang="tr-TR" altLang="tr-TR" sz="2800" dirty="0"/>
              <a:t> </a:t>
            </a:r>
            <a:br>
              <a:rPr lang="tr-TR" altLang="tr-TR" sz="2800" dirty="0"/>
            </a:br>
            <a:r>
              <a:rPr lang="tr-TR" altLang="tr-TR" sz="2800" dirty="0"/>
              <a:t>denir. </a:t>
            </a:r>
          </a:p>
        </p:txBody>
      </p:sp>
      <p:pic>
        <p:nvPicPr>
          <p:cNvPr id="52227" name="Picture 5" descr="matea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82738" y="44450"/>
            <a:ext cx="5592762" cy="5905500"/>
          </a:xfrm>
          <a:prstGeom prst="rect">
            <a:avLst/>
          </a:prstGeom>
          <a:noFill/>
          <a:ln w="28575">
            <a:solidFill>
              <a:srgbClr val="FF0000"/>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27926482"/>
      </p:ext>
    </p:extLst>
  </p:cSld>
  <p:clrMapOvr>
    <a:masterClrMapping/>
  </p:clrMapOvr>
  <p:transition spd="slow">
    <p:fade/>
    <p:sndAc>
      <p:stSnd>
        <p:snd r:embed="rId2" name="chimes.wav"/>
      </p:stSnd>
    </p:sndAc>
  </p:transition>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TotalTime>
  <Words>128</Words>
  <Application>Microsoft Office PowerPoint</Application>
  <PresentationFormat>Özel</PresentationFormat>
  <Paragraphs>15</Paragraphs>
  <Slides>13</Slides>
  <Notes>0</Notes>
  <HiddenSlides>0</HiddenSlides>
  <MMClips>0</MMClips>
  <ScaleCrop>false</ScaleCrop>
  <HeadingPairs>
    <vt:vector size="4" baseType="variant">
      <vt:variant>
        <vt:lpstr>Tema</vt:lpstr>
      </vt:variant>
      <vt:variant>
        <vt:i4>1</vt:i4>
      </vt:variant>
      <vt:variant>
        <vt:lpstr>Slayt Başlıkları</vt:lpstr>
      </vt:variant>
      <vt:variant>
        <vt:i4>13</vt:i4>
      </vt:variant>
    </vt:vector>
  </HeadingPairs>
  <TitlesOfParts>
    <vt:vector size="14" baseType="lpstr">
      <vt:lpstr>Office Teması</vt:lpstr>
      <vt:lpstr>5. HAFTA Şahta ve Tipik Matlar</vt:lpstr>
      <vt:lpstr>Eğer Şahınız rakip taş tarafından TEHDİT EDİLİYORSA şah ŞAHTA (şah tehdidi altında) denir.  Şah tehdidinden yapabiliyorsanız, BİR AN ÖNCE çıkmalısınız.   Yanda Beyaz Kale Siyah Şaha ŞAH çekmiştir.   Siyahlar, SALDIRILMAYAN bir kareye giderek ŞAHTAN KURTULABİLİR.   Siyah'ın neden tek hamlesini olduğunu anlamaya çalışın. </vt:lpstr>
      <vt:lpstr>Siyah, Kale tarafından yine ŞAH ALTINDADIR.  Bu sefer Şah güvenli bir kareye kaçamaz. Neden olduğunu görebiliyor musunuz?  Fakat Vezir, Kale ve Fil tarafından ŞAH altındaysak ŞAH TEHDİDİNDEN ARAYA TAŞ KAPATARAK KURTULABİLİRİZ.  Burada Siyah, şah tehdidini ARAYA TAŞ KAPAYARAK ENGELLEYEBİLİR. Siyah araya Fil kapayarak şah tehdidini engeller.</vt:lpstr>
      <vt:lpstr>Üçüncü ve genelde en iyi şahtan kurtulma yöntemi ŞAH ÇEKEN TAŞI ALMAKTIR.  Burada, Siyah Şah'ını güvenli bir kareye götüremez ve araya taş kapatamaz.  Fakat Siyah Fil Beyaz Kaleyi alabilir. </vt:lpstr>
      <vt:lpstr>Burada Siyah Şah güvenli bir kareye KAÇAMAZ.  Araya TAŞ KAPATAMAZ.  Şah çeken taşı ALAMAZ.  öyleyse?  ŞAH MAT!  Beyaz oyunu kazandı. </vt:lpstr>
      <vt:lpstr>Şimdi bu pozisyonda varsayalım ki Siyah bir hata yapıyor ve Şahını Beyaz Kalenin kontrol ettiği yere geliyor.  Beyaz, Siyah Şah'ı ALARAK oyunu kazanabilir mi?  HAYIR KAZANAMAZ !!  Sadece rakip Şah'ı SIKIŞTIRARAK MAT EDEBİLİRİZ Şah'ı alarak DEĞİL!  Beyaz Siyah'tan hamlesini değiştirmesini istemelidir. </vt:lpstr>
      <vt:lpstr>Bu konumda Siyah Fil, Şahı ŞAH tehdidinden koruyor.  Siyah Fille oynayamaz, çünkü o zaman Şah tehdit altında kalır.  Bu fille AÇMAZDA diyoruz.  Eğer yanlışlıkla Siyah Fille oynarsa, Beyaz hamleyi geri almasını ve başka hamle yapmasını istemelidir. </vt:lpstr>
      <vt:lpstr>Rakip Şah kenardayken mat etmek daha kolaydır.  Bu derste iki değişik MATI inceleyeceğiz.  Vezir ve Kale ile rakip Şahı kenara sıkıştırarak çok sık mat edebilirsiniz.  Buna MERDİVEN MATI denir.  Vezir şah çekmekte, Kale de Şahın kaçışını engellemektedir. </vt:lpstr>
      <vt:lpstr>Başka bir mat  Bu sefer Kale mat etmiştir.  Bu tür matlara ARKA   YATAY    MATI  denir. </vt:lpstr>
      <vt:lpstr>Bu örnekte sadece Şah ve Kale ile nasıl ŞAH MAT yapıldığı gösterilmiştir.  Beyaz Şah, Siyah Şahın kaçışını engellemektedir. Unutmayın ki iki Şah yanyana duramazlar.  Kale kazanan hamleyi yapar.  ŞAH MAT </vt:lpstr>
      <vt:lpstr>Diğer bir yaygın MAT. Buna SURATTAN MAT da denir.  Yine Şah kenardadır ve Vezir Şahın en yakınındaki karededir.  Beyaz Şah Veziri KORUR.  Siyak Veziri alamaz çünkü o zaman rakip Şahın yanına gelmiş olur. </vt:lpstr>
      <vt:lpstr>Bu başka bir surattan mat dır.  Beyaz Fil Veziri koruyor, dolayısıyla MAT Vezirinizi Şahın üzerine gönderirken korumalı olup olmadığına dikkat ediniz. </vt:lpstr>
      <vt:lpstr>Burada Siyah ŞAH TEHDİDİ altında değil ve Şah herhangi bir yere gidemez.  PAT mı?  Hayır değil!  Unutmayın PAT ŞAH ALTINDA olmadığınız ve HİÇBİR taşınızı oynayamadığınız durumdur.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5. HAFTA</dc:title>
  <dc:creator>user</dc:creator>
  <cp:lastModifiedBy>user</cp:lastModifiedBy>
  <cp:revision>4</cp:revision>
  <dcterms:created xsi:type="dcterms:W3CDTF">2020-04-27T08:49:59Z</dcterms:created>
  <dcterms:modified xsi:type="dcterms:W3CDTF">2020-05-03T13:12:48Z</dcterms:modified>
</cp:coreProperties>
</file>