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a:t>Asıl başlık stilini düzenlemek için tıklayın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4509A250-FF31-4206-8172-F9D3106AACB1}" type="datetimeFigureOut">
              <a:rPr lang="en-US" dirty="0"/>
              <a:t>4/21/2019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a:t>Asıl başlık stilini düzenlemek için tıklayın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4509A250-FF31-4206-8172-F9D3106AACB1}" type="datetimeFigureOut">
              <a:rPr lang="en-US" dirty="0"/>
              <a:t>4/21/2019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a:t>Asıl başlık stilini düzenlemek için tıklayın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4509A250-FF31-4206-8172-F9D3106AACB1}" type="datetimeFigureOut">
              <a:rPr lang="en-US" dirty="0"/>
              <a:t>4/21/2019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4509A250-FF31-4206-8172-F9D3106AACB1}" type="datetimeFigureOut">
              <a:rPr lang="en-US" dirty="0"/>
              <a:t>4/21/2019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4/21/2019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4/21/2019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4509A250-FF31-4206-8172-F9D3106AACB1}" type="datetimeFigureOut">
              <a:rPr lang="en-US" dirty="0"/>
              <a:t>4/21/2019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4/21/2019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4/21/2019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4/21/2019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4/21/2019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4509A250-FF31-4206-8172-F9D3106AACB1}" type="datetimeFigureOut">
              <a:rPr lang="en-US" dirty="0"/>
              <a:t>4/21/2019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4509A250-FF31-4206-8172-F9D3106AACB1}" type="datetimeFigureOut">
              <a:rPr lang="en-US" dirty="0"/>
              <a:t>4/21/2019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4/21/2019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3F56E7F-EC22-4AA6-B5DB-7BCD481CE3D2}"/>
              </a:ext>
            </a:extLst>
          </p:cNvPr>
          <p:cNvSpPr>
            <a:spLocks noGrp="1"/>
          </p:cNvSpPr>
          <p:nvPr>
            <p:ph type="ctrTitle"/>
          </p:nvPr>
        </p:nvSpPr>
        <p:spPr/>
        <p:txBody>
          <a:bodyPr/>
          <a:lstStyle/>
          <a:p>
            <a:r>
              <a:rPr lang="tr-TR" dirty="0"/>
              <a:t>KORE GELENEKSEL ÇALGILARI</a:t>
            </a:r>
          </a:p>
        </p:txBody>
      </p:sp>
      <p:sp>
        <p:nvSpPr>
          <p:cNvPr id="3" name="Alt Başlık 2">
            <a:extLst>
              <a:ext uri="{FF2B5EF4-FFF2-40B4-BE49-F238E27FC236}">
                <a16:creationId xmlns:a16="http://schemas.microsoft.com/office/drawing/2014/main" id="{2300B043-6F0B-470D-96CC-D5AC128C81F8}"/>
              </a:ext>
            </a:extLst>
          </p:cNvPr>
          <p:cNvSpPr>
            <a:spLocks noGrp="1"/>
          </p:cNvSpPr>
          <p:nvPr>
            <p:ph type="subTitle" idx="1"/>
          </p:nvPr>
        </p:nvSpPr>
        <p:spPr/>
        <p:txBody>
          <a:bodyPr/>
          <a:lstStyle/>
          <a:p>
            <a:endParaRPr lang="tr-TR"/>
          </a:p>
        </p:txBody>
      </p:sp>
    </p:spTree>
    <p:extLst>
      <p:ext uri="{BB962C8B-B14F-4D97-AF65-F5344CB8AC3E}">
        <p14:creationId xmlns:p14="http://schemas.microsoft.com/office/powerpoint/2010/main" val="134997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10"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Unvan 1">
            <a:extLst>
              <a:ext uri="{FF2B5EF4-FFF2-40B4-BE49-F238E27FC236}">
                <a16:creationId xmlns:a16="http://schemas.microsoft.com/office/drawing/2014/main" id="{64FB5E08-0B91-4689-B181-FCBD598BE0C2}"/>
              </a:ext>
            </a:extLst>
          </p:cNvPr>
          <p:cNvSpPr>
            <a:spLocks noGrp="1"/>
          </p:cNvSpPr>
          <p:nvPr>
            <p:ph type="title"/>
          </p:nvPr>
        </p:nvSpPr>
        <p:spPr>
          <a:xfrm>
            <a:off x="648930" y="629267"/>
            <a:ext cx="9252154" cy="1016654"/>
          </a:xfrm>
        </p:spPr>
        <p:txBody>
          <a:bodyPr>
            <a:normAutofit/>
          </a:bodyPr>
          <a:lstStyle/>
          <a:p>
            <a:r>
              <a:rPr lang="ko-KR" altLang="en-US" dirty="0"/>
              <a:t>단소 </a:t>
            </a:r>
            <a:endParaRPr lang="tr-TR"/>
          </a:p>
        </p:txBody>
      </p:sp>
      <p:sp>
        <p:nvSpPr>
          <p:cNvPr id="12" name="Rectangle 11">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İçerik Yer Tutucusu 2">
            <a:extLst>
              <a:ext uri="{FF2B5EF4-FFF2-40B4-BE49-F238E27FC236}">
                <a16:creationId xmlns:a16="http://schemas.microsoft.com/office/drawing/2014/main" id="{724B8A79-CC37-4FE4-B75C-06E33A4722FE}"/>
              </a:ext>
            </a:extLst>
          </p:cNvPr>
          <p:cNvSpPr>
            <a:spLocks noGrp="1"/>
          </p:cNvSpPr>
          <p:nvPr>
            <p:ph idx="1"/>
          </p:nvPr>
        </p:nvSpPr>
        <p:spPr>
          <a:xfrm>
            <a:off x="648930" y="2548281"/>
            <a:ext cx="5207501" cy="4077602"/>
          </a:xfrm>
        </p:spPr>
        <p:txBody>
          <a:bodyPr>
            <a:noAutofit/>
          </a:bodyPr>
          <a:lstStyle/>
          <a:p>
            <a:r>
              <a:rPr lang="tr-TR" sz="2800" dirty="0" err="1">
                <a:solidFill>
                  <a:schemeClr val="bg1"/>
                </a:solidFill>
              </a:rPr>
              <a:t>Danso</a:t>
            </a:r>
            <a:r>
              <a:rPr lang="tr-TR" sz="2800" dirty="0">
                <a:solidFill>
                  <a:schemeClr val="bg1"/>
                </a:solidFill>
              </a:rPr>
              <a:t>, Kore halk müziğinde kullanılan Koreli çentikli, uçtan uca dikey bir bambu flütüdür. Geleneksel olanı bambudan yapılır. Lakin 20.yy’dan itibaren plastikten de yapılmaya başlanmıştır. </a:t>
            </a:r>
          </a:p>
        </p:txBody>
      </p:sp>
      <p:pic>
        <p:nvPicPr>
          <p:cNvPr id="5" name="Resim 4">
            <a:extLst>
              <a:ext uri="{FF2B5EF4-FFF2-40B4-BE49-F238E27FC236}">
                <a16:creationId xmlns:a16="http://schemas.microsoft.com/office/drawing/2014/main" id="{C493DC79-BBAB-4980-817B-803C8C6D83A2}"/>
              </a:ext>
            </a:extLst>
          </p:cNvPr>
          <p:cNvPicPr>
            <a:picLocks noChangeAspect="1"/>
          </p:cNvPicPr>
          <p:nvPr/>
        </p:nvPicPr>
        <p:blipFill>
          <a:blip r:embed="rId3"/>
          <a:stretch>
            <a:fillRect/>
          </a:stretch>
        </p:blipFill>
        <p:spPr>
          <a:xfrm>
            <a:off x="6780628" y="2342189"/>
            <a:ext cx="4487594" cy="4487594"/>
          </a:xfrm>
          <a:prstGeom prst="rect">
            <a:avLst/>
          </a:prstGeom>
          <a:effectLst/>
        </p:spPr>
      </p:pic>
    </p:spTree>
    <p:extLst>
      <p:ext uri="{BB962C8B-B14F-4D97-AF65-F5344CB8AC3E}">
        <p14:creationId xmlns:p14="http://schemas.microsoft.com/office/powerpoint/2010/main" val="782556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10"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Unvan 1">
            <a:extLst>
              <a:ext uri="{FF2B5EF4-FFF2-40B4-BE49-F238E27FC236}">
                <a16:creationId xmlns:a16="http://schemas.microsoft.com/office/drawing/2014/main" id="{B903C9D6-D53F-4D34-A40C-6CCD23CE98BB}"/>
              </a:ext>
            </a:extLst>
          </p:cNvPr>
          <p:cNvSpPr>
            <a:spLocks noGrp="1"/>
          </p:cNvSpPr>
          <p:nvPr>
            <p:ph type="title"/>
          </p:nvPr>
        </p:nvSpPr>
        <p:spPr>
          <a:xfrm>
            <a:off x="648930" y="629267"/>
            <a:ext cx="9252154" cy="1016654"/>
          </a:xfrm>
        </p:spPr>
        <p:txBody>
          <a:bodyPr>
            <a:normAutofit/>
          </a:bodyPr>
          <a:lstStyle/>
          <a:p>
            <a:r>
              <a:rPr lang="ko-KR" altLang="en-US" dirty="0"/>
              <a:t>피리</a:t>
            </a:r>
            <a:endParaRPr lang="tr-TR"/>
          </a:p>
        </p:txBody>
      </p:sp>
      <p:sp>
        <p:nvSpPr>
          <p:cNvPr id="12" name="Rectangle 11">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İçerik Yer Tutucusu 2">
            <a:extLst>
              <a:ext uri="{FF2B5EF4-FFF2-40B4-BE49-F238E27FC236}">
                <a16:creationId xmlns:a16="http://schemas.microsoft.com/office/drawing/2014/main" id="{34396D77-2F09-4380-919F-21324D0623BE}"/>
              </a:ext>
            </a:extLst>
          </p:cNvPr>
          <p:cNvSpPr>
            <a:spLocks noGrp="1"/>
          </p:cNvSpPr>
          <p:nvPr>
            <p:ph idx="1"/>
          </p:nvPr>
        </p:nvSpPr>
        <p:spPr>
          <a:xfrm>
            <a:off x="648931" y="2548281"/>
            <a:ext cx="5122606" cy="3658689"/>
          </a:xfrm>
        </p:spPr>
        <p:txBody>
          <a:bodyPr>
            <a:noAutofit/>
          </a:bodyPr>
          <a:lstStyle/>
          <a:p>
            <a:r>
              <a:rPr lang="tr-TR" sz="2400" dirty="0">
                <a:solidFill>
                  <a:schemeClr val="bg1"/>
                </a:solidFill>
              </a:rPr>
              <a:t>Piri, Kore halkının ve klasik müziğinin her ikisinde de kullanılan bir çift kamış enstrümanıdır. Bambudan yapılmıştır. Büyük kamış ve silindirik deliği, diğer birçok obua tipinden daha yumuşak bir ses verir. Tipik </a:t>
            </a:r>
            <a:r>
              <a:rPr lang="tr-TR" sz="2400" dirty="0" err="1">
                <a:solidFill>
                  <a:schemeClr val="bg1"/>
                </a:solidFill>
              </a:rPr>
              <a:t>piri'de</a:t>
            </a:r>
            <a:r>
              <a:rPr lang="tr-TR" sz="2400" dirty="0">
                <a:solidFill>
                  <a:schemeClr val="bg1"/>
                </a:solidFill>
              </a:rPr>
              <a:t> bambu gövdesinde sekiz parmak deliği vardır.</a:t>
            </a:r>
          </a:p>
        </p:txBody>
      </p:sp>
      <p:pic>
        <p:nvPicPr>
          <p:cNvPr id="5" name="Resim 4">
            <a:extLst>
              <a:ext uri="{FF2B5EF4-FFF2-40B4-BE49-F238E27FC236}">
                <a16:creationId xmlns:a16="http://schemas.microsoft.com/office/drawing/2014/main" id="{6C912D90-BAD2-497E-897E-B661BFE19AD3}"/>
              </a:ext>
            </a:extLst>
          </p:cNvPr>
          <p:cNvPicPr>
            <a:picLocks noChangeAspect="1"/>
          </p:cNvPicPr>
          <p:nvPr/>
        </p:nvPicPr>
        <p:blipFill>
          <a:blip r:embed="rId3"/>
          <a:stretch>
            <a:fillRect/>
          </a:stretch>
        </p:blipFill>
        <p:spPr>
          <a:xfrm>
            <a:off x="5658290" y="2286162"/>
            <a:ext cx="6529289" cy="4325653"/>
          </a:xfrm>
          <a:prstGeom prst="rect">
            <a:avLst/>
          </a:prstGeom>
          <a:effectLst/>
        </p:spPr>
      </p:pic>
    </p:spTree>
    <p:extLst>
      <p:ext uri="{BB962C8B-B14F-4D97-AF65-F5344CB8AC3E}">
        <p14:creationId xmlns:p14="http://schemas.microsoft.com/office/powerpoint/2010/main" val="3144352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19" name="Freeform 7">
            <a:extLst>
              <a:ext uri="{FF2B5EF4-FFF2-40B4-BE49-F238E27FC236}">
                <a16:creationId xmlns:a16="http://schemas.microsoft.com/office/drawing/2014/main" id="{017CD891-586A-4B6E-A486-5402131D5A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Unvan 1">
            <a:extLst>
              <a:ext uri="{FF2B5EF4-FFF2-40B4-BE49-F238E27FC236}">
                <a16:creationId xmlns:a16="http://schemas.microsoft.com/office/drawing/2014/main" id="{9EAC0611-2BA2-4545-ABC1-D0E735F0141A}"/>
              </a:ext>
            </a:extLst>
          </p:cNvPr>
          <p:cNvSpPr>
            <a:spLocks noGrp="1"/>
          </p:cNvSpPr>
          <p:nvPr>
            <p:ph type="title"/>
          </p:nvPr>
        </p:nvSpPr>
        <p:spPr>
          <a:xfrm>
            <a:off x="648930" y="629267"/>
            <a:ext cx="9252154" cy="1016654"/>
          </a:xfrm>
        </p:spPr>
        <p:txBody>
          <a:bodyPr>
            <a:normAutofit/>
          </a:bodyPr>
          <a:lstStyle/>
          <a:p>
            <a:r>
              <a:rPr lang="ko-KR" altLang="en-US" dirty="0"/>
              <a:t>태평소 </a:t>
            </a:r>
            <a:endParaRPr lang="tr-TR"/>
          </a:p>
        </p:txBody>
      </p:sp>
      <p:sp>
        <p:nvSpPr>
          <p:cNvPr id="21" name="Rectangle 20">
            <a:extLst>
              <a:ext uri="{FF2B5EF4-FFF2-40B4-BE49-F238E27FC236}">
                <a16:creationId xmlns:a16="http://schemas.microsoft.com/office/drawing/2014/main" id="{FF137431-18A7-4F8A-B89F-8EAB4AAD33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5">
            <a:extLst>
              <a:ext uri="{FF2B5EF4-FFF2-40B4-BE49-F238E27FC236}">
                <a16:creationId xmlns:a16="http://schemas.microsoft.com/office/drawing/2014/main" id="{DEE94CCE-9E0B-4D7E-9B46-D34BC7972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İçerik Yer Tutucusu 2">
            <a:extLst>
              <a:ext uri="{FF2B5EF4-FFF2-40B4-BE49-F238E27FC236}">
                <a16:creationId xmlns:a16="http://schemas.microsoft.com/office/drawing/2014/main" id="{E6D8BE4C-C5ED-4CF1-9D8E-191F5738C29C}"/>
              </a:ext>
            </a:extLst>
          </p:cNvPr>
          <p:cNvSpPr>
            <a:spLocks noGrp="1"/>
          </p:cNvSpPr>
          <p:nvPr>
            <p:ph idx="1"/>
          </p:nvPr>
        </p:nvSpPr>
        <p:spPr>
          <a:xfrm>
            <a:off x="225083" y="2476884"/>
            <a:ext cx="5870917" cy="4170909"/>
          </a:xfrm>
        </p:spPr>
        <p:txBody>
          <a:bodyPr>
            <a:normAutofit/>
          </a:bodyPr>
          <a:lstStyle/>
          <a:p>
            <a:r>
              <a:rPr lang="tr-TR" dirty="0" err="1">
                <a:solidFill>
                  <a:schemeClr val="bg1"/>
                </a:solidFill>
              </a:rPr>
              <a:t>Taepyeongso</a:t>
            </a:r>
            <a:r>
              <a:rPr lang="tr-TR" dirty="0">
                <a:solidFill>
                  <a:schemeClr val="bg1"/>
                </a:solidFill>
              </a:rPr>
              <a:t>, muhtemelen zurna kökenli ve Çin çalgısı olan </a:t>
            </a:r>
            <a:r>
              <a:rPr lang="tr-TR" dirty="0" err="1">
                <a:solidFill>
                  <a:schemeClr val="bg1"/>
                </a:solidFill>
              </a:rPr>
              <a:t>suona</a:t>
            </a:r>
            <a:r>
              <a:rPr lang="tr-TR" dirty="0">
                <a:solidFill>
                  <a:schemeClr val="bg1"/>
                </a:solidFill>
              </a:rPr>
              <a:t> ile yakından ilişkili, şal veya obua ailesindeki bir çift kamış, üflemeli çalgıdır. </a:t>
            </a:r>
            <a:r>
              <a:rPr lang="tr-TR" dirty="0" err="1">
                <a:solidFill>
                  <a:schemeClr val="bg1"/>
                </a:solidFill>
              </a:rPr>
              <a:t>Yuja</a:t>
            </a:r>
            <a:r>
              <a:rPr lang="tr-TR" dirty="0">
                <a:solidFill>
                  <a:schemeClr val="bg1"/>
                </a:solidFill>
              </a:rPr>
              <a:t>, </a:t>
            </a:r>
            <a:r>
              <a:rPr lang="tr-TR" dirty="0" err="1">
                <a:solidFill>
                  <a:schemeClr val="bg1"/>
                </a:solidFill>
              </a:rPr>
              <a:t>daechu</a:t>
            </a:r>
            <a:r>
              <a:rPr lang="tr-TR" dirty="0">
                <a:solidFill>
                  <a:schemeClr val="bg1"/>
                </a:solidFill>
              </a:rPr>
              <a:t> veya sarı dut ağacından yapılmış, metal ağızlıklı ve fincan şeklindeki metal </a:t>
            </a:r>
            <a:r>
              <a:rPr lang="tr-TR" dirty="0" err="1">
                <a:solidFill>
                  <a:schemeClr val="bg1"/>
                </a:solidFill>
              </a:rPr>
              <a:t>çanlı</a:t>
            </a:r>
            <a:r>
              <a:rPr lang="tr-TR" dirty="0">
                <a:solidFill>
                  <a:schemeClr val="bg1"/>
                </a:solidFill>
              </a:rPr>
              <a:t> konik bir ahşap gövdeye sahiptir. </a:t>
            </a:r>
            <a:r>
              <a:rPr lang="tr-TR" dirty="0" err="1">
                <a:solidFill>
                  <a:schemeClr val="bg1"/>
                </a:solidFill>
              </a:rPr>
              <a:t>Goryeo</a:t>
            </a:r>
            <a:r>
              <a:rPr lang="tr-TR" dirty="0">
                <a:solidFill>
                  <a:schemeClr val="bg1"/>
                </a:solidFill>
              </a:rPr>
              <a:t> döneminde ortaya çıkmıştır. Bu obua benzeri enstrüman, bazı Budist ve dini müziklerde de kullanılır.</a:t>
            </a:r>
          </a:p>
        </p:txBody>
      </p:sp>
      <p:pic>
        <p:nvPicPr>
          <p:cNvPr id="7" name="Resim 6">
            <a:extLst>
              <a:ext uri="{FF2B5EF4-FFF2-40B4-BE49-F238E27FC236}">
                <a16:creationId xmlns:a16="http://schemas.microsoft.com/office/drawing/2014/main" id="{85D1AE7F-C074-49FD-9E3B-4CE25C4556BB}"/>
              </a:ext>
            </a:extLst>
          </p:cNvPr>
          <p:cNvPicPr>
            <a:picLocks noChangeAspect="1"/>
          </p:cNvPicPr>
          <p:nvPr/>
        </p:nvPicPr>
        <p:blipFill>
          <a:blip r:embed="rId3"/>
          <a:stretch>
            <a:fillRect/>
          </a:stretch>
        </p:blipFill>
        <p:spPr>
          <a:xfrm>
            <a:off x="6034326" y="2476884"/>
            <a:ext cx="6219044" cy="3980187"/>
          </a:xfrm>
          <a:prstGeom prst="rect">
            <a:avLst/>
          </a:prstGeom>
          <a:effectLst/>
        </p:spPr>
      </p:pic>
    </p:spTree>
    <p:extLst>
      <p:ext uri="{BB962C8B-B14F-4D97-AF65-F5344CB8AC3E}">
        <p14:creationId xmlns:p14="http://schemas.microsoft.com/office/powerpoint/2010/main" val="3773300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2D844C-AB64-4A03-80BE-33212E61DD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CAAD0E9B-89C2-4268-98B4-BA7BFFF2C7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1653AB08-C531-42A8-AA8D-C2ABAE87C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72E47EEC-33C8-4EC3-8BFC-BB02B4171F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A8BC9CC6-50D5-4C61-9EDE-315A1B5F14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8" name="Rectangle 17">
            <a:extLst>
              <a:ext uri="{FF2B5EF4-FFF2-40B4-BE49-F238E27FC236}">
                <a16:creationId xmlns:a16="http://schemas.microsoft.com/office/drawing/2014/main" id="{CED2641B-4430-4CF4-89AB-3FADDD630F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4"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Unvan 1">
            <a:extLst>
              <a:ext uri="{FF2B5EF4-FFF2-40B4-BE49-F238E27FC236}">
                <a16:creationId xmlns:a16="http://schemas.microsoft.com/office/drawing/2014/main" id="{9A3401C2-6B22-44BC-ABAA-597410632583}"/>
              </a:ext>
            </a:extLst>
          </p:cNvPr>
          <p:cNvSpPr>
            <a:spLocks noGrp="1"/>
          </p:cNvSpPr>
          <p:nvPr>
            <p:ph type="title"/>
          </p:nvPr>
        </p:nvSpPr>
        <p:spPr>
          <a:xfrm>
            <a:off x="965505" y="623571"/>
            <a:ext cx="10260990" cy="3523885"/>
          </a:xfrm>
        </p:spPr>
        <p:txBody>
          <a:bodyPr vert="horz" lIns="91440" tIns="45720" rIns="91440" bIns="45720" rtlCol="0" anchor="b">
            <a:normAutofit/>
          </a:bodyPr>
          <a:lstStyle/>
          <a:p>
            <a:pPr algn="ctr"/>
            <a:r>
              <a:rPr lang="en-US" sz="8000" dirty="0"/>
              <a:t>ÇANLAR</a:t>
            </a:r>
          </a:p>
        </p:txBody>
      </p:sp>
    </p:spTree>
    <p:extLst>
      <p:ext uri="{BB962C8B-B14F-4D97-AF65-F5344CB8AC3E}">
        <p14:creationId xmlns:p14="http://schemas.microsoft.com/office/powerpoint/2010/main" val="3429965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11"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Unvan 1">
            <a:extLst>
              <a:ext uri="{FF2B5EF4-FFF2-40B4-BE49-F238E27FC236}">
                <a16:creationId xmlns:a16="http://schemas.microsoft.com/office/drawing/2014/main" id="{5CCD301B-D9EC-4534-BAA4-23605A62AD70}"/>
              </a:ext>
            </a:extLst>
          </p:cNvPr>
          <p:cNvSpPr>
            <a:spLocks noGrp="1"/>
          </p:cNvSpPr>
          <p:nvPr>
            <p:ph type="title"/>
          </p:nvPr>
        </p:nvSpPr>
        <p:spPr>
          <a:xfrm>
            <a:off x="648930" y="629267"/>
            <a:ext cx="9252154" cy="1016654"/>
          </a:xfrm>
        </p:spPr>
        <p:txBody>
          <a:bodyPr>
            <a:normAutofit/>
          </a:bodyPr>
          <a:lstStyle/>
          <a:p>
            <a:r>
              <a:rPr lang="ko-KR" altLang="en-US" dirty="0"/>
              <a:t>편경</a:t>
            </a:r>
            <a:endParaRPr lang="tr-TR"/>
          </a:p>
        </p:txBody>
      </p:sp>
      <p:sp>
        <p:nvSpPr>
          <p:cNvPr id="13" name="Rectangle 12">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İçerik Yer Tutucusu 2">
            <a:extLst>
              <a:ext uri="{FF2B5EF4-FFF2-40B4-BE49-F238E27FC236}">
                <a16:creationId xmlns:a16="http://schemas.microsoft.com/office/drawing/2014/main" id="{1E1D2C3D-55CD-4871-9A5F-164F6B582463}"/>
              </a:ext>
            </a:extLst>
          </p:cNvPr>
          <p:cNvSpPr>
            <a:spLocks noGrp="1"/>
          </p:cNvSpPr>
          <p:nvPr>
            <p:ph idx="1"/>
          </p:nvPr>
        </p:nvSpPr>
        <p:spPr>
          <a:xfrm>
            <a:off x="244304" y="2286162"/>
            <a:ext cx="5606973" cy="4388771"/>
          </a:xfrm>
        </p:spPr>
        <p:txBody>
          <a:bodyPr>
            <a:normAutofit/>
          </a:bodyPr>
          <a:lstStyle/>
          <a:p>
            <a:pPr>
              <a:lnSpc>
                <a:spcPct val="90000"/>
              </a:lnSpc>
            </a:pPr>
            <a:br>
              <a:rPr lang="tr-TR" dirty="0">
                <a:solidFill>
                  <a:schemeClr val="bg1"/>
                </a:solidFill>
              </a:rPr>
            </a:br>
            <a:r>
              <a:rPr lang="tr-TR" sz="2400" dirty="0" err="1">
                <a:solidFill>
                  <a:schemeClr val="bg1"/>
                </a:solidFill>
              </a:rPr>
              <a:t>Pyeongyeong</a:t>
            </a:r>
            <a:r>
              <a:rPr lang="tr-TR" sz="2400" dirty="0">
                <a:solidFill>
                  <a:schemeClr val="bg1"/>
                </a:solidFill>
              </a:rPr>
              <a:t>, Kore'nin geleneksel bir vurmalı çalgısıdır. Bu müzik aleti, bir çerçeveden asılan 16 adet L şeklindeki yeşim taşlarından oluşturulmuş bir taş zili veya </a:t>
            </a:r>
            <a:r>
              <a:rPr lang="tr-TR" sz="2400" dirty="0" err="1">
                <a:solidFill>
                  <a:schemeClr val="bg1"/>
                </a:solidFill>
              </a:rPr>
              <a:t>litofon</a:t>
            </a:r>
            <a:r>
              <a:rPr lang="tr-TR" sz="2400" dirty="0">
                <a:solidFill>
                  <a:schemeClr val="bg1"/>
                </a:solidFill>
              </a:rPr>
              <a:t> türüdür. Her çan sesinin ürettiği ton yeşim taşının kalınlığına bağlıdır. Çin’den tanıtılan (</a:t>
            </a:r>
            <a:r>
              <a:rPr lang="tr-TR" sz="2400" dirty="0" err="1">
                <a:solidFill>
                  <a:schemeClr val="bg1"/>
                </a:solidFill>
              </a:rPr>
              <a:t>bienqing</a:t>
            </a:r>
            <a:r>
              <a:rPr lang="tr-TR" sz="2400" dirty="0">
                <a:solidFill>
                  <a:schemeClr val="bg1"/>
                </a:solidFill>
              </a:rPr>
              <a:t>) </a:t>
            </a:r>
            <a:r>
              <a:rPr lang="tr-TR" sz="2400" dirty="0" err="1">
                <a:solidFill>
                  <a:schemeClr val="bg1"/>
                </a:solidFill>
              </a:rPr>
              <a:t>pyeongyeong</a:t>
            </a:r>
            <a:r>
              <a:rPr lang="tr-TR" sz="2400" dirty="0">
                <a:solidFill>
                  <a:schemeClr val="bg1"/>
                </a:solidFill>
              </a:rPr>
              <a:t>, yeşim pahalı ve çok değerli bir taş olduğu için öncelikle sarayda çalınmıştır. </a:t>
            </a:r>
          </a:p>
        </p:txBody>
      </p:sp>
      <p:pic>
        <p:nvPicPr>
          <p:cNvPr id="6" name="Resim 5">
            <a:extLst>
              <a:ext uri="{FF2B5EF4-FFF2-40B4-BE49-F238E27FC236}">
                <a16:creationId xmlns:a16="http://schemas.microsoft.com/office/drawing/2014/main" id="{7BC8B440-2A91-4CC8-8063-AE563BF5AC00}"/>
              </a:ext>
            </a:extLst>
          </p:cNvPr>
          <p:cNvPicPr>
            <a:picLocks noChangeAspect="1"/>
          </p:cNvPicPr>
          <p:nvPr/>
        </p:nvPicPr>
        <p:blipFill>
          <a:blip r:embed="rId3"/>
          <a:stretch>
            <a:fillRect/>
          </a:stretch>
        </p:blipFill>
        <p:spPr>
          <a:xfrm>
            <a:off x="6096001" y="2337994"/>
            <a:ext cx="5851694" cy="4388771"/>
          </a:xfrm>
          <a:prstGeom prst="rect">
            <a:avLst/>
          </a:prstGeom>
          <a:effectLst/>
        </p:spPr>
      </p:pic>
    </p:spTree>
    <p:extLst>
      <p:ext uri="{BB962C8B-B14F-4D97-AF65-F5344CB8AC3E}">
        <p14:creationId xmlns:p14="http://schemas.microsoft.com/office/powerpoint/2010/main" val="1707166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14"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Unvan 1">
            <a:extLst>
              <a:ext uri="{FF2B5EF4-FFF2-40B4-BE49-F238E27FC236}">
                <a16:creationId xmlns:a16="http://schemas.microsoft.com/office/drawing/2014/main" id="{86130700-EBEB-409F-9D7F-C37C34E1D2B9}"/>
              </a:ext>
            </a:extLst>
          </p:cNvPr>
          <p:cNvSpPr>
            <a:spLocks noGrp="1"/>
          </p:cNvSpPr>
          <p:nvPr>
            <p:ph type="title"/>
          </p:nvPr>
        </p:nvSpPr>
        <p:spPr>
          <a:xfrm>
            <a:off x="648930" y="629267"/>
            <a:ext cx="9252154" cy="1016654"/>
          </a:xfrm>
        </p:spPr>
        <p:txBody>
          <a:bodyPr>
            <a:normAutofit/>
          </a:bodyPr>
          <a:lstStyle/>
          <a:p>
            <a:r>
              <a:rPr lang="ko-KR" altLang="en-US" dirty="0"/>
              <a:t>편종</a:t>
            </a:r>
            <a:endParaRPr lang="tr-TR"/>
          </a:p>
        </p:txBody>
      </p:sp>
      <p:sp>
        <p:nvSpPr>
          <p:cNvPr id="16" name="Rectangle 15">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İçerik Yer Tutucusu 2">
            <a:extLst>
              <a:ext uri="{FF2B5EF4-FFF2-40B4-BE49-F238E27FC236}">
                <a16:creationId xmlns:a16="http://schemas.microsoft.com/office/drawing/2014/main" id="{252D6519-1572-4089-B020-B4E59A16675D}"/>
              </a:ext>
            </a:extLst>
          </p:cNvPr>
          <p:cNvSpPr>
            <a:spLocks noGrp="1"/>
          </p:cNvSpPr>
          <p:nvPr>
            <p:ph idx="1"/>
          </p:nvPr>
        </p:nvSpPr>
        <p:spPr>
          <a:xfrm>
            <a:off x="149640" y="2453597"/>
            <a:ext cx="5621897" cy="4221873"/>
          </a:xfrm>
        </p:spPr>
        <p:txBody>
          <a:bodyPr>
            <a:normAutofit/>
          </a:bodyPr>
          <a:lstStyle/>
          <a:p>
            <a:r>
              <a:rPr lang="tr-TR" sz="2400" dirty="0" err="1">
                <a:solidFill>
                  <a:schemeClr val="bg1"/>
                </a:solidFill>
              </a:rPr>
              <a:t>Pyeongjong</a:t>
            </a:r>
            <a:r>
              <a:rPr lang="tr-TR" sz="2400" dirty="0">
                <a:solidFill>
                  <a:schemeClr val="bg1"/>
                </a:solidFill>
              </a:rPr>
              <a:t>, işlenmiş tahta bir çerçeveye asılmış 16 bronz çandan oluşur. Çanların hepsi eşit boyutta ve şekilde oluşturulmuştur. Seslerindeki farklılık </a:t>
            </a:r>
            <a:r>
              <a:rPr lang="tr-TR" sz="2400" dirty="0" err="1">
                <a:solidFill>
                  <a:schemeClr val="bg1"/>
                </a:solidFill>
              </a:rPr>
              <a:t>pyeongyeong</a:t>
            </a:r>
            <a:r>
              <a:rPr lang="tr-TR" sz="2400" dirty="0">
                <a:solidFill>
                  <a:schemeClr val="bg1"/>
                </a:solidFill>
              </a:rPr>
              <a:t> gibi kalınlıklarındaki farklılıklardan gelir. İki sıra halinde düzenlenmiş çanlar çekiçle vurularak çalınır. </a:t>
            </a:r>
            <a:r>
              <a:rPr lang="nn-NO" sz="2400" dirty="0">
                <a:solidFill>
                  <a:schemeClr val="bg1"/>
                </a:solidFill>
              </a:rPr>
              <a:t>Bu araç aynı zamanda kraliyet sarayında da kullanılıyordu.</a:t>
            </a:r>
            <a:endParaRPr lang="tr-TR" sz="2400" dirty="0">
              <a:solidFill>
                <a:schemeClr val="bg1"/>
              </a:solidFill>
            </a:endParaRPr>
          </a:p>
        </p:txBody>
      </p:sp>
      <p:pic>
        <p:nvPicPr>
          <p:cNvPr id="9" name="Resim 8">
            <a:extLst>
              <a:ext uri="{FF2B5EF4-FFF2-40B4-BE49-F238E27FC236}">
                <a16:creationId xmlns:a16="http://schemas.microsoft.com/office/drawing/2014/main" id="{D0A7AEBD-B60F-4B38-A63C-E8F691BA20A2}"/>
              </a:ext>
            </a:extLst>
          </p:cNvPr>
          <p:cNvPicPr>
            <a:picLocks noChangeAspect="1"/>
          </p:cNvPicPr>
          <p:nvPr/>
        </p:nvPicPr>
        <p:blipFill>
          <a:blip r:embed="rId3"/>
          <a:stretch>
            <a:fillRect/>
          </a:stretch>
        </p:blipFill>
        <p:spPr>
          <a:xfrm>
            <a:off x="5755439" y="2453597"/>
            <a:ext cx="6286921" cy="4221873"/>
          </a:xfrm>
          <a:prstGeom prst="rect">
            <a:avLst/>
          </a:prstGeom>
          <a:effectLst/>
        </p:spPr>
      </p:pic>
    </p:spTree>
    <p:extLst>
      <p:ext uri="{BB962C8B-B14F-4D97-AF65-F5344CB8AC3E}">
        <p14:creationId xmlns:p14="http://schemas.microsoft.com/office/powerpoint/2010/main" val="1062765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DB27D20-3602-4BED-BE47-3DCF3040DF68}"/>
              </a:ext>
            </a:extLst>
          </p:cNvPr>
          <p:cNvSpPr>
            <a:spLocks noGrp="1"/>
          </p:cNvSpPr>
          <p:nvPr>
            <p:ph type="title"/>
          </p:nvPr>
        </p:nvSpPr>
        <p:spPr>
          <a:xfrm>
            <a:off x="1679781" y="2571852"/>
            <a:ext cx="9404723" cy="2976282"/>
          </a:xfrm>
        </p:spPr>
        <p:txBody>
          <a:bodyPr/>
          <a:lstStyle/>
          <a:p>
            <a:r>
              <a:rPr lang="tr-TR" dirty="0"/>
              <a:t>TELLİ ÇALGILAR (ZITHER) </a:t>
            </a:r>
          </a:p>
        </p:txBody>
      </p:sp>
      <p:sp>
        <p:nvSpPr>
          <p:cNvPr id="3" name="İçerik Yer Tutucusu 2">
            <a:extLst>
              <a:ext uri="{FF2B5EF4-FFF2-40B4-BE49-F238E27FC236}">
                <a16:creationId xmlns:a16="http://schemas.microsoft.com/office/drawing/2014/main" id="{14079108-832F-4126-9274-607A3426D7A7}"/>
              </a:ext>
            </a:extLst>
          </p:cNvPr>
          <p:cNvSpPr>
            <a:spLocks noGrp="1"/>
          </p:cNvSpPr>
          <p:nvPr>
            <p:ph idx="1"/>
          </p:nvPr>
        </p:nvSpPr>
        <p:spPr>
          <a:xfrm>
            <a:off x="1775791" y="4278025"/>
            <a:ext cx="8035523" cy="1400530"/>
          </a:xfrm>
        </p:spPr>
        <p:txBody>
          <a:bodyPr/>
          <a:lstStyle/>
          <a:p>
            <a:r>
              <a:rPr lang="tr-TR" dirty="0"/>
              <a:t>Kore farklı telli çalgılarıyla ünlüdür. </a:t>
            </a:r>
          </a:p>
        </p:txBody>
      </p:sp>
    </p:spTree>
    <p:extLst>
      <p:ext uri="{BB962C8B-B14F-4D97-AF65-F5344CB8AC3E}">
        <p14:creationId xmlns:p14="http://schemas.microsoft.com/office/powerpoint/2010/main" val="456044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10"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Unvan 1">
            <a:extLst>
              <a:ext uri="{FF2B5EF4-FFF2-40B4-BE49-F238E27FC236}">
                <a16:creationId xmlns:a16="http://schemas.microsoft.com/office/drawing/2014/main" id="{CE3C9765-5FB4-42CD-A822-FE042626EB5E}"/>
              </a:ext>
            </a:extLst>
          </p:cNvPr>
          <p:cNvSpPr>
            <a:spLocks noGrp="1"/>
          </p:cNvSpPr>
          <p:nvPr>
            <p:ph type="title"/>
          </p:nvPr>
        </p:nvSpPr>
        <p:spPr>
          <a:xfrm>
            <a:off x="648930" y="629267"/>
            <a:ext cx="9252154" cy="1016654"/>
          </a:xfrm>
        </p:spPr>
        <p:txBody>
          <a:bodyPr>
            <a:normAutofit/>
          </a:bodyPr>
          <a:lstStyle/>
          <a:p>
            <a:r>
              <a:rPr lang="ko-KR" altLang="en-US" dirty="0"/>
              <a:t>아쟁 </a:t>
            </a:r>
            <a:endParaRPr lang="tr-TR"/>
          </a:p>
        </p:txBody>
      </p:sp>
      <p:sp>
        <p:nvSpPr>
          <p:cNvPr id="12" name="Rectangle 11">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İçerik Yer Tutucusu 2">
            <a:extLst>
              <a:ext uri="{FF2B5EF4-FFF2-40B4-BE49-F238E27FC236}">
                <a16:creationId xmlns:a16="http://schemas.microsoft.com/office/drawing/2014/main" id="{9A79D473-5D71-4B91-A0F9-7F986F5A58BA}"/>
              </a:ext>
            </a:extLst>
          </p:cNvPr>
          <p:cNvSpPr>
            <a:spLocks noGrp="1"/>
          </p:cNvSpPr>
          <p:nvPr>
            <p:ph idx="1"/>
          </p:nvPr>
        </p:nvSpPr>
        <p:spPr>
          <a:xfrm>
            <a:off x="168812" y="2286163"/>
            <a:ext cx="5712460" cy="4339720"/>
          </a:xfrm>
        </p:spPr>
        <p:txBody>
          <a:bodyPr>
            <a:normAutofit lnSpcReduction="10000"/>
          </a:bodyPr>
          <a:lstStyle/>
          <a:p>
            <a:r>
              <a:rPr lang="ko-KR" altLang="en-US" sz="2400" dirty="0">
                <a:solidFill>
                  <a:schemeClr val="bg1"/>
                </a:solidFill>
              </a:rPr>
              <a:t>아쟁</a:t>
            </a:r>
            <a:r>
              <a:rPr lang="tr-TR" altLang="ko-KR" sz="2400" dirty="0">
                <a:solidFill>
                  <a:schemeClr val="bg1"/>
                </a:solidFill>
              </a:rPr>
              <a:t>,</a:t>
            </a:r>
            <a:r>
              <a:rPr lang="ko-KR" altLang="en-US" sz="2400" dirty="0">
                <a:solidFill>
                  <a:schemeClr val="bg1"/>
                </a:solidFill>
              </a:rPr>
              <a:t> </a:t>
            </a:r>
            <a:r>
              <a:rPr lang="en-US" altLang="ko-KR" sz="2400" dirty="0">
                <a:solidFill>
                  <a:schemeClr val="bg1"/>
                </a:solidFill>
              </a:rPr>
              <a:t>t</a:t>
            </a:r>
            <a:r>
              <a:rPr lang="tr-TR" altLang="ko-KR" sz="2400" dirty="0">
                <a:solidFill>
                  <a:schemeClr val="bg1"/>
                </a:solidFill>
              </a:rPr>
              <a:t>e</a:t>
            </a:r>
            <a:r>
              <a:rPr lang="en-US" altLang="ko-KR" sz="2400" dirty="0">
                <a:solidFill>
                  <a:schemeClr val="bg1"/>
                </a:solidFill>
              </a:rPr>
              <a:t>l say</a:t>
            </a:r>
            <a:r>
              <a:rPr lang="tr-TR" altLang="ko-KR" sz="2400" dirty="0">
                <a:solidFill>
                  <a:schemeClr val="bg1"/>
                </a:solidFill>
              </a:rPr>
              <a:t>ısı 7 ile 9 arasında değişebilen telli bir çalgıdır. Yay ile çalınır. Kişi yayı teller boyunca yatay olarak sürterek keskin ve kalın bir ses çıkarır. </a:t>
            </a:r>
            <a:r>
              <a:rPr lang="tr-TR" altLang="ko-KR" sz="2400" dirty="0" err="1">
                <a:solidFill>
                  <a:schemeClr val="bg1"/>
                </a:solidFill>
              </a:rPr>
              <a:t>Ajaeng’deki</a:t>
            </a:r>
            <a:r>
              <a:rPr lang="tr-TR" altLang="ko-KR" sz="2400" dirty="0">
                <a:solidFill>
                  <a:schemeClr val="bg1"/>
                </a:solidFill>
              </a:rPr>
              <a:t> tel değişimleri farklı amaçlara hizmet eder. 7 telli olanı bir orkestranın bas bölümüne tat katar. 8 tellisi daha çok halk ve oda müziğinde kullanılır. 9 telli olanı ise daha melankolik bir tınıya sahip solo bir enstrümandır.</a:t>
            </a:r>
            <a:endParaRPr lang="tr-TR" sz="2400" dirty="0">
              <a:solidFill>
                <a:schemeClr val="bg1"/>
              </a:solidFill>
            </a:endParaRPr>
          </a:p>
        </p:txBody>
      </p:sp>
      <p:pic>
        <p:nvPicPr>
          <p:cNvPr id="5" name="Resim 4">
            <a:extLst>
              <a:ext uri="{FF2B5EF4-FFF2-40B4-BE49-F238E27FC236}">
                <a16:creationId xmlns:a16="http://schemas.microsoft.com/office/drawing/2014/main" id="{3C562039-CA51-4843-988B-A8CB227B3A5A}"/>
              </a:ext>
            </a:extLst>
          </p:cNvPr>
          <p:cNvPicPr>
            <a:picLocks noChangeAspect="1"/>
          </p:cNvPicPr>
          <p:nvPr/>
        </p:nvPicPr>
        <p:blipFill>
          <a:blip r:embed="rId3"/>
          <a:stretch>
            <a:fillRect/>
          </a:stretch>
        </p:blipFill>
        <p:spPr>
          <a:xfrm>
            <a:off x="5881994" y="2588000"/>
            <a:ext cx="6141194" cy="3406636"/>
          </a:xfrm>
          <a:prstGeom prst="rect">
            <a:avLst/>
          </a:prstGeom>
          <a:effectLst/>
        </p:spPr>
      </p:pic>
    </p:spTree>
    <p:extLst>
      <p:ext uri="{BB962C8B-B14F-4D97-AF65-F5344CB8AC3E}">
        <p14:creationId xmlns:p14="http://schemas.microsoft.com/office/powerpoint/2010/main" val="4269145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10"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Unvan 1">
            <a:extLst>
              <a:ext uri="{FF2B5EF4-FFF2-40B4-BE49-F238E27FC236}">
                <a16:creationId xmlns:a16="http://schemas.microsoft.com/office/drawing/2014/main" id="{A65036F5-F85A-4816-84C0-E13226359441}"/>
              </a:ext>
            </a:extLst>
          </p:cNvPr>
          <p:cNvSpPr>
            <a:spLocks noGrp="1"/>
          </p:cNvSpPr>
          <p:nvPr>
            <p:ph type="title"/>
          </p:nvPr>
        </p:nvSpPr>
        <p:spPr>
          <a:xfrm>
            <a:off x="648930" y="629267"/>
            <a:ext cx="9252154" cy="1016654"/>
          </a:xfrm>
        </p:spPr>
        <p:txBody>
          <a:bodyPr>
            <a:normAutofit/>
          </a:bodyPr>
          <a:lstStyle/>
          <a:p>
            <a:r>
              <a:rPr lang="ko-KR" altLang="en-US" dirty="0"/>
              <a:t>가야금</a:t>
            </a:r>
            <a:endParaRPr lang="tr-TR"/>
          </a:p>
        </p:txBody>
      </p:sp>
      <p:sp>
        <p:nvSpPr>
          <p:cNvPr id="12" name="Rectangle 11">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İçerik Yer Tutucusu 2">
            <a:extLst>
              <a:ext uri="{FF2B5EF4-FFF2-40B4-BE49-F238E27FC236}">
                <a16:creationId xmlns:a16="http://schemas.microsoft.com/office/drawing/2014/main" id="{86B46E93-6787-4B3C-B3CA-F0DB9C24D65E}"/>
              </a:ext>
            </a:extLst>
          </p:cNvPr>
          <p:cNvSpPr>
            <a:spLocks noGrp="1"/>
          </p:cNvSpPr>
          <p:nvPr>
            <p:ph idx="1"/>
          </p:nvPr>
        </p:nvSpPr>
        <p:spPr>
          <a:xfrm>
            <a:off x="0" y="2286162"/>
            <a:ext cx="6091193" cy="4571837"/>
          </a:xfrm>
        </p:spPr>
        <p:txBody>
          <a:bodyPr>
            <a:normAutofit/>
          </a:bodyPr>
          <a:lstStyle/>
          <a:p>
            <a:pPr>
              <a:lnSpc>
                <a:spcPct val="90000"/>
              </a:lnSpc>
            </a:pPr>
            <a:r>
              <a:rPr lang="ko-KR" altLang="en-US" sz="1600" dirty="0">
                <a:solidFill>
                  <a:schemeClr val="bg1"/>
                </a:solidFill>
              </a:rPr>
              <a:t>가야금 </a:t>
            </a:r>
            <a:r>
              <a:rPr lang="en-US" altLang="ko-KR" sz="1600" dirty="0">
                <a:solidFill>
                  <a:schemeClr val="bg1"/>
                </a:solidFill>
              </a:rPr>
              <a:t>kore tell</a:t>
            </a:r>
            <a:r>
              <a:rPr lang="tr-TR" altLang="ko-KR" sz="1600" dirty="0">
                <a:solidFill>
                  <a:schemeClr val="bg1"/>
                </a:solidFill>
              </a:rPr>
              <a:t>i çalgılarından en bilindik olanıdır. 12 tane ipek telin hareketli 12 köprüden geçirilmesiyle oluşturulmuştur. </a:t>
            </a:r>
            <a:r>
              <a:rPr lang="tr-TR" sz="1600" dirty="0">
                <a:solidFill>
                  <a:schemeClr val="bg1"/>
                </a:solidFill>
              </a:rPr>
              <a:t>İlk örneklerinde 12 tele sahip olan alet günümüz modern müziğinde 21 tele sahip olabilmektedir. </a:t>
            </a:r>
            <a:r>
              <a:rPr lang="es-ES" sz="1600" dirty="0">
                <a:solidFill>
                  <a:schemeClr val="bg1"/>
                </a:solidFill>
              </a:rPr>
              <a:t>Sesi yumuşak, zarif ve narindir</a:t>
            </a:r>
            <a:r>
              <a:rPr lang="tr-TR" sz="1600" dirty="0">
                <a:solidFill>
                  <a:schemeClr val="bg1"/>
                </a:solidFill>
              </a:rPr>
              <a:t>. </a:t>
            </a:r>
            <a:r>
              <a:rPr lang="tr-TR" sz="1600" dirty="0" err="1">
                <a:solidFill>
                  <a:schemeClr val="bg1"/>
                </a:solidFill>
              </a:rPr>
              <a:t>Sanjo</a:t>
            </a:r>
            <a:r>
              <a:rPr lang="tr-TR" sz="1600" dirty="0">
                <a:solidFill>
                  <a:schemeClr val="bg1"/>
                </a:solidFill>
              </a:rPr>
              <a:t> </a:t>
            </a:r>
            <a:r>
              <a:rPr lang="tr-TR" sz="1600" dirty="0" err="1">
                <a:solidFill>
                  <a:schemeClr val="bg1"/>
                </a:solidFill>
              </a:rPr>
              <a:t>gayegeum</a:t>
            </a:r>
            <a:r>
              <a:rPr lang="tr-TR" sz="1600" dirty="0">
                <a:solidFill>
                  <a:schemeClr val="bg1"/>
                </a:solidFill>
              </a:rPr>
              <a:t> ve modern </a:t>
            </a:r>
            <a:r>
              <a:rPr lang="tr-TR" sz="1600" dirty="0" err="1">
                <a:solidFill>
                  <a:schemeClr val="bg1"/>
                </a:solidFill>
              </a:rPr>
              <a:t>gayegeum</a:t>
            </a:r>
            <a:r>
              <a:rPr lang="tr-TR" sz="1600" dirty="0">
                <a:solidFill>
                  <a:schemeClr val="bg1"/>
                </a:solidFill>
              </a:rPr>
              <a:t> olarak iki çeşidi vardır;</a:t>
            </a:r>
          </a:p>
          <a:p>
            <a:pPr>
              <a:lnSpc>
                <a:spcPct val="90000"/>
              </a:lnSpc>
            </a:pPr>
            <a:r>
              <a:rPr lang="tr-TR" sz="1600" b="1" dirty="0" err="1">
                <a:solidFill>
                  <a:schemeClr val="bg1"/>
                </a:solidFill>
              </a:rPr>
              <a:t>Sanjo</a:t>
            </a:r>
            <a:r>
              <a:rPr lang="tr-TR" sz="1600" b="1" dirty="0">
                <a:solidFill>
                  <a:schemeClr val="bg1"/>
                </a:solidFill>
              </a:rPr>
              <a:t> </a:t>
            </a:r>
            <a:r>
              <a:rPr lang="tr-TR" sz="1600" b="1" dirty="0" err="1">
                <a:solidFill>
                  <a:schemeClr val="bg1"/>
                </a:solidFill>
              </a:rPr>
              <a:t>gayageum</a:t>
            </a:r>
            <a:r>
              <a:rPr lang="tr-TR" sz="1600" b="1" dirty="0">
                <a:solidFill>
                  <a:schemeClr val="bg1"/>
                </a:solidFill>
              </a:rPr>
              <a:t>,</a:t>
            </a:r>
            <a:r>
              <a:rPr lang="tr-TR" sz="1600" dirty="0">
                <a:solidFill>
                  <a:schemeClr val="bg1"/>
                </a:solidFill>
              </a:rPr>
              <a:t> genellikle ipek veya pamuktan yapılmış teller kullanılır. </a:t>
            </a:r>
            <a:r>
              <a:rPr lang="tr-TR" sz="1600" dirty="0" err="1">
                <a:solidFill>
                  <a:schemeClr val="bg1"/>
                </a:solidFill>
              </a:rPr>
              <a:t>Sanjo</a:t>
            </a:r>
            <a:r>
              <a:rPr lang="tr-TR" sz="1600" dirty="0">
                <a:solidFill>
                  <a:schemeClr val="bg1"/>
                </a:solidFill>
              </a:rPr>
              <a:t> </a:t>
            </a:r>
            <a:r>
              <a:rPr lang="tr-TR" sz="1600" dirty="0" err="1">
                <a:solidFill>
                  <a:schemeClr val="bg1"/>
                </a:solidFill>
              </a:rPr>
              <a:t>gayegeum’da</a:t>
            </a:r>
            <a:r>
              <a:rPr lang="tr-TR" sz="1600" dirty="0">
                <a:solidFill>
                  <a:schemeClr val="bg1"/>
                </a:solidFill>
              </a:rPr>
              <a:t> tel aralıkları birbirine daha yakın ve teller daha kısadır. Bu sayede melodiler arası hızlı geçişler sağlanmaktadır.</a:t>
            </a:r>
          </a:p>
          <a:p>
            <a:pPr>
              <a:lnSpc>
                <a:spcPct val="90000"/>
              </a:lnSpc>
            </a:pPr>
            <a:r>
              <a:rPr lang="tr-TR" sz="1600" b="1" dirty="0">
                <a:solidFill>
                  <a:schemeClr val="bg1"/>
                </a:solidFill>
              </a:rPr>
              <a:t>  Modern </a:t>
            </a:r>
            <a:r>
              <a:rPr lang="tr-TR" sz="1600" b="1" dirty="0" err="1">
                <a:solidFill>
                  <a:schemeClr val="bg1"/>
                </a:solidFill>
              </a:rPr>
              <a:t>gayageum’da</a:t>
            </a:r>
            <a:r>
              <a:rPr lang="tr-TR" sz="1600" b="1" dirty="0">
                <a:solidFill>
                  <a:schemeClr val="bg1"/>
                </a:solidFill>
              </a:rPr>
              <a:t> </a:t>
            </a:r>
            <a:r>
              <a:rPr lang="tr-TR" sz="1600" dirty="0">
                <a:solidFill>
                  <a:schemeClr val="bg1"/>
                </a:solidFill>
              </a:rPr>
              <a:t>genellikle tel sayısı artmakla birlikte naylon kaplı çelik teller kullanır. Tel sayısının artması enstrümanın melodi aralığını genişletmiştir. Bu teller aynı zamanda dansa eşlik eden daha yüksek bir ses üretmek üzere geliştirilmiştir. </a:t>
            </a:r>
            <a:r>
              <a:rPr lang="tr-TR" sz="1600" dirty="0" err="1">
                <a:solidFill>
                  <a:schemeClr val="bg1"/>
                </a:solidFill>
              </a:rPr>
              <a:t>Gayageum</a:t>
            </a:r>
            <a:r>
              <a:rPr lang="tr-TR" sz="1600" dirty="0">
                <a:solidFill>
                  <a:schemeClr val="bg1"/>
                </a:solidFill>
              </a:rPr>
              <a:t>, 13, 17, 18, 21, 22 veya 25 telli olarak bulunabilir. Özel </a:t>
            </a:r>
            <a:r>
              <a:rPr lang="tr-TR" sz="1600" dirty="0" err="1">
                <a:solidFill>
                  <a:schemeClr val="bg1"/>
                </a:solidFill>
              </a:rPr>
              <a:t>şipariş</a:t>
            </a:r>
            <a:r>
              <a:rPr lang="tr-TR" sz="1600" dirty="0">
                <a:solidFill>
                  <a:schemeClr val="bg1"/>
                </a:solidFill>
              </a:rPr>
              <a:t> üzerine daha fazla tel de kullanılabilir. Özellikle 25 telli olanlar Kuzey Kore’de bulunur.</a:t>
            </a:r>
          </a:p>
        </p:txBody>
      </p:sp>
      <p:pic>
        <p:nvPicPr>
          <p:cNvPr id="5" name="Resim 4">
            <a:extLst>
              <a:ext uri="{FF2B5EF4-FFF2-40B4-BE49-F238E27FC236}">
                <a16:creationId xmlns:a16="http://schemas.microsoft.com/office/drawing/2014/main" id="{DC517621-756C-49D8-9CD6-6E6BCC6326DA}"/>
              </a:ext>
            </a:extLst>
          </p:cNvPr>
          <p:cNvPicPr>
            <a:picLocks noChangeAspect="1"/>
          </p:cNvPicPr>
          <p:nvPr/>
        </p:nvPicPr>
        <p:blipFill>
          <a:blip r:embed="rId3"/>
          <a:stretch>
            <a:fillRect/>
          </a:stretch>
        </p:blipFill>
        <p:spPr>
          <a:xfrm>
            <a:off x="6091916" y="2846019"/>
            <a:ext cx="6013712" cy="3382713"/>
          </a:xfrm>
          <a:prstGeom prst="rect">
            <a:avLst/>
          </a:prstGeom>
          <a:effectLst/>
        </p:spPr>
      </p:pic>
    </p:spTree>
    <p:extLst>
      <p:ext uri="{BB962C8B-B14F-4D97-AF65-F5344CB8AC3E}">
        <p14:creationId xmlns:p14="http://schemas.microsoft.com/office/powerpoint/2010/main" val="1762618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10"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Unvan 1">
            <a:extLst>
              <a:ext uri="{FF2B5EF4-FFF2-40B4-BE49-F238E27FC236}">
                <a16:creationId xmlns:a16="http://schemas.microsoft.com/office/drawing/2014/main" id="{B31D3B0B-9E2D-4F18-8D2D-E0AD191569BB}"/>
              </a:ext>
            </a:extLst>
          </p:cNvPr>
          <p:cNvSpPr>
            <a:spLocks noGrp="1"/>
          </p:cNvSpPr>
          <p:nvPr>
            <p:ph type="title"/>
          </p:nvPr>
        </p:nvSpPr>
        <p:spPr>
          <a:xfrm>
            <a:off x="648930" y="629267"/>
            <a:ext cx="9252154" cy="1016654"/>
          </a:xfrm>
        </p:spPr>
        <p:txBody>
          <a:bodyPr>
            <a:normAutofit/>
          </a:bodyPr>
          <a:lstStyle/>
          <a:p>
            <a:r>
              <a:rPr lang="ko-KR" altLang="en-US" dirty="0"/>
              <a:t>거문고 </a:t>
            </a:r>
            <a:endParaRPr lang="tr-TR"/>
          </a:p>
        </p:txBody>
      </p:sp>
      <p:sp>
        <p:nvSpPr>
          <p:cNvPr id="12" name="Rectangle 11">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İçerik Yer Tutucusu 2">
            <a:extLst>
              <a:ext uri="{FF2B5EF4-FFF2-40B4-BE49-F238E27FC236}">
                <a16:creationId xmlns:a16="http://schemas.microsoft.com/office/drawing/2014/main" id="{C7480FD2-0008-400A-BBB3-ED49131CADE9}"/>
              </a:ext>
            </a:extLst>
          </p:cNvPr>
          <p:cNvSpPr>
            <a:spLocks noGrp="1"/>
          </p:cNvSpPr>
          <p:nvPr>
            <p:ph idx="1"/>
          </p:nvPr>
        </p:nvSpPr>
        <p:spPr>
          <a:xfrm>
            <a:off x="351692" y="2286162"/>
            <a:ext cx="5744307" cy="4440603"/>
          </a:xfrm>
        </p:spPr>
        <p:txBody>
          <a:bodyPr>
            <a:normAutofit/>
          </a:bodyPr>
          <a:lstStyle/>
          <a:p>
            <a:pPr>
              <a:lnSpc>
                <a:spcPct val="90000"/>
              </a:lnSpc>
            </a:pPr>
            <a:r>
              <a:rPr lang="tr-TR" dirty="0">
                <a:solidFill>
                  <a:schemeClr val="bg1"/>
                </a:solidFill>
              </a:rPr>
              <a:t>genelde bağdaş kurup aletin sağ ucunu bacaklarına oturturlar. teller, sağ elde tutulan bambu bir mızrapla tıkanırken sol el melodi ve titreşimleri oluşturmak için tellere bastırır. genellikle tellerden yalnızca ikisi melodi için kullanılırken diğerleri pes ses tonlarını ve </a:t>
            </a:r>
            <a:r>
              <a:rPr lang="tr-TR" dirty="0" err="1">
                <a:solidFill>
                  <a:schemeClr val="bg1"/>
                </a:solidFill>
              </a:rPr>
              <a:t>akortu</a:t>
            </a:r>
            <a:r>
              <a:rPr lang="tr-TR" dirty="0">
                <a:solidFill>
                  <a:schemeClr val="bg1"/>
                </a:solidFill>
              </a:rPr>
              <a:t> yakalar. </a:t>
            </a:r>
            <a:r>
              <a:rPr lang="tr-TR" dirty="0" err="1">
                <a:solidFill>
                  <a:schemeClr val="bg1"/>
                </a:solidFill>
              </a:rPr>
              <a:t>geomungo</a:t>
            </a:r>
            <a:r>
              <a:rPr lang="tr-TR" dirty="0">
                <a:solidFill>
                  <a:schemeClr val="bg1"/>
                </a:solidFill>
              </a:rPr>
              <a:t> 7.yy’da Koreli müzisyen </a:t>
            </a:r>
            <a:r>
              <a:rPr lang="tr-TR" dirty="0" err="1">
                <a:solidFill>
                  <a:schemeClr val="bg1"/>
                </a:solidFill>
              </a:rPr>
              <a:t>wang</a:t>
            </a:r>
            <a:r>
              <a:rPr lang="tr-TR" dirty="0">
                <a:solidFill>
                  <a:schemeClr val="bg1"/>
                </a:solidFill>
              </a:rPr>
              <a:t> san-ak tarafından geliştirilmiştir. Ayrıca solo bir tarz olan </a:t>
            </a:r>
            <a:r>
              <a:rPr lang="tr-TR" dirty="0" err="1">
                <a:solidFill>
                  <a:schemeClr val="bg1"/>
                </a:solidFill>
              </a:rPr>
              <a:t>sanjoda</a:t>
            </a:r>
            <a:r>
              <a:rPr lang="tr-TR" dirty="0">
                <a:solidFill>
                  <a:schemeClr val="bg1"/>
                </a:solidFill>
              </a:rPr>
              <a:t> da kullanılan </a:t>
            </a:r>
            <a:r>
              <a:rPr lang="tr-TR" dirty="0" err="1">
                <a:solidFill>
                  <a:schemeClr val="bg1"/>
                </a:solidFill>
              </a:rPr>
              <a:t>geomungo</a:t>
            </a:r>
            <a:r>
              <a:rPr lang="tr-TR" dirty="0">
                <a:solidFill>
                  <a:schemeClr val="bg1"/>
                </a:solidFill>
              </a:rPr>
              <a:t> sanatçının müzikal virtüözlüğünü göstermek amacıyla da tasarlanmıştır.</a:t>
            </a:r>
          </a:p>
        </p:txBody>
      </p:sp>
      <p:pic>
        <p:nvPicPr>
          <p:cNvPr id="5" name="Resim 4">
            <a:extLst>
              <a:ext uri="{FF2B5EF4-FFF2-40B4-BE49-F238E27FC236}">
                <a16:creationId xmlns:a16="http://schemas.microsoft.com/office/drawing/2014/main" id="{4BD12328-1759-405C-8A9F-00A7A2BC09DE}"/>
              </a:ext>
            </a:extLst>
          </p:cNvPr>
          <p:cNvPicPr>
            <a:picLocks noChangeAspect="1"/>
          </p:cNvPicPr>
          <p:nvPr/>
        </p:nvPicPr>
        <p:blipFill>
          <a:blip r:embed="rId3"/>
          <a:stretch>
            <a:fillRect/>
          </a:stretch>
        </p:blipFill>
        <p:spPr>
          <a:xfrm>
            <a:off x="6420463" y="2381568"/>
            <a:ext cx="5122606" cy="4268839"/>
          </a:xfrm>
          <a:prstGeom prst="rect">
            <a:avLst/>
          </a:prstGeom>
          <a:effectLst/>
        </p:spPr>
      </p:pic>
    </p:spTree>
    <p:extLst>
      <p:ext uri="{BB962C8B-B14F-4D97-AF65-F5344CB8AC3E}">
        <p14:creationId xmlns:p14="http://schemas.microsoft.com/office/powerpoint/2010/main" val="1456842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10"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Unvan 1">
            <a:extLst>
              <a:ext uri="{FF2B5EF4-FFF2-40B4-BE49-F238E27FC236}">
                <a16:creationId xmlns:a16="http://schemas.microsoft.com/office/drawing/2014/main" id="{83772D66-C711-48CF-83DF-ED8C1E85ECF8}"/>
              </a:ext>
            </a:extLst>
          </p:cNvPr>
          <p:cNvSpPr>
            <a:spLocks noGrp="1"/>
          </p:cNvSpPr>
          <p:nvPr>
            <p:ph type="title"/>
          </p:nvPr>
        </p:nvSpPr>
        <p:spPr>
          <a:xfrm>
            <a:off x="648930" y="629267"/>
            <a:ext cx="9252154" cy="1016654"/>
          </a:xfrm>
        </p:spPr>
        <p:txBody>
          <a:bodyPr>
            <a:normAutofit/>
          </a:bodyPr>
          <a:lstStyle/>
          <a:p>
            <a:r>
              <a:rPr lang="ko-KR" altLang="en-US" dirty="0"/>
              <a:t>해금 </a:t>
            </a:r>
            <a:endParaRPr lang="tr-TR"/>
          </a:p>
        </p:txBody>
      </p:sp>
      <p:sp>
        <p:nvSpPr>
          <p:cNvPr id="12" name="Rectangle 11">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İçerik Yer Tutucusu 2">
            <a:extLst>
              <a:ext uri="{FF2B5EF4-FFF2-40B4-BE49-F238E27FC236}">
                <a16:creationId xmlns:a16="http://schemas.microsoft.com/office/drawing/2014/main" id="{1416D249-4404-44F1-8C13-DF29102011B9}"/>
              </a:ext>
            </a:extLst>
          </p:cNvPr>
          <p:cNvSpPr>
            <a:spLocks noGrp="1"/>
          </p:cNvSpPr>
          <p:nvPr>
            <p:ph idx="1"/>
          </p:nvPr>
        </p:nvSpPr>
        <p:spPr>
          <a:xfrm>
            <a:off x="-721" y="2405575"/>
            <a:ext cx="6076968" cy="4452425"/>
          </a:xfrm>
        </p:spPr>
        <p:txBody>
          <a:bodyPr>
            <a:noAutofit/>
          </a:bodyPr>
          <a:lstStyle/>
          <a:p>
            <a:r>
              <a:rPr lang="tr-TR" sz="2400" dirty="0" err="1">
                <a:solidFill>
                  <a:schemeClr val="bg1"/>
                </a:solidFill>
              </a:rPr>
              <a:t>haegeum</a:t>
            </a:r>
            <a:r>
              <a:rPr lang="tr-TR" sz="2400" dirty="0">
                <a:solidFill>
                  <a:schemeClr val="bg1"/>
                </a:solidFill>
              </a:rPr>
              <a:t>, birçok geleneksel müzik türünde kullanılan iki telli dikey kemandır. Sert ahşap üzerine dizilmiş at kılından yaylar sesin oluşturulması için tellerden geçirilir. Kemanın gövde kısmı genellikle Kore'de ve Japonya'da bulunan </a:t>
            </a:r>
            <a:r>
              <a:rPr lang="tr-TR" sz="2400" dirty="0" err="1">
                <a:solidFill>
                  <a:schemeClr val="bg1"/>
                </a:solidFill>
              </a:rPr>
              <a:t>Paulownia</a:t>
            </a:r>
            <a:r>
              <a:rPr lang="tr-TR" sz="2400" dirty="0">
                <a:solidFill>
                  <a:schemeClr val="bg1"/>
                </a:solidFill>
              </a:rPr>
              <a:t> ağacından yapılmıştır ve arka kısmı açıktır. Bu çalgı bir Türk çalgısı olan kemençeye benzetilir.</a:t>
            </a:r>
          </a:p>
        </p:txBody>
      </p:sp>
      <p:pic>
        <p:nvPicPr>
          <p:cNvPr id="5" name="Resim 4">
            <a:extLst>
              <a:ext uri="{FF2B5EF4-FFF2-40B4-BE49-F238E27FC236}">
                <a16:creationId xmlns:a16="http://schemas.microsoft.com/office/drawing/2014/main" id="{0F270625-D3D6-46B7-8E81-70B3F2BC93F8}"/>
              </a:ext>
            </a:extLst>
          </p:cNvPr>
          <p:cNvPicPr>
            <a:picLocks noChangeAspect="1"/>
          </p:cNvPicPr>
          <p:nvPr/>
        </p:nvPicPr>
        <p:blipFill>
          <a:blip r:embed="rId3"/>
          <a:stretch>
            <a:fillRect/>
          </a:stretch>
        </p:blipFill>
        <p:spPr>
          <a:xfrm>
            <a:off x="6115754" y="2548281"/>
            <a:ext cx="5403950" cy="3662018"/>
          </a:xfrm>
          <a:prstGeom prst="rect">
            <a:avLst/>
          </a:prstGeom>
          <a:effectLst/>
        </p:spPr>
      </p:pic>
    </p:spTree>
    <p:extLst>
      <p:ext uri="{BB962C8B-B14F-4D97-AF65-F5344CB8AC3E}">
        <p14:creationId xmlns:p14="http://schemas.microsoft.com/office/powerpoint/2010/main" val="3334619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10"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Unvan 1">
            <a:extLst>
              <a:ext uri="{FF2B5EF4-FFF2-40B4-BE49-F238E27FC236}">
                <a16:creationId xmlns:a16="http://schemas.microsoft.com/office/drawing/2014/main" id="{A9286858-B902-43C9-A25A-B9D8EAC13D81}"/>
              </a:ext>
            </a:extLst>
          </p:cNvPr>
          <p:cNvSpPr>
            <a:spLocks noGrp="1"/>
          </p:cNvSpPr>
          <p:nvPr>
            <p:ph type="title"/>
          </p:nvPr>
        </p:nvSpPr>
        <p:spPr>
          <a:xfrm>
            <a:off x="648930" y="629267"/>
            <a:ext cx="9252154" cy="1016654"/>
          </a:xfrm>
        </p:spPr>
        <p:txBody>
          <a:bodyPr>
            <a:normAutofit/>
          </a:bodyPr>
          <a:lstStyle/>
          <a:p>
            <a:r>
              <a:rPr lang="ko-KR" altLang="en-US" dirty="0"/>
              <a:t>양금 </a:t>
            </a:r>
            <a:endParaRPr lang="tr-TR"/>
          </a:p>
        </p:txBody>
      </p:sp>
      <p:sp>
        <p:nvSpPr>
          <p:cNvPr id="12" name="Rectangle 11">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İçerik Yer Tutucusu 2">
            <a:extLst>
              <a:ext uri="{FF2B5EF4-FFF2-40B4-BE49-F238E27FC236}">
                <a16:creationId xmlns:a16="http://schemas.microsoft.com/office/drawing/2014/main" id="{06274A03-738A-4919-A32C-34804CF1A8BC}"/>
              </a:ext>
            </a:extLst>
          </p:cNvPr>
          <p:cNvSpPr>
            <a:spLocks noGrp="1"/>
          </p:cNvSpPr>
          <p:nvPr>
            <p:ph idx="1"/>
          </p:nvPr>
        </p:nvSpPr>
        <p:spPr>
          <a:xfrm>
            <a:off x="281354" y="2429433"/>
            <a:ext cx="5692727" cy="4346918"/>
          </a:xfrm>
        </p:spPr>
        <p:txBody>
          <a:bodyPr>
            <a:normAutofit/>
          </a:bodyPr>
          <a:lstStyle/>
          <a:p>
            <a:r>
              <a:rPr lang="tr-TR" sz="2400" dirty="0" err="1">
                <a:solidFill>
                  <a:schemeClr val="bg1"/>
                </a:solidFill>
              </a:rPr>
              <a:t>Yanggeum'un</a:t>
            </a:r>
            <a:r>
              <a:rPr lang="tr-TR" sz="2400" dirty="0">
                <a:solidFill>
                  <a:schemeClr val="bg1"/>
                </a:solidFill>
              </a:rPr>
              <a:t> diğer geleneksel Kore enstrümanlarının aksine (çoğu ipek telli), metal telleri vardır. Tellere bambu bir çubukla vurarak çalınır. Bu çalgının kökeni Orta Doğu’daki santura dayanır. Santur Irak, İran ve Hindistan kökenli bir çalgıdır. Çin bu çalgıyı 18.yy’da Kore’ye tanıtmıştır. Vücudu düz ve trapez şeklindedir, yedi set metal telden oluşur. </a:t>
            </a:r>
          </a:p>
        </p:txBody>
      </p:sp>
      <p:pic>
        <p:nvPicPr>
          <p:cNvPr id="5" name="Resim 4">
            <a:extLst>
              <a:ext uri="{FF2B5EF4-FFF2-40B4-BE49-F238E27FC236}">
                <a16:creationId xmlns:a16="http://schemas.microsoft.com/office/drawing/2014/main" id="{21C91A17-105D-4146-9F9E-5EBCA2618182}"/>
              </a:ext>
            </a:extLst>
          </p:cNvPr>
          <p:cNvPicPr>
            <a:picLocks noChangeAspect="1"/>
          </p:cNvPicPr>
          <p:nvPr/>
        </p:nvPicPr>
        <p:blipFill>
          <a:blip r:embed="rId3"/>
          <a:stretch>
            <a:fillRect/>
          </a:stretch>
        </p:blipFill>
        <p:spPr>
          <a:xfrm>
            <a:off x="6217919" y="2429433"/>
            <a:ext cx="5795890" cy="4346918"/>
          </a:xfrm>
          <a:prstGeom prst="rect">
            <a:avLst/>
          </a:prstGeom>
          <a:effectLst/>
        </p:spPr>
      </p:pic>
    </p:spTree>
    <p:extLst>
      <p:ext uri="{BB962C8B-B14F-4D97-AF65-F5344CB8AC3E}">
        <p14:creationId xmlns:p14="http://schemas.microsoft.com/office/powerpoint/2010/main" val="1192126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2D844C-AB64-4A03-80BE-33212E61DD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CAAD0E9B-89C2-4268-98B4-BA7BFFF2C7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1653AB08-C531-42A8-AA8D-C2ABAE87C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72E47EEC-33C8-4EC3-8BFC-BB02B4171F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A8BC9CC6-50D5-4C61-9EDE-315A1B5F14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8" name="Rectangle 17">
            <a:extLst>
              <a:ext uri="{FF2B5EF4-FFF2-40B4-BE49-F238E27FC236}">
                <a16:creationId xmlns:a16="http://schemas.microsoft.com/office/drawing/2014/main" id="{CED2641B-4430-4CF4-89AB-3FADDD630F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4"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Unvan 1">
            <a:extLst>
              <a:ext uri="{FF2B5EF4-FFF2-40B4-BE49-F238E27FC236}">
                <a16:creationId xmlns:a16="http://schemas.microsoft.com/office/drawing/2014/main" id="{2A7EFB06-5391-41C6-89D4-5D0F1D8C8FE1}"/>
              </a:ext>
            </a:extLst>
          </p:cNvPr>
          <p:cNvSpPr>
            <a:spLocks noGrp="1"/>
          </p:cNvSpPr>
          <p:nvPr>
            <p:ph type="title"/>
          </p:nvPr>
        </p:nvSpPr>
        <p:spPr>
          <a:xfrm>
            <a:off x="965505" y="623571"/>
            <a:ext cx="10260990" cy="3523885"/>
          </a:xfrm>
        </p:spPr>
        <p:txBody>
          <a:bodyPr vert="horz" lIns="91440" tIns="45720" rIns="91440" bIns="45720" rtlCol="0" anchor="b">
            <a:normAutofit/>
          </a:bodyPr>
          <a:lstStyle/>
          <a:p>
            <a:pPr algn="ctr"/>
            <a:r>
              <a:rPr lang="en-US" sz="8000"/>
              <a:t>TAHTA NEFESLİ ÇALGILAR </a:t>
            </a:r>
          </a:p>
        </p:txBody>
      </p:sp>
    </p:spTree>
    <p:extLst>
      <p:ext uri="{BB962C8B-B14F-4D97-AF65-F5344CB8AC3E}">
        <p14:creationId xmlns:p14="http://schemas.microsoft.com/office/powerpoint/2010/main" val="4205965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10"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Unvan 1">
            <a:extLst>
              <a:ext uri="{FF2B5EF4-FFF2-40B4-BE49-F238E27FC236}">
                <a16:creationId xmlns:a16="http://schemas.microsoft.com/office/drawing/2014/main" id="{F79DE9A3-5C8C-475F-BC80-C0B9401E5314}"/>
              </a:ext>
            </a:extLst>
          </p:cNvPr>
          <p:cNvSpPr>
            <a:spLocks noGrp="1"/>
          </p:cNvSpPr>
          <p:nvPr>
            <p:ph type="title"/>
          </p:nvPr>
        </p:nvSpPr>
        <p:spPr>
          <a:xfrm>
            <a:off x="648930" y="629267"/>
            <a:ext cx="9252154" cy="1016654"/>
          </a:xfrm>
        </p:spPr>
        <p:txBody>
          <a:bodyPr>
            <a:normAutofit/>
          </a:bodyPr>
          <a:lstStyle/>
          <a:p>
            <a:r>
              <a:rPr lang="ko-KR" altLang="en-US"/>
              <a:t>대금 </a:t>
            </a:r>
            <a:endParaRPr lang="tr-TR"/>
          </a:p>
        </p:txBody>
      </p:sp>
      <p:sp>
        <p:nvSpPr>
          <p:cNvPr id="12" name="Rectangle 11">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İçerik Yer Tutucusu 2">
            <a:extLst>
              <a:ext uri="{FF2B5EF4-FFF2-40B4-BE49-F238E27FC236}">
                <a16:creationId xmlns:a16="http://schemas.microsoft.com/office/drawing/2014/main" id="{6B0959CF-BBD6-4F15-AC00-5155018B4132}"/>
              </a:ext>
            </a:extLst>
          </p:cNvPr>
          <p:cNvSpPr>
            <a:spLocks noGrp="1"/>
          </p:cNvSpPr>
          <p:nvPr>
            <p:ph idx="1"/>
          </p:nvPr>
        </p:nvSpPr>
        <p:spPr>
          <a:xfrm>
            <a:off x="182071" y="2419643"/>
            <a:ext cx="5453340" cy="4307122"/>
          </a:xfrm>
        </p:spPr>
        <p:txBody>
          <a:bodyPr>
            <a:normAutofit/>
          </a:bodyPr>
          <a:lstStyle/>
          <a:p>
            <a:r>
              <a:rPr lang="tr-TR" sz="2800" dirty="0" err="1">
                <a:solidFill>
                  <a:schemeClr val="bg1"/>
                </a:solidFill>
              </a:rPr>
              <a:t>Daegeum</a:t>
            </a:r>
            <a:r>
              <a:rPr lang="tr-TR" sz="2800" dirty="0">
                <a:solidFill>
                  <a:schemeClr val="bg1"/>
                </a:solidFill>
              </a:rPr>
              <a:t>, geleneksel Kore müziğinde kullanılan büyük bir bambu enine flüttür. Özel bir tını veren bir uğultu zarı vardır. Mahkeme, aristokrat ve halk müziğinin yanı sıra çağdaş klasik müzik, popüler müzik ve film müziklerinde kullanılır.</a:t>
            </a:r>
          </a:p>
        </p:txBody>
      </p:sp>
      <p:pic>
        <p:nvPicPr>
          <p:cNvPr id="5" name="Resim 4">
            <a:extLst>
              <a:ext uri="{FF2B5EF4-FFF2-40B4-BE49-F238E27FC236}">
                <a16:creationId xmlns:a16="http://schemas.microsoft.com/office/drawing/2014/main" id="{CD08FCAE-ECD8-412F-B4FB-C0124CD692F5}"/>
              </a:ext>
            </a:extLst>
          </p:cNvPr>
          <p:cNvPicPr>
            <a:picLocks noChangeAspect="1"/>
          </p:cNvPicPr>
          <p:nvPr/>
        </p:nvPicPr>
        <p:blipFill>
          <a:blip r:embed="rId3"/>
          <a:stretch>
            <a:fillRect/>
          </a:stretch>
        </p:blipFill>
        <p:spPr>
          <a:xfrm>
            <a:off x="5636132" y="2700996"/>
            <a:ext cx="6373798" cy="3501673"/>
          </a:xfrm>
          <a:prstGeom prst="rect">
            <a:avLst/>
          </a:prstGeom>
          <a:effectLst/>
        </p:spPr>
      </p:pic>
    </p:spTree>
    <p:extLst>
      <p:ext uri="{BB962C8B-B14F-4D97-AF65-F5344CB8AC3E}">
        <p14:creationId xmlns:p14="http://schemas.microsoft.com/office/powerpoint/2010/main" val="3102900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otalTime>0</TotalTime>
  <Words>566</Words>
  <Application>Microsoft Office PowerPoint</Application>
  <PresentationFormat>Geniş ekran</PresentationFormat>
  <Paragraphs>29</Paragraphs>
  <Slides>15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15</vt:i4>
      </vt:variant>
    </vt:vector>
  </HeadingPairs>
  <TitlesOfParts>
    <vt:vector size="19" baseType="lpstr">
      <vt:lpstr>Arial</vt:lpstr>
      <vt:lpstr>Century Gothic</vt:lpstr>
      <vt:lpstr>Wingdings 3</vt:lpstr>
      <vt:lpstr>İyon</vt:lpstr>
      <vt:lpstr>KORE GELENEKSEL ÇALGILARI</vt:lpstr>
      <vt:lpstr>TELLİ ÇALGILAR (ZITHER) </vt:lpstr>
      <vt:lpstr>아쟁 </vt:lpstr>
      <vt:lpstr>가야금</vt:lpstr>
      <vt:lpstr>거문고 </vt:lpstr>
      <vt:lpstr>해금 </vt:lpstr>
      <vt:lpstr>양금 </vt:lpstr>
      <vt:lpstr>TAHTA NEFESLİ ÇALGILAR </vt:lpstr>
      <vt:lpstr>대금 </vt:lpstr>
      <vt:lpstr>단소 </vt:lpstr>
      <vt:lpstr>피리</vt:lpstr>
      <vt:lpstr>태평소 </vt:lpstr>
      <vt:lpstr>ÇANLAR</vt:lpstr>
      <vt:lpstr>편경</vt:lpstr>
      <vt:lpstr>편종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KORE GELENEKSEL ÇALGILARI</dc:title>
  <dc:creator>Cemre Yılmaz</dc:creator>
  <cp:lastModifiedBy>Cemre Yılmaz</cp:lastModifiedBy>
  <cp:revision>1</cp:revision>
  <dcterms:created xsi:type="dcterms:W3CDTF">2019-04-21T09:00:48Z</dcterms:created>
  <dcterms:modified xsi:type="dcterms:W3CDTF">2019-04-21T09:37:42Z</dcterms:modified>
</cp:coreProperties>
</file>