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8"/>
  </p:notesMasterIdLst>
  <p:sldIdLst>
    <p:sldId id="256" r:id="rId2"/>
    <p:sldId id="303" r:id="rId3"/>
    <p:sldId id="264" r:id="rId4"/>
    <p:sldId id="284" r:id="rId5"/>
    <p:sldId id="288" r:id="rId6"/>
    <p:sldId id="271" r:id="rId7"/>
    <p:sldId id="280" r:id="rId8"/>
    <p:sldId id="302" r:id="rId9"/>
    <p:sldId id="300" r:id="rId10"/>
    <p:sldId id="301" r:id="rId11"/>
    <p:sldId id="298" r:id="rId12"/>
    <p:sldId id="299" r:id="rId13"/>
    <p:sldId id="266" r:id="rId14"/>
    <p:sldId id="281" r:id="rId15"/>
    <p:sldId id="275" r:id="rId16"/>
    <p:sldId id="268" r:id="rId17"/>
    <p:sldId id="259" r:id="rId18"/>
    <p:sldId id="260" r:id="rId19"/>
    <p:sldId id="263" r:id="rId20"/>
    <p:sldId id="269" r:id="rId21"/>
    <p:sldId id="274" r:id="rId22"/>
    <p:sldId id="291" r:id="rId23"/>
    <p:sldId id="287" r:id="rId24"/>
    <p:sldId id="285" r:id="rId25"/>
    <p:sldId id="295" r:id="rId26"/>
    <p:sldId id="297" r:id="rId27"/>
    <p:sldId id="292" r:id="rId28"/>
    <p:sldId id="282" r:id="rId29"/>
    <p:sldId id="283" r:id="rId30"/>
    <p:sldId id="286" r:id="rId31"/>
    <p:sldId id="276" r:id="rId32"/>
    <p:sldId id="290" r:id="rId33"/>
    <p:sldId id="262" r:id="rId34"/>
    <p:sldId id="257" r:id="rId35"/>
    <p:sldId id="272" r:id="rId36"/>
    <p:sldId id="278" r:id="rId37"/>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70" autoAdjust="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2AB3B38-89B5-4516-8722-D41769079DF9}" type="datetimeFigureOut">
              <a:rPr lang="tr-TR" smtClean="0"/>
              <a:pPr/>
              <a:t>13.05.2020</a:t>
            </a:fld>
            <a:endParaRPr lang="tr-TR"/>
          </a:p>
        </p:txBody>
      </p:sp>
      <p:sp>
        <p:nvSpPr>
          <p:cNvPr id="4" name="3 Slayt Görüntüsü Yer Tutucusu"/>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0FB3BF9E-A2C5-4FF4-BAD6-E258189CA7B0}"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FB3BF9E-A2C5-4FF4-BAD6-E258189CA7B0}" type="slidenum">
              <a:rPr lang="tr-TR" smtClean="0"/>
              <a:pPr/>
              <a:t>33</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FB3BF9E-A2C5-4FF4-BAD6-E258189CA7B0}" type="slidenum">
              <a:rPr lang="tr-TR" smtClean="0"/>
              <a:pPr/>
              <a:t>35</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13.05.2020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13.05.2020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pPr algn="ctr"/>
            <a:r>
              <a:rPr lang="tr-TR" sz="3600" dirty="0" smtClean="0">
                <a:latin typeface="Times New Roman" pitchFamily="18" charset="0"/>
                <a:cs typeface="Times New Roman" pitchFamily="18" charset="0"/>
              </a:rPr>
              <a:t/>
            </a:r>
            <a:br>
              <a:rPr lang="tr-TR" sz="3600" dirty="0" smtClean="0">
                <a:latin typeface="Times New Roman" pitchFamily="18" charset="0"/>
                <a:cs typeface="Times New Roman" pitchFamily="18" charset="0"/>
              </a:rPr>
            </a:br>
            <a:r>
              <a:rPr lang="tr-TR" sz="3600" dirty="0" smtClean="0">
                <a:latin typeface="Times New Roman" pitchFamily="18" charset="0"/>
                <a:cs typeface="Times New Roman" pitchFamily="18" charset="0"/>
              </a:rPr>
              <a:t>Okul Çocuklarında Sağlıklı Beslenmenin Önemi  </a:t>
            </a:r>
            <a:endParaRPr lang="tr-TR" sz="3600" dirty="0">
              <a:latin typeface="Times New Roman" pitchFamily="18" charset="0"/>
              <a:cs typeface="Times New Roman" pitchFamily="18" charset="0"/>
            </a:endParaRPr>
          </a:p>
        </p:txBody>
      </p:sp>
      <p:sp>
        <p:nvSpPr>
          <p:cNvPr id="3" name="2 Alt Başlık"/>
          <p:cNvSpPr>
            <a:spLocks noGrp="1"/>
          </p:cNvSpPr>
          <p:nvPr>
            <p:ph type="subTitle" idx="1"/>
          </p:nvPr>
        </p:nvSpPr>
        <p:spPr>
          <a:xfrm>
            <a:off x="533400" y="3717032"/>
            <a:ext cx="7854696" cy="1944216"/>
          </a:xfrm>
        </p:spPr>
        <p:txBody>
          <a:bodyPr>
            <a:normAutofit/>
          </a:bodyPr>
          <a:lstStyle/>
          <a:p>
            <a:pPr algn="ctr"/>
            <a:r>
              <a:rPr lang="tr-TR" sz="2400" b="1" dirty="0" smtClean="0">
                <a:latin typeface="Times New Roman" pitchFamily="18" charset="0"/>
                <a:cs typeface="Times New Roman" pitchFamily="18" charset="0"/>
              </a:rPr>
              <a:t>Ankara Üniversitesi Spor Bilimleri Fakültesi </a:t>
            </a:r>
          </a:p>
          <a:p>
            <a:pPr algn="ctr"/>
            <a:r>
              <a:rPr lang="tr-TR" sz="2400" b="1" dirty="0" smtClean="0">
                <a:latin typeface="Times New Roman" pitchFamily="18" charset="0"/>
                <a:cs typeface="Times New Roman" pitchFamily="18" charset="0"/>
              </a:rPr>
              <a:t>Doç. Dr. Nevin GÜNDÜZ</a:t>
            </a:r>
          </a:p>
          <a:p>
            <a:pPr algn="ctr"/>
            <a:r>
              <a:rPr lang="tr-TR" sz="2400" b="1" dirty="0" smtClean="0">
                <a:latin typeface="Times New Roman" pitchFamily="18" charset="0"/>
                <a:cs typeface="Times New Roman" pitchFamily="18" charset="0"/>
              </a:rPr>
              <a:t>Beden Eğitimi ve Spor Öğretmenliği Bölümü</a:t>
            </a:r>
            <a:endParaRPr lang="tr-TR" sz="2400" b="1" dirty="0">
              <a:latin typeface="Times New Roman" pitchFamily="18" charset="0"/>
              <a:cs typeface="Times New Roman" pitchFamily="18" charset="0"/>
            </a:endParaRPr>
          </a:p>
        </p:txBody>
      </p:sp>
      <p:pic>
        <p:nvPicPr>
          <p:cNvPr id="4" name="Picture 3" descr="C:\Users\Nevin GUNDUZ\Desktop\Ankara_Üniversitesi_logosu.png"/>
          <p:cNvPicPr>
            <a:picLocks noChangeAspect="1" noChangeArrowheads="1"/>
          </p:cNvPicPr>
          <p:nvPr/>
        </p:nvPicPr>
        <p:blipFill>
          <a:blip r:embed="rId2" cstate="print"/>
          <a:srcRect/>
          <a:stretch>
            <a:fillRect/>
          </a:stretch>
        </p:blipFill>
        <p:spPr bwMode="auto">
          <a:xfrm>
            <a:off x="683568" y="332656"/>
            <a:ext cx="1512168" cy="1512168"/>
          </a:xfrm>
          <a:prstGeom prst="rect">
            <a:avLst/>
          </a:prstGeom>
          <a:noFill/>
        </p:spPr>
      </p:pic>
      <p:pic>
        <p:nvPicPr>
          <p:cNvPr id="5" name="Picture 2" descr="Ankara üniversitesi spor bilimleri fakültesi amblem ile ilgili görsel sonucu"/>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660232" y="404664"/>
            <a:ext cx="1688976" cy="1728192"/>
          </a:xfrm>
          <a:prstGeom prst="ellipse">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2400" dirty="0" smtClean="0">
                <a:latin typeface="Times New Roman" pitchFamily="18" charset="0"/>
                <a:cs typeface="Times New Roman" pitchFamily="18" charset="0"/>
              </a:rPr>
              <a:t>Yemeklerinizi evde hazırlayıp, tüketin ve porsiyon ölçülerine dikkat edin.</a:t>
            </a:r>
          </a:p>
          <a:p>
            <a:r>
              <a:rPr lang="tr-TR" sz="2400" dirty="0" smtClean="0">
                <a:latin typeface="Times New Roman" pitchFamily="18" charset="0"/>
                <a:cs typeface="Times New Roman" pitchFamily="18" charset="0"/>
              </a:rPr>
              <a:t>Çocuğunuzun boy-kilo gelişimini takip edin.</a:t>
            </a:r>
          </a:p>
          <a:p>
            <a:r>
              <a:rPr lang="tr-TR" sz="2400" dirty="0" smtClean="0">
                <a:latin typeface="Times New Roman" pitchFamily="18" charset="0"/>
                <a:cs typeface="Times New Roman" pitchFamily="18" charset="0"/>
              </a:rPr>
              <a:t>Çocuğunuzu günlük fiziksel aktiviteye teşvik edin </a:t>
            </a:r>
            <a:r>
              <a:rPr lang="tr-TR" sz="1400" dirty="0" smtClean="0">
                <a:latin typeface="Times New Roman" pitchFamily="18" charset="0"/>
                <a:cs typeface="Times New Roman" pitchFamily="18" charset="0"/>
              </a:rPr>
              <a:t>(Rıdvan, 2006).</a:t>
            </a:r>
            <a:endParaRPr lang="tr-TR" sz="14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a:t>
            </a:r>
            <a:r>
              <a:rPr lang="tr-TR" sz="4800" smtClean="0"/>
              <a:t>B</a:t>
            </a:r>
            <a:r>
              <a:rPr lang="tr-TR" smtClean="0"/>
              <a:t>eslenme Çantası</a:t>
            </a:r>
            <a:endParaRPr lang="tr-TR" dirty="0"/>
          </a:p>
        </p:txBody>
      </p:sp>
      <p:sp>
        <p:nvSpPr>
          <p:cNvPr id="3" name="2 İçerik Yer Tutucusu"/>
          <p:cNvSpPr>
            <a:spLocks noGrp="1"/>
          </p:cNvSpPr>
          <p:nvPr>
            <p:ph idx="1"/>
          </p:nvPr>
        </p:nvSpPr>
        <p:spPr/>
        <p:txBody>
          <a:bodyPr/>
          <a:lstStyle/>
          <a:p>
            <a:endParaRPr lang="tr-TR" dirty="0"/>
          </a:p>
        </p:txBody>
      </p:sp>
      <p:pic>
        <p:nvPicPr>
          <p:cNvPr id="1026" name="Picture 2" descr="C:\Users\Nevin GUNDUZ\Desktop\beslenme-cantanda-ne-var--4762878.Jpeg"/>
          <p:cNvPicPr>
            <a:picLocks noChangeAspect="1" noChangeArrowheads="1"/>
          </p:cNvPicPr>
          <p:nvPr/>
        </p:nvPicPr>
        <p:blipFill>
          <a:blip r:embed="rId2" cstate="print"/>
          <a:srcRect/>
          <a:stretch>
            <a:fillRect/>
          </a:stretch>
        </p:blipFill>
        <p:spPr bwMode="auto">
          <a:xfrm>
            <a:off x="1403648" y="2204864"/>
            <a:ext cx="5772150" cy="2952750"/>
          </a:xfrm>
          <a:prstGeom prst="rect">
            <a:avLst/>
          </a:prstGeom>
          <a:noFill/>
        </p:spPr>
      </p:pic>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smtClean="0"/>
              <a:t> </a:t>
            </a:r>
            <a:r>
              <a:rPr lang="tr-TR" sz="3200" dirty="0" smtClean="0">
                <a:latin typeface="Times New Roman" pitchFamily="18" charset="0"/>
                <a:cs typeface="Times New Roman" pitchFamily="18" charset="0"/>
              </a:rPr>
              <a:t>Öğretmenin Rolü</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r>
              <a:rPr lang="tr-TR" dirty="0" smtClean="0">
                <a:latin typeface="Times New Roman" pitchFamily="18" charset="0"/>
                <a:cs typeface="Times New Roman" pitchFamily="18" charset="0"/>
              </a:rPr>
              <a:t>Çocukların anne babadan sonra en çok örnek aldıkları kişiler öğretmenleridir. </a:t>
            </a:r>
          </a:p>
          <a:p>
            <a:r>
              <a:rPr lang="tr-TR" dirty="0" smtClean="0">
                <a:latin typeface="Times New Roman" pitchFamily="18" charset="0"/>
                <a:cs typeface="Times New Roman" pitchFamily="18" charset="0"/>
              </a:rPr>
              <a:t>Öğrencilere temel beslenme bilgilerinin verilmesi, </a:t>
            </a:r>
          </a:p>
          <a:p>
            <a:r>
              <a:rPr lang="tr-TR" dirty="0" smtClean="0">
                <a:latin typeface="Times New Roman" pitchFamily="18" charset="0"/>
                <a:cs typeface="Times New Roman" pitchFamily="18" charset="0"/>
              </a:rPr>
              <a:t>öğrenilen bilgilerin davranışa dönüştürülmesi, </a:t>
            </a:r>
          </a:p>
          <a:p>
            <a:r>
              <a:rPr lang="tr-TR" dirty="0" smtClean="0">
                <a:latin typeface="Times New Roman" pitchFamily="18" charset="0"/>
                <a:cs typeface="Times New Roman" pitchFamily="18" charset="0"/>
              </a:rPr>
              <a:t>yanlış beslenme alışkanlıklarına zamanında müdahale edilmesi ve </a:t>
            </a:r>
          </a:p>
          <a:p>
            <a:r>
              <a:rPr lang="tr-TR" dirty="0" smtClean="0">
                <a:latin typeface="Times New Roman" pitchFamily="18" charset="0"/>
                <a:cs typeface="Times New Roman" pitchFamily="18" charset="0"/>
              </a:rPr>
              <a:t>beslenme davranışları ile örnek olma konusunda öğretmenlere de önemli sorumluluklar düşmektedir.</a:t>
            </a:r>
            <a:endParaRPr lang="tr-TR"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2800" dirty="0" smtClean="0">
                <a:latin typeface="Times New Roman" pitchFamily="18" charset="0"/>
                <a:cs typeface="Times New Roman" pitchFamily="18" charset="0"/>
              </a:rPr>
              <a:t>Okul çağı; 6 - 17 yaş grubu çocukları kapsar. Türkiye nüfusunun %16.5 </a:t>
            </a:r>
            <a:r>
              <a:rPr lang="tr-TR" sz="1400" dirty="0" smtClean="0">
                <a:latin typeface="Times New Roman" pitchFamily="18" charset="0"/>
                <a:cs typeface="Times New Roman" pitchFamily="18" charset="0"/>
              </a:rPr>
              <a:t>(</a:t>
            </a:r>
            <a:r>
              <a:rPr lang="tr-TR" sz="1400" dirty="0" err="1" smtClean="0">
                <a:latin typeface="Times New Roman" pitchFamily="18" charset="0"/>
                <a:cs typeface="Times New Roman" pitchFamily="18" charset="0"/>
              </a:rPr>
              <a:t>Tüik</a:t>
            </a:r>
            <a:r>
              <a:rPr lang="tr-TR" sz="1400" dirty="0" smtClean="0">
                <a:latin typeface="Times New Roman" pitchFamily="18" charset="0"/>
                <a:cs typeface="Times New Roman" pitchFamily="18" charset="0"/>
              </a:rPr>
              <a:t>, 2015).</a:t>
            </a:r>
            <a:endParaRPr lang="tr-TR" sz="14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2800" dirty="0" smtClean="0">
                <a:latin typeface="Times New Roman" pitchFamily="18" charset="0"/>
                <a:cs typeface="Times New Roman" pitchFamily="18" charset="0"/>
              </a:rPr>
              <a:t>Çocukların beslenme alışkanlıklarının geliştiği,</a:t>
            </a:r>
          </a:p>
          <a:p>
            <a:pPr algn="just"/>
            <a:r>
              <a:rPr lang="tr-TR" sz="2800" dirty="0" smtClean="0">
                <a:latin typeface="Times New Roman" pitchFamily="18" charset="0"/>
                <a:cs typeface="Times New Roman" pitchFamily="18" charset="0"/>
              </a:rPr>
              <a:t>Ev dışında arkadaşlarıyla yemek yemeye başladıkları, </a:t>
            </a:r>
          </a:p>
          <a:p>
            <a:pPr algn="just"/>
            <a:r>
              <a:rPr lang="tr-TR" sz="2800" dirty="0" smtClean="0">
                <a:latin typeface="Times New Roman" pitchFamily="18" charset="0"/>
                <a:cs typeface="Times New Roman" pitchFamily="18" charset="0"/>
              </a:rPr>
              <a:t>Fiziksel, bilişsel ve sosyal büyüme ve gelişmenin hızlandığı, </a:t>
            </a:r>
          </a:p>
          <a:p>
            <a:pPr algn="just"/>
            <a:r>
              <a:rPr lang="tr-TR" sz="2800" dirty="0" smtClean="0">
                <a:latin typeface="Times New Roman" pitchFamily="18" charset="0"/>
                <a:cs typeface="Times New Roman" pitchFamily="18" charset="0"/>
              </a:rPr>
              <a:t>Sorumluluklarının arttığı, </a:t>
            </a:r>
          </a:p>
          <a:p>
            <a:pPr algn="just">
              <a:buNone/>
            </a:pPr>
            <a:r>
              <a:rPr lang="tr-TR" sz="2800" dirty="0" smtClean="0">
                <a:latin typeface="Times New Roman" pitchFamily="18" charset="0"/>
                <a:cs typeface="Times New Roman" pitchFamily="18" charset="0"/>
              </a:rPr>
              <a:t>* Sağlıklı yaşamın temellerinin atıldığı önemli bir dönemdir.  </a:t>
            </a:r>
            <a:endParaRPr lang="tr-TR" sz="2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50106"/>
          </a:xfrm>
        </p:spPr>
        <p:txBody>
          <a:bodyPr>
            <a:normAutofit/>
          </a:bodyPr>
          <a:lstStyle/>
          <a:p>
            <a:pPr algn="ctr"/>
            <a:r>
              <a:rPr lang="tr-TR" sz="3200" dirty="0" smtClean="0">
                <a:latin typeface="Times New Roman" pitchFamily="18" charset="0"/>
                <a:cs typeface="Times New Roman" pitchFamily="18" charset="0"/>
              </a:rPr>
              <a:t>Okul  Çocukları;</a:t>
            </a:r>
          </a:p>
        </p:txBody>
      </p:sp>
      <p:sp>
        <p:nvSpPr>
          <p:cNvPr id="3" name="2 İçerik Yer Tutucusu"/>
          <p:cNvSpPr>
            <a:spLocks noGrp="1"/>
          </p:cNvSpPr>
          <p:nvPr>
            <p:ph idx="1"/>
          </p:nvPr>
        </p:nvSpPr>
        <p:spPr>
          <a:xfrm>
            <a:off x="467544" y="1340768"/>
            <a:ext cx="8229600" cy="4813995"/>
          </a:xfrm>
        </p:spPr>
        <p:txBody>
          <a:bodyPr/>
          <a:lstStyle/>
          <a:p>
            <a:pPr algn="just"/>
            <a:r>
              <a:rPr lang="tr-TR" sz="2400" dirty="0" smtClean="0">
                <a:latin typeface="Times New Roman" pitchFamily="18" charset="0"/>
                <a:cs typeface="Times New Roman" pitchFamily="18" charset="0"/>
              </a:rPr>
              <a:t>Büyüme ve gelişmenin hızlı olduğu,  </a:t>
            </a:r>
          </a:p>
          <a:p>
            <a:pPr algn="just"/>
            <a:r>
              <a:rPr lang="tr-TR" sz="2400" dirty="0" smtClean="0">
                <a:latin typeface="Times New Roman" pitchFamily="18" charset="0"/>
                <a:cs typeface="Times New Roman" pitchFamily="18" charset="0"/>
              </a:rPr>
              <a:t>Besin öğesi gereksinimin yüksek olduğu, </a:t>
            </a:r>
          </a:p>
          <a:p>
            <a:pPr algn="just"/>
            <a:r>
              <a:rPr lang="tr-TR" sz="2400" dirty="0" smtClean="0">
                <a:latin typeface="Times New Roman" pitchFamily="18" charset="0"/>
                <a:cs typeface="Times New Roman" pitchFamily="18" charset="0"/>
              </a:rPr>
              <a:t>Duygusal gelişim hızının arttığı, </a:t>
            </a:r>
          </a:p>
          <a:p>
            <a:pPr algn="just"/>
            <a:r>
              <a:rPr lang="tr-TR" sz="2400" dirty="0" smtClean="0">
                <a:latin typeface="Times New Roman" pitchFamily="18" charset="0"/>
                <a:cs typeface="Times New Roman" pitchFamily="18" charset="0"/>
              </a:rPr>
              <a:t>Yaşam boyu sürecek davranışların kazanılmaya başlandığı bir dönemdir </a:t>
            </a:r>
            <a:r>
              <a:rPr lang="tr-TR" sz="1400" dirty="0" smtClean="0">
                <a:latin typeface="Times New Roman" pitchFamily="18" charset="0"/>
                <a:cs typeface="Times New Roman" pitchFamily="18" charset="0"/>
              </a:rPr>
              <a:t>(Soykan, 2017)</a:t>
            </a:r>
          </a:p>
        </p:txBody>
      </p:sp>
      <p:pic>
        <p:nvPicPr>
          <p:cNvPr id="6146" name="Picture 2" descr="C:\Users\Nevin GUNDUZ\Desktop\okul_caginda_fiziksel_aktivitelere_dikkat13796910740_h1076462.jpg"/>
          <p:cNvPicPr>
            <a:picLocks noChangeAspect="1" noChangeArrowheads="1"/>
          </p:cNvPicPr>
          <p:nvPr/>
        </p:nvPicPr>
        <p:blipFill>
          <a:blip r:embed="rId2" cstate="print"/>
          <a:srcRect/>
          <a:stretch>
            <a:fillRect/>
          </a:stretch>
        </p:blipFill>
        <p:spPr bwMode="auto">
          <a:xfrm>
            <a:off x="1691680" y="3789040"/>
            <a:ext cx="5857875" cy="2808312"/>
          </a:xfrm>
          <a:prstGeom prst="rect">
            <a:avLst/>
          </a:prstGeom>
          <a:noFill/>
        </p:spPr>
      </p:pic>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Çocuklarda Büyüme </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En hızlı büyüme kızlarda 10-12, erkeklerde ise 11-14 yaşında başlar. Vücut ağırlığındaki artış yaklaşık 20 yaşına kadar, boy uzunluğundaki artış ise kızlarda 17 yaşına kadar, erkeklerde ise yavaş da olsa 20-22 yaşına kadar devam eder </a:t>
            </a:r>
            <a:r>
              <a:rPr lang="tr-TR" sz="1400" dirty="0" smtClean="0">
                <a:latin typeface="Times New Roman" pitchFamily="18" charset="0"/>
                <a:cs typeface="Times New Roman" pitchFamily="18" charset="0"/>
              </a:rPr>
              <a:t>(</a:t>
            </a:r>
            <a:r>
              <a:rPr lang="tr-TR" sz="1400" dirty="0" err="1" smtClean="0">
                <a:latin typeface="Times New Roman" pitchFamily="18" charset="0"/>
                <a:cs typeface="Times New Roman" pitchFamily="18" charset="0"/>
              </a:rPr>
              <a:t>Şanlıer</a:t>
            </a:r>
            <a:r>
              <a:rPr lang="tr-TR" sz="1400" dirty="0" smtClean="0">
                <a:latin typeface="Times New Roman" pitchFamily="18" charset="0"/>
                <a:cs typeface="Times New Roman" pitchFamily="18" charset="0"/>
              </a:rPr>
              <a:t> </a:t>
            </a:r>
            <a:r>
              <a:rPr lang="tr-TR" sz="1400" dirty="0" err="1" smtClean="0">
                <a:latin typeface="Times New Roman" pitchFamily="18" charset="0"/>
                <a:cs typeface="Times New Roman" pitchFamily="18" charset="0"/>
              </a:rPr>
              <a:t>vd</a:t>
            </a:r>
            <a:r>
              <a:rPr lang="tr-TR" sz="1400" dirty="0" smtClean="0">
                <a:latin typeface="Times New Roman" pitchFamily="18" charset="0"/>
                <a:cs typeface="Times New Roman" pitchFamily="18" charset="0"/>
              </a:rPr>
              <a:t>., 2003).</a:t>
            </a:r>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066130"/>
          </a:xfrm>
        </p:spPr>
        <p:txBody>
          <a:bodyPr>
            <a:normAutofit/>
          </a:bodyPr>
          <a:lstStyle/>
          <a:p>
            <a:pPr algn="ctr"/>
            <a:r>
              <a:rPr lang="tr-TR" sz="3200" dirty="0" smtClean="0">
                <a:latin typeface="Times New Roman" pitchFamily="18" charset="0"/>
                <a:cs typeface="Times New Roman" pitchFamily="18" charset="0"/>
              </a:rPr>
              <a:t>Çocuklarda enerji ihtiyacı</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a:xfrm>
            <a:off x="539552" y="1484784"/>
            <a:ext cx="8229600" cy="4453955"/>
          </a:xfrm>
        </p:spPr>
        <p:txBody>
          <a:bodyPr/>
          <a:lstStyle/>
          <a:p>
            <a:pPr algn="just">
              <a:buNone/>
            </a:pP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Büyüme sürecinde önemli miktarda enerjiye ihtiyaç vardır. Daha fazla protein vitamin ve mineral alınması gerekir</a:t>
            </a:r>
            <a:endParaRPr lang="tr-TR" dirty="0">
              <a:latin typeface="Times New Roman" pitchFamily="18" charset="0"/>
              <a:cs typeface="Times New Roman" pitchFamily="18" charset="0"/>
            </a:endParaRPr>
          </a:p>
        </p:txBody>
      </p:sp>
      <p:pic>
        <p:nvPicPr>
          <p:cNvPr id="4098" name="Picture 2" descr="C:\Users\Nevin GUNDUZ\Desktop\fiziksel aktivite oyun.jpg"/>
          <p:cNvPicPr>
            <a:picLocks noChangeAspect="1" noChangeArrowheads="1"/>
          </p:cNvPicPr>
          <p:nvPr/>
        </p:nvPicPr>
        <p:blipFill>
          <a:blip r:embed="rId2" cstate="print"/>
          <a:srcRect/>
          <a:stretch>
            <a:fillRect/>
          </a:stretch>
        </p:blipFill>
        <p:spPr bwMode="auto">
          <a:xfrm>
            <a:off x="2267744" y="3429000"/>
            <a:ext cx="3675856" cy="3024336"/>
          </a:xfrm>
          <a:prstGeom prst="rect">
            <a:avLst/>
          </a:prstGeom>
          <a:noFill/>
        </p:spPr>
      </p:pic>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endParaRPr lang="tr-TR" dirty="0"/>
          </a:p>
        </p:txBody>
      </p:sp>
      <p:sp>
        <p:nvSpPr>
          <p:cNvPr id="3" name="2 İçerik Yer Tutucusu"/>
          <p:cNvSpPr>
            <a:spLocks noGrp="1"/>
          </p:cNvSpPr>
          <p:nvPr>
            <p:ph idx="1"/>
          </p:nvPr>
        </p:nvSpPr>
        <p:spPr>
          <a:xfrm>
            <a:off x="457200" y="836712"/>
            <a:ext cx="8229600" cy="5289451"/>
          </a:xfrm>
        </p:spPr>
        <p:txBody>
          <a:bodyPr>
            <a:normAutofit/>
          </a:bodyPr>
          <a:lstStyle/>
          <a:p>
            <a:pPr algn="just">
              <a:buNone/>
            </a:pPr>
            <a:r>
              <a:rPr lang="tr-TR" sz="2800" dirty="0" smtClean="0">
                <a:latin typeface="Times New Roman" pitchFamily="18" charset="0"/>
                <a:cs typeface="Times New Roman" pitchFamily="18" charset="0"/>
              </a:rPr>
              <a:t>* Enerji harcamaları ise, vücut ölçüsünün birimi başına yetişkinlerden oldukça yüksektir</a:t>
            </a:r>
            <a:r>
              <a:rPr lang="tr-TR" sz="2800" dirty="0" smtClean="0"/>
              <a:t>. </a:t>
            </a:r>
          </a:p>
          <a:p>
            <a:pPr algn="just"/>
            <a:r>
              <a:rPr lang="tr-TR" sz="2800" dirty="0" smtClean="0">
                <a:latin typeface="Times New Roman" pitchFamily="18" charset="0"/>
                <a:cs typeface="Times New Roman" pitchFamily="18" charset="0"/>
              </a:rPr>
              <a:t>Çocuklarda sağlıklı büyüme ve gelişim için zengin bir beslenme programına ihtiyaçları vardır.</a:t>
            </a:r>
          </a:p>
          <a:p>
            <a:pPr algn="just"/>
            <a:endParaRPr lang="tr-TR" sz="2800" dirty="0"/>
          </a:p>
        </p:txBody>
      </p:sp>
      <p:pic>
        <p:nvPicPr>
          <p:cNvPr id="5123" name="Picture 3" descr="C:\Users\Nevin GUNDUZ\Desktop\5ba9e616ae298b28dd99a66bçocuk ve fiziksel aktivite.jpg"/>
          <p:cNvPicPr>
            <a:picLocks noChangeAspect="1" noChangeArrowheads="1"/>
          </p:cNvPicPr>
          <p:nvPr/>
        </p:nvPicPr>
        <p:blipFill>
          <a:blip r:embed="rId2" cstate="print"/>
          <a:srcRect/>
          <a:stretch>
            <a:fillRect/>
          </a:stretch>
        </p:blipFill>
        <p:spPr bwMode="auto">
          <a:xfrm>
            <a:off x="1043608" y="3212976"/>
            <a:ext cx="7560840" cy="2798586"/>
          </a:xfrm>
          <a:prstGeom prst="rect">
            <a:avLst/>
          </a:prstGeom>
          <a:noFill/>
        </p:spPr>
      </p:pic>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Enerji Gereksinimi</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r>
              <a:rPr lang="tr-TR" dirty="0" smtClean="0">
                <a:latin typeface="Times New Roman" pitchFamily="18" charset="0"/>
                <a:cs typeface="Times New Roman" pitchFamily="18" charset="0"/>
              </a:rPr>
              <a:t>Spor yapmayan yetişkinlerin günlük enerji gereksinimleri kg ağırlık başına 35-40 kalori iken, çocuklarda bu kg ağırlık başına 80 kaloriye ulaşır </a:t>
            </a:r>
            <a:r>
              <a:rPr lang="tr-TR" sz="1400" dirty="0" smtClean="0">
                <a:latin typeface="Times New Roman" pitchFamily="18" charset="0"/>
                <a:cs typeface="Times New Roman" pitchFamily="18" charset="0"/>
              </a:rPr>
              <a:t>(Williams, 2004).</a:t>
            </a:r>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Çocuklar günde kaç kalori tüketmeliler?</a:t>
            </a:r>
            <a:endParaRPr lang="tr-TR" sz="3200" dirty="0">
              <a:latin typeface="Times New Roman" pitchFamily="18" charset="0"/>
              <a:cs typeface="Times New Roman" pitchFamily="18" charset="0"/>
            </a:endParaRPr>
          </a:p>
        </p:txBody>
      </p:sp>
      <p:pic>
        <p:nvPicPr>
          <p:cNvPr id="4" name="Picture 2" descr="C:\Users\Nevin GUNDUZ\Desktop\depositphotos_89042816-stock-photo-thinking-man-and-question-mark.jpg"/>
          <p:cNvPicPr>
            <a:picLocks noGrp="1" noChangeAspect="1" noChangeArrowheads="1"/>
          </p:cNvPicPr>
          <p:nvPr>
            <p:ph idx="1"/>
          </p:nvPr>
        </p:nvPicPr>
        <p:blipFill>
          <a:blip r:embed="rId2" cstate="print"/>
          <a:stretch>
            <a:fillRect/>
          </a:stretch>
        </p:blipFill>
        <p:spPr bwMode="auto">
          <a:xfrm>
            <a:off x="2816654" y="1935163"/>
            <a:ext cx="3510692" cy="4389437"/>
          </a:xfrm>
          <a:prstGeom prst="rect">
            <a:avLst/>
          </a:prstGeom>
          <a:noFill/>
        </p:spPr>
      </p:pic>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İçerik</a:t>
            </a:r>
            <a:endParaRPr lang="tr-TR" sz="3200" dirty="0">
              <a:latin typeface="Times New Roman" pitchFamily="18" charset="0"/>
              <a:cs typeface="Times New Roman" pitchFamily="18" charset="0"/>
            </a:endParaRPr>
          </a:p>
        </p:txBody>
      </p:sp>
      <p:sp>
        <p:nvSpPr>
          <p:cNvPr id="4" name="2 İçerik Yer Tutucusu"/>
          <p:cNvSpPr>
            <a:spLocks noGrp="1"/>
          </p:cNvSpPr>
          <p:nvPr>
            <p:ph idx="1"/>
          </p:nvPr>
        </p:nvSpPr>
        <p:spPr/>
        <p:txBody>
          <a:bodyPr>
            <a:normAutofit/>
          </a:bodyPr>
          <a:lstStyle/>
          <a:p>
            <a:r>
              <a:rPr lang="tr-TR" sz="2400" dirty="0" smtClean="0">
                <a:latin typeface="Times New Roman" pitchFamily="18" charset="0"/>
                <a:cs typeface="Times New Roman" pitchFamily="18" charset="0"/>
              </a:rPr>
              <a:t>Beslenme tanım ve önemi</a:t>
            </a:r>
          </a:p>
          <a:p>
            <a:r>
              <a:rPr lang="tr-TR" sz="2400" dirty="0" smtClean="0">
                <a:latin typeface="Times New Roman" pitchFamily="18" charset="0"/>
                <a:cs typeface="Times New Roman" pitchFamily="18" charset="0"/>
              </a:rPr>
              <a:t>Çocuklarda beslenmenin amaçları</a:t>
            </a:r>
          </a:p>
          <a:p>
            <a:r>
              <a:rPr lang="tr-TR" sz="2400" dirty="0" smtClean="0">
                <a:latin typeface="Times New Roman" pitchFamily="18" charset="0"/>
                <a:cs typeface="Times New Roman" pitchFamily="18" charset="0"/>
              </a:rPr>
              <a:t>Çocuklarda sağlıklı beslenme alışkanlığında ailenin rolü</a:t>
            </a:r>
          </a:p>
          <a:p>
            <a:r>
              <a:rPr lang="tr-TR" sz="2400" dirty="0" smtClean="0">
                <a:latin typeface="Times New Roman" pitchFamily="18" charset="0"/>
                <a:cs typeface="Times New Roman" pitchFamily="18" charset="0"/>
              </a:rPr>
              <a:t>Öğretmenin rolü</a:t>
            </a:r>
          </a:p>
          <a:p>
            <a:r>
              <a:rPr lang="tr-TR" sz="2400" dirty="0" smtClean="0">
                <a:latin typeface="Times New Roman" pitchFamily="18" charset="0"/>
                <a:cs typeface="Times New Roman" pitchFamily="18" charset="0"/>
              </a:rPr>
              <a:t>Okul çocuklarında günlük  enerji ihtiyacı</a:t>
            </a:r>
          </a:p>
          <a:p>
            <a:r>
              <a:rPr lang="tr-TR" sz="2400" dirty="0" smtClean="0">
                <a:latin typeface="Times New Roman" pitchFamily="18" charset="0"/>
                <a:cs typeface="Times New Roman" pitchFamily="18" charset="0"/>
              </a:rPr>
              <a:t>Eğitim kurumlarında satışı uygun olan gıda ve içecekler</a:t>
            </a:r>
          </a:p>
          <a:p>
            <a:r>
              <a:rPr lang="tr-TR" sz="2400" dirty="0" smtClean="0">
                <a:latin typeface="Times New Roman" pitchFamily="18" charset="0"/>
                <a:cs typeface="Times New Roman" pitchFamily="18" charset="0"/>
              </a:rPr>
              <a:t>Yetersiz ve dengesiz beslenen çocuklarda beslenme sorunları</a:t>
            </a:r>
          </a:p>
          <a:p>
            <a:r>
              <a:rPr lang="tr-TR" sz="2400" dirty="0" smtClean="0">
                <a:latin typeface="Times New Roman" pitchFamily="18" charset="0"/>
                <a:cs typeface="Times New Roman" pitchFamily="18" charset="0"/>
              </a:rPr>
              <a:t>Çocuklarda </a:t>
            </a:r>
            <a:r>
              <a:rPr lang="tr-TR" sz="2400" dirty="0" err="1" smtClean="0">
                <a:latin typeface="Times New Roman" pitchFamily="18" charset="0"/>
                <a:cs typeface="Times New Roman" pitchFamily="18" charset="0"/>
              </a:rPr>
              <a:t>obesite’nin</a:t>
            </a:r>
            <a:r>
              <a:rPr lang="tr-TR" sz="2400" dirty="0" smtClean="0">
                <a:latin typeface="Times New Roman" pitchFamily="18" charset="0"/>
                <a:cs typeface="Times New Roman" pitchFamily="18" charset="0"/>
              </a:rPr>
              <a:t> nedenleri</a:t>
            </a:r>
          </a:p>
          <a:p>
            <a:r>
              <a:rPr lang="tr-TR" sz="2400" dirty="0" smtClean="0">
                <a:latin typeface="Times New Roman" pitchFamily="18" charset="0"/>
                <a:cs typeface="Times New Roman" pitchFamily="18" charset="0"/>
              </a:rPr>
              <a:t> Okul çocukları için sağlıklı beslenme önerileri</a:t>
            </a:r>
            <a:endParaRPr lang="tr-TR" sz="24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04664"/>
            <a:ext cx="8229600" cy="1503040"/>
          </a:xfrm>
        </p:spPr>
        <p:txBody>
          <a:bodyPr>
            <a:normAutofit fontScale="90000"/>
          </a:bodyPr>
          <a:lstStyle/>
          <a:p>
            <a:r>
              <a:rPr lang="tr-TR" dirty="0" smtClean="0"/>
              <a:t/>
            </a:r>
            <a:br>
              <a:rPr lang="tr-TR" dirty="0" smtClean="0"/>
            </a:br>
            <a:r>
              <a:rPr lang="tr-TR" sz="3600" dirty="0" smtClean="0">
                <a:latin typeface="Times New Roman" pitchFamily="18" charset="0"/>
                <a:cs typeface="Times New Roman" pitchFamily="18" charset="0"/>
              </a:rPr>
              <a:t>Okul çocuklarında günlük alınması önerilen enerji</a:t>
            </a:r>
            <a:r>
              <a:rPr lang="tr-TR" dirty="0" smtClean="0">
                <a:latin typeface="Times New Roman" pitchFamily="18" charset="0"/>
                <a:cs typeface="Times New Roman" pitchFamily="18" charset="0"/>
              </a:rPr>
              <a:t> </a:t>
            </a:r>
            <a:r>
              <a:rPr lang="tr-TR" sz="1300" dirty="0" smtClean="0">
                <a:latin typeface="Times New Roman" pitchFamily="18" charset="0"/>
                <a:cs typeface="Times New Roman" pitchFamily="18" charset="0"/>
              </a:rPr>
              <a:t>(TÖBR,2014)</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p:txBody>
      </p:sp>
      <p:graphicFrame>
        <p:nvGraphicFramePr>
          <p:cNvPr id="4" name="3 Tablo"/>
          <p:cNvGraphicFramePr>
            <a:graphicFrameLocks noGrp="1"/>
          </p:cNvGraphicFramePr>
          <p:nvPr/>
        </p:nvGraphicFramePr>
        <p:xfrm>
          <a:off x="1331640" y="2060848"/>
          <a:ext cx="6360369" cy="3384376"/>
        </p:xfrm>
        <a:graphic>
          <a:graphicData uri="http://schemas.openxmlformats.org/drawingml/2006/table">
            <a:tbl>
              <a:tblPr firstRow="1" bandRow="1">
                <a:tableStyleId>{5C22544A-7EE6-4342-B048-85BDC9FD1C3A}</a:tableStyleId>
              </a:tblPr>
              <a:tblGrid>
                <a:gridCol w="2120123"/>
                <a:gridCol w="2120123"/>
                <a:gridCol w="2120123"/>
              </a:tblGrid>
              <a:tr h="1080120">
                <a:tc>
                  <a:txBody>
                    <a:bodyPr/>
                    <a:lstStyle/>
                    <a:p>
                      <a:endParaRPr lang="tr-TR" dirty="0"/>
                    </a:p>
                  </a:txBody>
                  <a:tcPr/>
                </a:tc>
                <a:tc>
                  <a:txBody>
                    <a:bodyPr/>
                    <a:lstStyle/>
                    <a:p>
                      <a:r>
                        <a:rPr lang="tr-TR" dirty="0" smtClean="0">
                          <a:latin typeface="Times New Roman" pitchFamily="18" charset="0"/>
                          <a:cs typeface="Times New Roman" pitchFamily="18" charset="0"/>
                        </a:rPr>
                        <a:t>7-9 yaş</a:t>
                      </a:r>
                      <a:endParaRPr lang="tr-TR" dirty="0">
                        <a:latin typeface="Times New Roman" pitchFamily="18" charset="0"/>
                        <a:cs typeface="Times New Roman" pitchFamily="18" charset="0"/>
                      </a:endParaRPr>
                    </a:p>
                  </a:txBody>
                  <a:tcPr/>
                </a:tc>
                <a:tc>
                  <a:txBody>
                    <a:bodyPr/>
                    <a:lstStyle/>
                    <a:p>
                      <a:r>
                        <a:rPr lang="tr-TR" dirty="0" smtClean="0">
                          <a:latin typeface="Times New Roman" pitchFamily="18" charset="0"/>
                          <a:cs typeface="Times New Roman" pitchFamily="18" charset="0"/>
                        </a:rPr>
                        <a:t>10-13</a:t>
                      </a:r>
                      <a:endParaRPr lang="tr-TR" dirty="0">
                        <a:latin typeface="Times New Roman" pitchFamily="18" charset="0"/>
                        <a:cs typeface="Times New Roman" pitchFamily="18" charset="0"/>
                      </a:endParaRPr>
                    </a:p>
                  </a:txBody>
                  <a:tcPr/>
                </a:tc>
              </a:tr>
              <a:tr h="1152128">
                <a:tc>
                  <a:txBody>
                    <a:bodyPr/>
                    <a:lstStyle/>
                    <a:p>
                      <a:endParaRPr lang="tr-TR" dirty="0"/>
                    </a:p>
                  </a:txBody>
                  <a:tcPr/>
                </a:tc>
                <a:tc>
                  <a:txBody>
                    <a:bodyPr/>
                    <a:lstStyle/>
                    <a:p>
                      <a:r>
                        <a:rPr lang="tr-TR" dirty="0" smtClean="0">
                          <a:latin typeface="Times New Roman" pitchFamily="18" charset="0"/>
                          <a:cs typeface="Times New Roman" pitchFamily="18" charset="0"/>
                        </a:rPr>
                        <a:t>     Kız/Erkek</a:t>
                      </a:r>
                      <a:endParaRPr lang="tr-TR" dirty="0">
                        <a:latin typeface="Times New Roman" pitchFamily="18" charset="0"/>
                        <a:cs typeface="Times New Roman" pitchFamily="18" charset="0"/>
                      </a:endParaRPr>
                    </a:p>
                  </a:txBody>
                  <a:tcPr/>
                </a:tc>
                <a:tc>
                  <a:txBody>
                    <a:bodyPr/>
                    <a:lstStyle/>
                    <a:p>
                      <a:r>
                        <a:rPr lang="tr-TR" dirty="0" smtClean="0">
                          <a:latin typeface="Times New Roman" pitchFamily="18" charset="0"/>
                          <a:cs typeface="Times New Roman" pitchFamily="18" charset="0"/>
                        </a:rPr>
                        <a:t>Kız                    Erkek</a:t>
                      </a:r>
                      <a:endParaRPr lang="tr-TR" dirty="0">
                        <a:latin typeface="Times New Roman" pitchFamily="18" charset="0"/>
                        <a:cs typeface="Times New Roman" pitchFamily="18" charset="0"/>
                      </a:endParaRPr>
                    </a:p>
                  </a:txBody>
                  <a:tcPr/>
                </a:tc>
              </a:tr>
              <a:tr h="1152128">
                <a:tc>
                  <a:txBody>
                    <a:bodyPr/>
                    <a:lstStyle/>
                    <a:p>
                      <a:r>
                        <a:rPr lang="tr-TR" dirty="0" smtClean="0">
                          <a:latin typeface="Times New Roman" pitchFamily="18" charset="0"/>
                          <a:cs typeface="Times New Roman" pitchFamily="18" charset="0"/>
                        </a:rPr>
                        <a:t>Enerji </a:t>
                      </a:r>
                      <a:r>
                        <a:rPr lang="tr-TR" dirty="0" err="1" smtClean="0">
                          <a:latin typeface="Times New Roman" pitchFamily="18" charset="0"/>
                          <a:cs typeface="Times New Roman" pitchFamily="18" charset="0"/>
                        </a:rPr>
                        <a:t>Kkal</a:t>
                      </a:r>
                      <a:r>
                        <a:rPr lang="tr-TR" dirty="0" smtClean="0">
                          <a:latin typeface="Times New Roman" pitchFamily="18" charset="0"/>
                          <a:cs typeface="Times New Roman" pitchFamily="18" charset="0"/>
                        </a:rPr>
                        <a:t>/gün</a:t>
                      </a:r>
                      <a:endParaRPr lang="tr-TR" dirty="0">
                        <a:latin typeface="Times New Roman" pitchFamily="18" charset="0"/>
                        <a:cs typeface="Times New Roman" pitchFamily="18" charset="0"/>
                      </a:endParaRPr>
                    </a:p>
                  </a:txBody>
                  <a:tcPr/>
                </a:tc>
                <a:tc>
                  <a:txBody>
                    <a:bodyPr/>
                    <a:lstStyle/>
                    <a:p>
                      <a:r>
                        <a:rPr lang="tr-TR" dirty="0" smtClean="0">
                          <a:latin typeface="Times New Roman" pitchFamily="18" charset="0"/>
                          <a:cs typeface="Times New Roman" pitchFamily="18" charset="0"/>
                        </a:rPr>
                        <a:t>       1742</a:t>
                      </a:r>
                      <a:endParaRPr lang="tr-TR" dirty="0">
                        <a:latin typeface="Times New Roman" pitchFamily="18" charset="0"/>
                        <a:cs typeface="Times New Roman" pitchFamily="18" charset="0"/>
                      </a:endParaRPr>
                    </a:p>
                  </a:txBody>
                  <a:tcPr/>
                </a:tc>
                <a:tc>
                  <a:txBody>
                    <a:bodyPr/>
                    <a:lstStyle/>
                    <a:p>
                      <a:r>
                        <a:rPr lang="tr-TR" dirty="0" smtClean="0">
                          <a:latin typeface="Times New Roman" pitchFamily="18" charset="0"/>
                          <a:cs typeface="Times New Roman" pitchFamily="18" charset="0"/>
                        </a:rPr>
                        <a:t>1742                2445</a:t>
                      </a:r>
                      <a:endParaRPr lang="tr-TR" dirty="0">
                        <a:latin typeface="Times New Roman" pitchFamily="18" charset="0"/>
                        <a:cs typeface="Times New Roman" pitchFamily="18" charset="0"/>
                      </a:endParaRPr>
                    </a:p>
                  </a:txBody>
                  <a:tcPr/>
                </a:tc>
              </a:tr>
            </a:tbl>
          </a:graphicData>
        </a:graphic>
      </p:graphicFrame>
    </p:spTree>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30026"/>
          </a:xfrm>
        </p:spPr>
        <p:txBody>
          <a:bodyPr>
            <a:normAutofit fontScale="90000"/>
          </a:bodyPr>
          <a:lstStyle/>
          <a:p>
            <a:endParaRPr lang="tr-TR" dirty="0"/>
          </a:p>
        </p:txBody>
      </p:sp>
      <p:sp>
        <p:nvSpPr>
          <p:cNvPr id="3" name="2 İçerik Yer Tutucusu"/>
          <p:cNvSpPr>
            <a:spLocks noGrp="1"/>
          </p:cNvSpPr>
          <p:nvPr>
            <p:ph idx="1"/>
          </p:nvPr>
        </p:nvSpPr>
        <p:spPr>
          <a:xfrm>
            <a:off x="457200" y="764704"/>
            <a:ext cx="8229600" cy="5361459"/>
          </a:xfrm>
        </p:spPr>
        <p:txBody>
          <a:bodyPr>
            <a:normAutofit/>
          </a:bodyPr>
          <a:lstStyle/>
          <a:p>
            <a:pPr algn="just"/>
            <a:r>
              <a:rPr lang="tr-TR" dirty="0" smtClean="0">
                <a:latin typeface="Times New Roman" pitchFamily="18" charset="0"/>
                <a:cs typeface="Times New Roman" pitchFamily="18" charset="0"/>
              </a:rPr>
              <a:t>Günümüzde okul çocuklarına yönelik toplu beslenme hizmetlerine bakıldığında, okul kantinlerinin ve öğrencilerine sunulan yemekhane hizmetlerinin öğrencilerin beslenmesinde önemli rol oynadığı görülmektedir.</a:t>
            </a:r>
          </a:p>
        </p:txBody>
      </p:sp>
      <p:pic>
        <p:nvPicPr>
          <p:cNvPr id="4" name="Picture 2" descr="C:\Users\Nevin GUNDUZ\Desktop\20110920.164902_SAM435okul kantinleri sağlıklı beslenme.jpg"/>
          <p:cNvPicPr>
            <a:picLocks noChangeAspect="1" noChangeArrowheads="1"/>
          </p:cNvPicPr>
          <p:nvPr/>
        </p:nvPicPr>
        <p:blipFill>
          <a:blip r:embed="rId2" cstate="print"/>
          <a:srcRect/>
          <a:stretch>
            <a:fillRect/>
          </a:stretch>
        </p:blipFill>
        <p:spPr bwMode="auto">
          <a:xfrm>
            <a:off x="819150" y="3717032"/>
            <a:ext cx="7505700" cy="2664296"/>
          </a:xfrm>
          <a:prstGeom prst="rect">
            <a:avLst/>
          </a:prstGeom>
          <a:noFill/>
        </p:spPr>
      </p:pic>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latin typeface="Times New Roman" pitchFamily="18" charset="0"/>
                <a:cs typeface="Times New Roman" pitchFamily="18" charset="0"/>
              </a:rPr>
              <a:t>Milli Eğitim Bakanlığının, 2016-2017 eğitim-öğretim yılından itibaren  uygulamaya konulan  genelgeye göre, okul kantinlerinde, büfe ve çay ocaklarında satılamayacak gıdalar arasında kızartma, cips, çikolata, gofret, şeker, kek ve tatlandırıcılı içecek gibi birçok ürün bulunmaktadır </a:t>
            </a:r>
            <a:r>
              <a:rPr lang="tr-TR" sz="1400" dirty="0" smtClean="0">
                <a:latin typeface="Times New Roman" pitchFamily="18" charset="0"/>
                <a:cs typeface="Times New Roman" pitchFamily="18" charset="0"/>
              </a:rPr>
              <a:t>(MEB,2017).</a:t>
            </a:r>
          </a:p>
          <a:p>
            <a:endParaRPr lang="tr-TR" dirty="0"/>
          </a:p>
        </p:txBody>
      </p:sp>
    </p:spTree>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Eğitim Kurumlarında Satışı Uygun Olan Gıda ve İçecekler;</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fontAlgn="base"/>
            <a:r>
              <a:rPr lang="tr-TR" dirty="0" smtClean="0">
                <a:latin typeface="Times New Roman" pitchFamily="18" charset="0"/>
                <a:cs typeface="Times New Roman" pitchFamily="18" charset="0"/>
              </a:rPr>
              <a:t>Meyveler, çiğ tüketilebilen sebzeler  </a:t>
            </a:r>
          </a:p>
          <a:p>
            <a:pPr fontAlgn="base"/>
            <a:r>
              <a:rPr lang="tr-TR" dirty="0" smtClean="0">
                <a:latin typeface="Times New Roman" pitchFamily="18" charset="0"/>
                <a:cs typeface="Times New Roman" pitchFamily="18" charset="0"/>
              </a:rPr>
              <a:t>Kuru meyveler (incir, kayısı, üzüm vb.)</a:t>
            </a:r>
          </a:p>
          <a:p>
            <a:pPr fontAlgn="base"/>
            <a:r>
              <a:rPr lang="tr-TR" dirty="0" smtClean="0">
                <a:latin typeface="Times New Roman" pitchFamily="18" charset="0"/>
                <a:cs typeface="Times New Roman" pitchFamily="18" charset="0"/>
              </a:rPr>
              <a:t>Kuruyemişler (</a:t>
            </a:r>
            <a:r>
              <a:rPr lang="tr-TR" dirty="0" err="1" smtClean="0">
                <a:latin typeface="Times New Roman" pitchFamily="18" charset="0"/>
                <a:cs typeface="Times New Roman" pitchFamily="18" charset="0"/>
              </a:rPr>
              <a:t>soslanmamış</a:t>
            </a:r>
            <a:r>
              <a:rPr lang="tr-TR" dirty="0" smtClean="0">
                <a:latin typeface="Times New Roman" pitchFamily="18" charset="0"/>
                <a:cs typeface="Times New Roman" pitchFamily="18" charset="0"/>
              </a:rPr>
              <a:t>, tuzsuz, kabuksuz, ceviz, fındık vb.)</a:t>
            </a:r>
          </a:p>
          <a:p>
            <a:pPr fontAlgn="base"/>
            <a:r>
              <a:rPr lang="tr-TR" dirty="0" smtClean="0">
                <a:latin typeface="Times New Roman" pitchFamily="18" charset="0"/>
                <a:cs typeface="Times New Roman" pitchFamily="18" charset="0"/>
              </a:rPr>
              <a:t>İçme suyu (şeker veya tatlandırıcı eklenmemiş)</a:t>
            </a:r>
          </a:p>
          <a:p>
            <a:pPr fontAlgn="base"/>
            <a:r>
              <a:rPr lang="tr-TR" dirty="0" smtClean="0">
                <a:latin typeface="Times New Roman" pitchFamily="18" charset="0"/>
                <a:cs typeface="Times New Roman" pitchFamily="18" charset="0"/>
              </a:rPr>
              <a:t>İçme sütü (UHT/Pastörize süt)</a:t>
            </a:r>
          </a:p>
          <a:p>
            <a:pPr fontAlgn="base"/>
            <a:r>
              <a:rPr lang="tr-TR" dirty="0" smtClean="0">
                <a:latin typeface="Times New Roman" pitchFamily="18" charset="0"/>
                <a:cs typeface="Times New Roman" pitchFamily="18" charset="0"/>
              </a:rPr>
              <a:t>Taze sıkılmış meyve ve sebze suyu  </a:t>
            </a:r>
          </a:p>
          <a:p>
            <a:endParaRPr lang="tr-TR" dirty="0" smtClean="0"/>
          </a:p>
          <a:p>
            <a:endParaRPr lang="tr-TR" dirty="0" smtClean="0"/>
          </a:p>
          <a:p>
            <a:endParaRPr lang="tr-TR" dirty="0"/>
          </a:p>
        </p:txBody>
      </p:sp>
    </p:spTree>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5" name="4 İçerik Yer Tutucusu"/>
          <p:cNvSpPr>
            <a:spLocks noGrp="1"/>
          </p:cNvSpPr>
          <p:nvPr>
            <p:ph idx="1"/>
          </p:nvPr>
        </p:nvSpPr>
        <p:spPr/>
        <p:txBody>
          <a:bodyPr/>
          <a:lstStyle/>
          <a:p>
            <a:endParaRPr lang="tr-TR"/>
          </a:p>
        </p:txBody>
      </p:sp>
      <p:pic>
        <p:nvPicPr>
          <p:cNvPr id="1026" name="Picture 2" descr="C:\Users\ng\Desktop\okul-kantinleri-gidahatti.jpg"/>
          <p:cNvPicPr>
            <a:picLocks noChangeAspect="1" noChangeArrowheads="1"/>
          </p:cNvPicPr>
          <p:nvPr/>
        </p:nvPicPr>
        <p:blipFill>
          <a:blip r:embed="rId2" cstate="print"/>
          <a:srcRect/>
          <a:stretch>
            <a:fillRect/>
          </a:stretch>
        </p:blipFill>
        <p:spPr bwMode="auto">
          <a:xfrm>
            <a:off x="1043608" y="1700808"/>
            <a:ext cx="6336704" cy="4104456"/>
          </a:xfrm>
          <a:prstGeom prst="rect">
            <a:avLst/>
          </a:prstGeom>
          <a:noFill/>
        </p:spPr>
      </p:pic>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Eğitim Kurumlarında Satışı Uygun Olan Gıda ve İçecekler</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fontAlgn="base"/>
            <a:r>
              <a:rPr lang="tr-TR" dirty="0" smtClean="0">
                <a:latin typeface="Times New Roman" pitchFamily="18" charset="0"/>
                <a:cs typeface="Times New Roman" pitchFamily="18" charset="0"/>
              </a:rPr>
              <a:t>Yoğurt  </a:t>
            </a:r>
          </a:p>
          <a:p>
            <a:pPr fontAlgn="base"/>
            <a:r>
              <a:rPr lang="tr-TR" dirty="0" smtClean="0">
                <a:latin typeface="Times New Roman" pitchFamily="18" charset="0"/>
                <a:cs typeface="Times New Roman" pitchFamily="18" charset="0"/>
              </a:rPr>
              <a:t>Ayran  </a:t>
            </a:r>
          </a:p>
          <a:p>
            <a:pPr fontAlgn="base"/>
            <a:r>
              <a:rPr lang="tr-TR" dirty="0" smtClean="0">
                <a:latin typeface="Times New Roman" pitchFamily="18" charset="0"/>
                <a:cs typeface="Times New Roman" pitchFamily="18" charset="0"/>
              </a:rPr>
              <a:t>Günlük haşlanmış yumurta</a:t>
            </a:r>
          </a:p>
          <a:p>
            <a:pPr fontAlgn="base"/>
            <a:r>
              <a:rPr lang="tr-TR" dirty="0" smtClean="0">
                <a:latin typeface="Times New Roman" pitchFamily="18" charset="0"/>
                <a:cs typeface="Times New Roman" pitchFamily="18" charset="0"/>
              </a:rPr>
              <a:t>Tam buğday ekmeği ile yapılmış peynirli sandviçler;</a:t>
            </a:r>
          </a:p>
          <a:p>
            <a:pPr fontAlgn="base"/>
            <a:r>
              <a:rPr lang="tr-TR" dirty="0" smtClean="0">
                <a:latin typeface="Times New Roman" pitchFamily="18" charset="0"/>
                <a:cs typeface="Times New Roman" pitchFamily="18" charset="0"/>
              </a:rPr>
              <a:t>Doğal mineralli su</a:t>
            </a:r>
          </a:p>
          <a:p>
            <a:pPr fontAlgn="base"/>
            <a:r>
              <a:rPr lang="tr-TR" dirty="0" smtClean="0">
                <a:latin typeface="Times New Roman" pitchFamily="18" charset="0"/>
                <a:cs typeface="Times New Roman" pitchFamily="18" charset="0"/>
              </a:rPr>
              <a:t>Şekersiz sakızlar</a:t>
            </a:r>
          </a:p>
          <a:p>
            <a:endParaRPr lang="tr-TR" dirty="0"/>
          </a:p>
        </p:txBody>
      </p:sp>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 </a:t>
            </a:r>
            <a:r>
              <a:rPr lang="tr-TR" sz="3600" dirty="0" smtClean="0">
                <a:latin typeface="Times New Roman" pitchFamily="18" charset="0"/>
                <a:cs typeface="Times New Roman" pitchFamily="18" charset="0"/>
              </a:rPr>
              <a:t>Kriterleri Sağladıklarında Satışı Uygun Görülen Atıştırmalık</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Kek, bisküvi, kraker, çeşnili/aromalı yoğurtlar vb.) ve İçecekler (çeşnili/aromalı sütler, meyve suyu vb.);</a:t>
            </a:r>
          </a:p>
          <a:p>
            <a:pPr algn="just"/>
            <a:r>
              <a:rPr lang="tr-TR" dirty="0" smtClean="0">
                <a:latin typeface="Times New Roman" pitchFamily="18" charset="0"/>
                <a:cs typeface="Times New Roman" pitchFamily="18" charset="0"/>
              </a:rPr>
              <a:t>Poğaça, sade kek, </a:t>
            </a:r>
          </a:p>
          <a:p>
            <a:pPr algn="just"/>
            <a:r>
              <a:rPr lang="tr-TR" dirty="0" smtClean="0">
                <a:latin typeface="Times New Roman" pitchFamily="18" charset="0"/>
                <a:cs typeface="Times New Roman" pitchFamily="18" charset="0"/>
              </a:rPr>
              <a:t>Tuzlu hamur işleri</a:t>
            </a:r>
          </a:p>
          <a:p>
            <a:pPr algn="just"/>
            <a:r>
              <a:rPr lang="tr-TR" dirty="0" smtClean="0">
                <a:latin typeface="Times New Roman" pitchFamily="18" charset="0"/>
                <a:cs typeface="Times New Roman" pitchFamily="18" charset="0"/>
              </a:rPr>
              <a:t>Et ürünleri (Köfteler </a:t>
            </a:r>
            <a:r>
              <a:rPr lang="tr-TR" dirty="0" err="1" smtClean="0">
                <a:latin typeface="Times New Roman" pitchFamily="18" charset="0"/>
                <a:cs typeface="Times New Roman" pitchFamily="18" charset="0"/>
              </a:rPr>
              <a:t>nugatlar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burgerler</a:t>
            </a:r>
            <a:r>
              <a:rPr lang="tr-TR" dirty="0" smtClean="0">
                <a:latin typeface="Times New Roman" pitchFamily="18" charset="0"/>
                <a:cs typeface="Times New Roman" pitchFamily="18" charset="0"/>
              </a:rPr>
              <a:t>) </a:t>
            </a:r>
            <a:r>
              <a:rPr lang="tr-TR" sz="1400" dirty="0" smtClean="0">
                <a:latin typeface="Times New Roman" pitchFamily="18" charset="0"/>
                <a:cs typeface="Times New Roman" pitchFamily="18" charset="0"/>
              </a:rPr>
              <a:t>(MEB, 2017).</a:t>
            </a:r>
          </a:p>
          <a:p>
            <a:pPr algn="just">
              <a:buNone/>
            </a:pPr>
            <a:r>
              <a:rPr lang="tr-TR"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just"/>
            <a:r>
              <a:rPr lang="tr-TR" sz="3200" dirty="0" smtClean="0">
                <a:latin typeface="Times New Roman" pitchFamily="18" charset="0"/>
                <a:cs typeface="Times New Roman" pitchFamily="18" charset="0"/>
              </a:rPr>
              <a:t>Araştırmalar ilköğretim ve ortaöğretim yaş grubundaki çocuklarda;</a:t>
            </a: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kalorisi yüksek atıştırmalıkların ve içeceklerin,</a:t>
            </a:r>
          </a:p>
          <a:p>
            <a:pPr algn="just"/>
            <a:r>
              <a:rPr lang="tr-TR" dirty="0" smtClean="0">
                <a:latin typeface="Times New Roman" pitchFamily="18" charset="0"/>
                <a:cs typeface="Times New Roman" pitchFamily="18" charset="0"/>
              </a:rPr>
              <a:t>hızlı-hazır besinlerin tüketim sıklığı ve miktarındaki artış, </a:t>
            </a:r>
          </a:p>
          <a:p>
            <a:pPr algn="just"/>
            <a:r>
              <a:rPr lang="tr-TR" dirty="0" smtClean="0">
                <a:latin typeface="Times New Roman" pitchFamily="18" charset="0"/>
                <a:cs typeface="Times New Roman" pitchFamily="18" charset="0"/>
              </a:rPr>
              <a:t>sağlıksız  besin seçimi ve dengesiz beslenmeye bağlı hastalık ve risklerini artırdığı rapor edilmektedir </a:t>
            </a:r>
            <a:r>
              <a:rPr lang="tr-TR" sz="1400" dirty="0" smtClean="0">
                <a:latin typeface="Times New Roman" pitchFamily="18" charset="0"/>
                <a:cs typeface="Times New Roman" pitchFamily="18" charset="0"/>
              </a:rPr>
              <a:t>(Williams, 2006).  </a:t>
            </a:r>
            <a:endParaRPr lang="tr-TR" sz="14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Yetersiz ve dengesiz beslenen çocuklarda görülen başlıca beslenme sorunları: </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Zayıflık veya şişmanlık, </a:t>
            </a:r>
          </a:p>
          <a:p>
            <a:pPr algn="just"/>
            <a:r>
              <a:rPr lang="tr-TR" dirty="0" smtClean="0">
                <a:latin typeface="Times New Roman" pitchFamily="18" charset="0"/>
                <a:cs typeface="Times New Roman" pitchFamily="18" charset="0"/>
              </a:rPr>
              <a:t>Anemi (Kansızlık), </a:t>
            </a:r>
          </a:p>
          <a:p>
            <a:pPr algn="just"/>
            <a:r>
              <a:rPr lang="tr-TR" dirty="0" smtClean="0">
                <a:latin typeface="Times New Roman" pitchFamily="18" charset="0"/>
                <a:cs typeface="Times New Roman" pitchFamily="18" charset="0"/>
              </a:rPr>
              <a:t>Vitamin yetersizliği, </a:t>
            </a:r>
          </a:p>
          <a:p>
            <a:pPr algn="just"/>
            <a:r>
              <a:rPr lang="tr-TR" dirty="0" smtClean="0">
                <a:latin typeface="Times New Roman" pitchFamily="18" charset="0"/>
                <a:cs typeface="Times New Roman" pitchFamily="18" charset="0"/>
              </a:rPr>
              <a:t>İyot yetersizliği,           </a:t>
            </a:r>
          </a:p>
          <a:p>
            <a:pPr algn="just"/>
            <a:r>
              <a:rPr lang="tr-TR" dirty="0" smtClean="0">
                <a:latin typeface="Times New Roman" pitchFamily="18" charset="0"/>
                <a:cs typeface="Times New Roman" pitchFamily="18" charset="0"/>
              </a:rPr>
              <a:t>Diş çürükleri,</a:t>
            </a:r>
          </a:p>
          <a:p>
            <a:pPr algn="just"/>
            <a:r>
              <a:rPr lang="tr-TR" dirty="0" err="1" smtClean="0">
                <a:latin typeface="Times New Roman" pitchFamily="18" charset="0"/>
                <a:cs typeface="Times New Roman" pitchFamily="18" charset="0"/>
              </a:rPr>
              <a:t>Obezite</a:t>
            </a:r>
            <a:r>
              <a:rPr lang="tr-TR" dirty="0" smtClean="0">
                <a:latin typeface="Times New Roman" pitchFamily="18" charset="0"/>
                <a:cs typeface="Times New Roman" pitchFamily="18" charset="0"/>
              </a:rPr>
              <a:t>,</a:t>
            </a:r>
          </a:p>
          <a:p>
            <a:pPr algn="just"/>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sendrom   (Soykan, 2017)</a:t>
            </a:r>
            <a:endParaRPr lang="tr-TR"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Yanlış beslenme alışkanlıklarına örnek</a:t>
            </a:r>
            <a:endParaRPr lang="tr-TR" sz="3200" dirty="0">
              <a:latin typeface="Times New Roman" pitchFamily="18" charset="0"/>
              <a:cs typeface="Times New Roman" pitchFamily="18" charset="0"/>
            </a:endParaRPr>
          </a:p>
        </p:txBody>
      </p:sp>
      <p:pic>
        <p:nvPicPr>
          <p:cNvPr id="1026" name="Picture 2" descr="C:\Users\Nevin GUNDUZ\Desktop\cevrenin-etkisiyle-okulda-yanlis-beslenme-artiyor,Pl-U8LFCeEe9g-m8Vqvkyg.jpg"/>
          <p:cNvPicPr>
            <a:picLocks noChangeAspect="1" noChangeArrowheads="1"/>
          </p:cNvPicPr>
          <p:nvPr/>
        </p:nvPicPr>
        <p:blipFill>
          <a:blip r:embed="rId2" cstate="print"/>
          <a:srcRect/>
          <a:stretch>
            <a:fillRect/>
          </a:stretch>
        </p:blipFill>
        <p:spPr bwMode="auto">
          <a:xfrm>
            <a:off x="755576" y="1412776"/>
            <a:ext cx="6763469" cy="4128351"/>
          </a:xfrm>
          <a:prstGeom prst="rect">
            <a:avLst/>
          </a:prstGeom>
          <a:noFill/>
        </p:spPr>
      </p:pic>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Beslenme</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Beslenme, hayati fonksiyonların yerine getirilmesi, büyüme, gelişme, fiziksel aktivitelerde bulunabilme, sağlığın korunabilmesi için dışarıdan besinlerin alınıp tüketilmesidir.</a:t>
            </a:r>
          </a:p>
        </p:txBody>
      </p:sp>
      <p:pic>
        <p:nvPicPr>
          <p:cNvPr id="4" name="Picture 2" descr="C:\Users\Nevin GUNDUZ\Desktop\images okul çocuklarında sağlıklı beslenme.jpg"/>
          <p:cNvPicPr>
            <a:picLocks noChangeAspect="1" noChangeArrowheads="1"/>
          </p:cNvPicPr>
          <p:nvPr/>
        </p:nvPicPr>
        <p:blipFill>
          <a:blip r:embed="rId2" cstate="print"/>
          <a:srcRect/>
          <a:stretch>
            <a:fillRect/>
          </a:stretch>
        </p:blipFill>
        <p:spPr bwMode="auto">
          <a:xfrm>
            <a:off x="1475656" y="4077072"/>
            <a:ext cx="5256584" cy="2520280"/>
          </a:xfrm>
          <a:prstGeom prst="rect">
            <a:avLst/>
          </a:prstGeom>
          <a:noFill/>
        </p:spPr>
      </p:pic>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938338"/>
          </a:xfrm>
        </p:spPr>
        <p:txBody>
          <a:bodyPr>
            <a:normAutofit/>
          </a:bodyPr>
          <a:lstStyle/>
          <a:p>
            <a:r>
              <a:rPr lang="tr-TR" sz="3200" dirty="0" smtClean="0">
                <a:latin typeface="Times New Roman" pitchFamily="18" charset="0"/>
                <a:cs typeface="Times New Roman" pitchFamily="18" charset="0"/>
              </a:rPr>
              <a:t> </a:t>
            </a:r>
            <a:endParaRPr lang="tr-TR" sz="3200" dirty="0">
              <a:latin typeface="Times New Roman" pitchFamily="18" charset="0"/>
              <a:cs typeface="Times New Roman" pitchFamily="18" charset="0"/>
            </a:endParaRPr>
          </a:p>
        </p:txBody>
      </p:sp>
      <p:sp>
        <p:nvSpPr>
          <p:cNvPr id="5" name="4 İçerik Yer Tutucusu"/>
          <p:cNvSpPr>
            <a:spLocks noGrp="1"/>
          </p:cNvSpPr>
          <p:nvPr>
            <p:ph idx="1"/>
          </p:nvPr>
        </p:nvSpPr>
        <p:spPr>
          <a:xfrm>
            <a:off x="539552" y="4293096"/>
            <a:ext cx="8229600" cy="1833067"/>
          </a:xfrm>
        </p:spPr>
        <p:txBody>
          <a:bodyPr>
            <a:normAutofit fontScale="92500" lnSpcReduction="20000"/>
          </a:bodyPr>
          <a:lstStyle/>
          <a:p>
            <a:pPr>
              <a:buNone/>
            </a:pPr>
            <a:endParaRPr lang="tr-TR" sz="2400" dirty="0" smtClean="0">
              <a:latin typeface="Times New Roman" pitchFamily="18" charset="0"/>
              <a:cs typeface="Times New Roman" pitchFamily="18" charset="0"/>
            </a:endParaRPr>
          </a:p>
          <a:p>
            <a:r>
              <a:rPr lang="tr-TR" sz="2400" dirty="0" smtClean="0">
                <a:latin typeface="Times New Roman" pitchFamily="18" charset="0"/>
                <a:cs typeface="Times New Roman" pitchFamily="18" charset="0"/>
              </a:rPr>
              <a:t>Aşırı Beslenme</a:t>
            </a:r>
          </a:p>
          <a:p>
            <a:r>
              <a:rPr lang="tr-TR" sz="2400" dirty="0" smtClean="0">
                <a:latin typeface="Times New Roman" pitchFamily="18" charset="0"/>
                <a:cs typeface="Times New Roman" pitchFamily="18" charset="0"/>
              </a:rPr>
              <a:t>Yanlış beslenme</a:t>
            </a:r>
          </a:p>
          <a:p>
            <a:r>
              <a:rPr lang="tr-TR" sz="2400" dirty="0" smtClean="0">
                <a:latin typeface="Times New Roman" pitchFamily="18" charset="0"/>
                <a:cs typeface="Times New Roman" pitchFamily="18" charset="0"/>
              </a:rPr>
              <a:t>Tek yönlü beslenme</a:t>
            </a:r>
          </a:p>
          <a:p>
            <a:r>
              <a:rPr lang="tr-TR" sz="2400" dirty="0" smtClean="0">
                <a:latin typeface="Times New Roman" pitchFamily="18" charset="0"/>
                <a:cs typeface="Times New Roman" pitchFamily="18" charset="0"/>
              </a:rPr>
              <a:t>Fiziksel aktivite yetersizliği </a:t>
            </a:r>
            <a:r>
              <a:rPr lang="tr-TR" sz="1500" dirty="0" smtClean="0">
                <a:latin typeface="Times New Roman" pitchFamily="18" charset="0"/>
                <a:cs typeface="Times New Roman" pitchFamily="18" charset="0"/>
              </a:rPr>
              <a:t>(Ersoy, 2003)</a:t>
            </a:r>
          </a:p>
        </p:txBody>
      </p:sp>
      <p:pic>
        <p:nvPicPr>
          <p:cNvPr id="13314" name="Picture 2" descr="Ã§ocuklarda obezite ile ilgili gÃ¶rsel sonucu"/>
          <p:cNvPicPr>
            <a:picLocks noChangeAspect="1" noChangeArrowheads="1"/>
          </p:cNvPicPr>
          <p:nvPr/>
        </p:nvPicPr>
        <p:blipFill>
          <a:blip r:embed="rId2" cstate="print"/>
          <a:srcRect/>
          <a:stretch>
            <a:fillRect/>
          </a:stretch>
        </p:blipFill>
        <p:spPr bwMode="auto">
          <a:xfrm>
            <a:off x="971600" y="476672"/>
            <a:ext cx="7692008" cy="3456384"/>
          </a:xfrm>
          <a:prstGeom prst="rect">
            <a:avLst/>
          </a:prstGeom>
          <a:noFill/>
        </p:spPr>
      </p:pic>
    </p:spTree>
  </p:cSld>
  <p:clrMapOvr>
    <a:masterClrMapping/>
  </p:clrMapOvr>
  <p:transition>
    <p:wipe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smtClean="0">
                <a:latin typeface="Times New Roman" pitchFamily="18" charset="0"/>
                <a:cs typeface="Times New Roman" pitchFamily="18" charset="0"/>
              </a:rPr>
              <a:t>Okul çocuklarında yapılan araştırmalar çocukların çoğunun kahvaltı yapmadan okula gittiklerini göstermektedir. </a:t>
            </a:r>
          </a:p>
          <a:p>
            <a:pPr algn="just"/>
            <a:r>
              <a:rPr lang="tr-TR" dirty="0" smtClean="0">
                <a:latin typeface="Times New Roman" pitchFamily="18" charset="0"/>
                <a:cs typeface="Times New Roman" pitchFamily="18" charset="0"/>
              </a:rPr>
              <a:t>Yeni bir günün başlangıcında, bütün gece aç kalan vücudun, çalışma gücüne kavuşması için kahvaltı hayati bir öneme sahiptir. </a:t>
            </a:r>
          </a:p>
          <a:p>
            <a:pPr algn="just"/>
            <a:r>
              <a:rPr lang="tr-TR" dirty="0" smtClean="0">
                <a:latin typeface="Times New Roman" pitchFamily="18" charset="0"/>
                <a:cs typeface="Times New Roman" pitchFamily="18" charset="0"/>
              </a:rPr>
              <a:t>Uzun süren açlıktan sonra kahvaltı edilmediğinde, çocuk güçsüz kalır, başı döner, yeterli besin alınmadığı için zihinsel faaliyetler özellikle dikkat, çalışma ve öğrenme yeteneği fazlaca etkilenmektedir. Bunu sonucunda çocuğun akademik başarısı etkilenerek okuldaki derslerde başarı düşmektedir. Çünkü, sabah kahvaltısında alınan karbonhidratlar ve protein özellikle beyin fonksiyonlarını olumlu yönde etkilemektedir  (Soykan,  2017).</a:t>
            </a:r>
            <a:endParaRPr lang="tr-TR"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Okul Çocuklarında Gün İçerisinde Alınması Önerilen Besin  Miktarları</a:t>
            </a:r>
            <a:endParaRPr lang="tr-TR" sz="3200" dirty="0">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nvPr>
        </p:nvGraphicFramePr>
        <p:xfrm>
          <a:off x="457200" y="1935163"/>
          <a:ext cx="8229600" cy="4234765"/>
        </p:xfrm>
        <a:graphic>
          <a:graphicData uri="http://schemas.openxmlformats.org/drawingml/2006/table">
            <a:tbl>
              <a:tblPr firstRow="1" bandRow="1">
                <a:tableStyleId>{5C22544A-7EE6-4342-B048-85BDC9FD1C3A}</a:tableStyleId>
              </a:tblPr>
              <a:tblGrid>
                <a:gridCol w="5338936"/>
                <a:gridCol w="2890664"/>
              </a:tblGrid>
              <a:tr h="485725">
                <a:tc>
                  <a:txBody>
                    <a:bodyPr/>
                    <a:lstStyle/>
                    <a:p>
                      <a:r>
                        <a:rPr lang="tr-TR" dirty="0" smtClean="0"/>
                        <a:t>Besin Grupları</a:t>
                      </a:r>
                      <a:endParaRPr lang="tr-TR" dirty="0"/>
                    </a:p>
                  </a:txBody>
                  <a:tcPr/>
                </a:tc>
                <a:tc>
                  <a:txBody>
                    <a:bodyPr/>
                    <a:lstStyle/>
                    <a:p>
                      <a:r>
                        <a:rPr lang="tr-TR" dirty="0" smtClean="0"/>
                        <a:t>Miktar (Porsiyon)/Gün</a:t>
                      </a:r>
                      <a:endParaRPr lang="tr-TR" dirty="0"/>
                    </a:p>
                  </a:txBody>
                  <a:tcPr/>
                </a:tc>
              </a:tr>
              <a:tr h="370840">
                <a:tc>
                  <a:txBody>
                    <a:bodyPr/>
                    <a:lstStyle/>
                    <a:p>
                      <a:r>
                        <a:rPr lang="tr-TR" dirty="0" smtClean="0"/>
                        <a:t>Süt, peynir ve yoğurt gerekli olan protein, kalsiyum ve D vitamini </a:t>
                      </a:r>
                      <a:endParaRPr lang="tr-TR" dirty="0"/>
                    </a:p>
                  </a:txBody>
                  <a:tcPr/>
                </a:tc>
                <a:tc>
                  <a:txBody>
                    <a:bodyPr/>
                    <a:lstStyle/>
                    <a:p>
                      <a:r>
                        <a:rPr lang="tr-TR" dirty="0" smtClean="0"/>
                        <a:t>2-3 porsiyon </a:t>
                      </a:r>
                      <a:endParaRPr lang="tr-TR" dirty="0"/>
                    </a:p>
                  </a:txBody>
                  <a:tcPr/>
                </a:tc>
              </a:tr>
              <a:tr h="370840">
                <a:tc>
                  <a:txBody>
                    <a:bodyPr/>
                    <a:lstStyle/>
                    <a:p>
                      <a:r>
                        <a:rPr lang="tr-TR" dirty="0" smtClean="0"/>
                        <a:t>Et, tavuk, balık, yumurta ve kuru fasulye  (gerekli olan protein, demir, B vitaminleri ve bazı mineralleri sağlar)</a:t>
                      </a:r>
                      <a:endParaRPr lang="tr-TR" dirty="0"/>
                    </a:p>
                  </a:txBody>
                  <a:tcPr/>
                </a:tc>
                <a:tc>
                  <a:txBody>
                    <a:bodyPr/>
                    <a:lstStyle/>
                    <a:p>
                      <a:r>
                        <a:rPr lang="tr-TR" dirty="0" smtClean="0"/>
                        <a:t>2-3 porsiyon </a:t>
                      </a:r>
                      <a:endParaRPr lang="tr-TR" dirty="0"/>
                    </a:p>
                  </a:txBody>
                  <a:tcPr/>
                </a:tc>
              </a:tr>
              <a:tr h="370840">
                <a:tc>
                  <a:txBody>
                    <a:bodyPr/>
                    <a:lstStyle/>
                    <a:p>
                      <a:r>
                        <a:rPr lang="tr-TR" dirty="0" smtClean="0"/>
                        <a:t>Ekmek, tahıl ve makarna</a:t>
                      </a:r>
                    </a:p>
                    <a:p>
                      <a:r>
                        <a:rPr lang="tr-TR" dirty="0" smtClean="0"/>
                        <a:t>(içeriğinde B </a:t>
                      </a:r>
                      <a:r>
                        <a:rPr lang="tr-TR" dirty="0" smtClean="0">
                          <a:latin typeface="Times New Roman" pitchFamily="18" charset="0"/>
                          <a:cs typeface="Times New Roman" pitchFamily="18" charset="0"/>
                        </a:rPr>
                        <a:t>vitamini</a:t>
                      </a:r>
                      <a:r>
                        <a:rPr lang="tr-TR" dirty="0" smtClean="0"/>
                        <a:t>, demir, mineral ve posa içerir)</a:t>
                      </a:r>
                      <a:endParaRPr lang="tr-TR" dirty="0"/>
                    </a:p>
                  </a:txBody>
                  <a:tcPr/>
                </a:tc>
                <a:tc>
                  <a:txBody>
                    <a:bodyPr/>
                    <a:lstStyle/>
                    <a:p>
                      <a:r>
                        <a:rPr lang="tr-TR" dirty="0" smtClean="0"/>
                        <a:t>5-6 porsiyon </a:t>
                      </a:r>
                      <a:endParaRPr lang="tr-TR" dirty="0"/>
                    </a:p>
                  </a:txBody>
                  <a:tcPr/>
                </a:tc>
              </a:tr>
              <a:tr h="370840">
                <a:tc>
                  <a:txBody>
                    <a:bodyPr/>
                    <a:lstStyle/>
                    <a:p>
                      <a:r>
                        <a:rPr lang="tr-TR" dirty="0" smtClean="0"/>
                        <a:t>Sebzeler A vitamini, C vitamini, kompleks karbonhidratlar ve posa içerir </a:t>
                      </a:r>
                      <a:endParaRPr lang="tr-TR" dirty="0"/>
                    </a:p>
                  </a:txBody>
                  <a:tcPr/>
                </a:tc>
                <a:tc>
                  <a:txBody>
                    <a:bodyPr/>
                    <a:lstStyle/>
                    <a:p>
                      <a:r>
                        <a:rPr lang="tr-TR" dirty="0" smtClean="0"/>
                        <a:t>3-4 porsiyon</a:t>
                      </a:r>
                      <a:endParaRPr lang="tr-TR" dirty="0"/>
                    </a:p>
                  </a:txBody>
                  <a:tcPr/>
                </a:tc>
              </a:tr>
              <a:tr h="370840">
                <a:tc>
                  <a:txBody>
                    <a:bodyPr/>
                    <a:lstStyle/>
                    <a:p>
                      <a:r>
                        <a:rPr lang="tr-TR" dirty="0" smtClean="0"/>
                        <a:t>Meyveler ise gerekli olan A, C vitamini, potasyum ve diğer mineralleri içerir. (Meyveler ayrıca karbonhidrat ve posa da içerir)</a:t>
                      </a:r>
                      <a:endParaRPr lang="tr-TR" dirty="0"/>
                    </a:p>
                  </a:txBody>
                  <a:tcPr/>
                </a:tc>
                <a:tc>
                  <a:txBody>
                    <a:bodyPr/>
                    <a:lstStyle/>
                    <a:p>
                      <a:r>
                        <a:rPr lang="tr-TR" dirty="0" smtClean="0"/>
                        <a:t>2-3 porsiyon </a:t>
                      </a:r>
                      <a:endParaRPr lang="tr-TR" dirty="0"/>
                    </a:p>
                  </a:txBody>
                  <a:tcPr/>
                </a:tc>
              </a:tr>
            </a:tbl>
          </a:graphicData>
        </a:graphic>
      </p:graphicFrame>
    </p:spTree>
  </p:cSld>
  <p:clrMapOvr>
    <a:masterClrMapping/>
  </p:clrMapOvr>
  <p:transition>
    <p:wipe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Okul çocukları için sağlıklı beslenme önerileri:</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lnSpc>
                <a:spcPct val="90000"/>
              </a:lnSpc>
            </a:pPr>
            <a:r>
              <a:rPr lang="tr-TR" dirty="0" smtClean="0">
                <a:latin typeface="Times New Roman" pitchFamily="18" charset="0"/>
                <a:cs typeface="Times New Roman" pitchFamily="18" charset="0"/>
              </a:rPr>
              <a:t>Çocuğun günlük enerji gereksinimi fazla, midesi küçüktür. Bu nedenle günde en az 3 ana öğünlerle birlikte ara öğünler tüketilmelidir.</a:t>
            </a:r>
          </a:p>
          <a:p>
            <a:pPr algn="just">
              <a:lnSpc>
                <a:spcPct val="90000"/>
              </a:lnSpc>
            </a:pPr>
            <a:r>
              <a:rPr lang="tr-TR" dirty="0" smtClean="0">
                <a:latin typeface="Times New Roman" pitchFamily="18" charset="0"/>
                <a:cs typeface="Times New Roman" pitchFamily="18" charset="0"/>
              </a:rPr>
              <a:t>Ara öğünlerde sağlıklı besinler tercih edilmeli.  Örneğin, meyve, yoğurt, süt, taze sıkılmış meyve suyu, peynirli sandviç, kek, börek, sütlaç, tost, muz, elma, kuruyemişler ve  kurutulmuş meyveler  gibi.</a:t>
            </a:r>
          </a:p>
          <a:p>
            <a:pPr algn="just">
              <a:lnSpc>
                <a:spcPct val="90000"/>
              </a:lnSpc>
            </a:pPr>
            <a:r>
              <a:rPr lang="tr-TR" dirty="0" smtClean="0">
                <a:latin typeface="Times New Roman" pitchFamily="18" charset="0"/>
                <a:cs typeface="Times New Roman" pitchFamily="18" charset="0"/>
              </a:rPr>
              <a:t>Gazoz  ve şeker gibi diş sağlığını olumsuz etkileyen ara öğünlerden kaçınmak gerekir.</a:t>
            </a:r>
          </a:p>
          <a:p>
            <a:endParaRPr lang="tr-TR" dirty="0"/>
          </a:p>
        </p:txBody>
      </p:sp>
    </p:spTree>
  </p:cSld>
  <p:clrMapOvr>
    <a:masterClrMapping/>
  </p:clrMapOvr>
  <p:transition>
    <p:wipe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lvl="0" algn="just"/>
            <a:r>
              <a:rPr lang="tr-TR" dirty="0" smtClean="0">
                <a:latin typeface="Times New Roman" pitchFamily="18" charset="0"/>
                <a:cs typeface="Times New Roman" pitchFamily="18" charset="0"/>
              </a:rPr>
              <a:t>Haftada bir, iki kez kahvaltısına üzüm pekmezi eklemek onu daha kanlı ve enerjik olmasını sağlayacaktır.</a:t>
            </a:r>
          </a:p>
          <a:p>
            <a:pPr lvl="0" algn="just"/>
            <a:r>
              <a:rPr lang="tr-TR" dirty="0" smtClean="0">
                <a:latin typeface="Times New Roman" pitchFamily="18" charset="0"/>
                <a:cs typeface="Times New Roman" pitchFamily="18" charset="0"/>
              </a:rPr>
              <a:t>Kahvaltıda meyve bulundurun, çocuğunuz bu yaşta kahvaltıda meyve yeme alışkanlığı kazanması önemli.</a:t>
            </a:r>
          </a:p>
          <a:p>
            <a:pPr lvl="0" algn="just"/>
            <a:r>
              <a:rPr lang="tr-TR" dirty="0" smtClean="0">
                <a:latin typeface="Times New Roman" pitchFamily="18" charset="0"/>
                <a:cs typeface="Times New Roman" pitchFamily="18" charset="0"/>
              </a:rPr>
              <a:t>Onun çocuk olduğunu unutmayın, sık önerilmese de eğer çok isterse haftada bir kez  sütlü mısır gevreği ekleyin </a:t>
            </a:r>
          </a:p>
          <a:p>
            <a:pPr lvl="0" algn="just"/>
            <a:r>
              <a:rPr lang="tr-TR" dirty="0" smtClean="0">
                <a:latin typeface="Times New Roman" pitchFamily="18" charset="0"/>
                <a:cs typeface="Times New Roman" pitchFamily="18" charset="0"/>
              </a:rPr>
              <a:t>Çocuğunuz süt içmek istemiyorsa yerine yoğurt verin( meyveli yoğurt )</a:t>
            </a:r>
            <a:endParaRPr lang="tr-TR" dirty="0"/>
          </a:p>
        </p:txBody>
      </p:sp>
      <p:sp>
        <p:nvSpPr>
          <p:cNvPr id="5" name="1 Başlık"/>
          <p:cNvSpPr>
            <a:spLocks noGrp="1"/>
          </p:cNvSpPr>
          <p:nvPr>
            <p:ph type="title"/>
          </p:nvPr>
        </p:nvSpPr>
        <p:spPr>
          <a:xfrm>
            <a:off x="457200" y="548680"/>
            <a:ext cx="8229600" cy="1224136"/>
          </a:xfrm>
        </p:spPr>
        <p:txBody>
          <a:bodyPr>
            <a:normAutofit fontScale="90000"/>
          </a:bodyPr>
          <a:lstStyle/>
          <a:p>
            <a:pPr algn="ct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3600" dirty="0" smtClean="0"/>
              <a:t>Okul çocukları için sağlıklı beslenme   önerileri:</a:t>
            </a:r>
            <a:r>
              <a:rPr lang="tr-TR" dirty="0" smtClean="0"/>
              <a:t/>
            </a:r>
            <a:br>
              <a:rPr lang="tr-TR" dirty="0" smtClean="0"/>
            </a:br>
            <a:endParaRPr lang="tr-TR" dirty="0"/>
          </a:p>
        </p:txBody>
      </p:sp>
    </p:spTree>
  </p:cSld>
  <p:clrMapOvr>
    <a:masterClrMapping/>
  </p:clrMapOvr>
  <p:transition>
    <p:wipe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Okul çocukları için sağlıklı beslenme   önerileri:</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Çocuğa sağlıklı büyüme ve gelişim için doğru beslenmenin yararı anlatılmalı  ve çocuk doğru beslenme alışkanlığına sahip olmalıdır.</a:t>
            </a:r>
          </a:p>
          <a:p>
            <a:pPr algn="just"/>
            <a:r>
              <a:rPr lang="tr-TR" dirty="0" err="1" smtClean="0">
                <a:latin typeface="Times New Roman" pitchFamily="18" charset="0"/>
                <a:cs typeface="Times New Roman" pitchFamily="18" charset="0"/>
              </a:rPr>
              <a:t>Fast</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food</a:t>
            </a:r>
            <a:r>
              <a:rPr lang="tr-TR" dirty="0" smtClean="0">
                <a:latin typeface="Times New Roman" pitchFamily="18" charset="0"/>
                <a:cs typeface="Times New Roman" pitchFamily="18" charset="0"/>
              </a:rPr>
              <a:t> türü (hamburger, sosisli, sucuklu sandviç..vb) sağlıksız yiyeceklerin tüketilmemesi gerekir.</a:t>
            </a:r>
          </a:p>
          <a:p>
            <a:pPr algn="just"/>
            <a:r>
              <a:rPr lang="tr-TR" dirty="0" smtClean="0">
                <a:latin typeface="Times New Roman" pitchFamily="18" charset="0"/>
                <a:cs typeface="Times New Roman" pitchFamily="18" charset="0"/>
              </a:rPr>
              <a:t>Gün içerisinde öğün atlamamasına dikkat edilmelidir.</a:t>
            </a:r>
          </a:p>
          <a:p>
            <a:pPr lvl="0" algn="just"/>
            <a:r>
              <a:rPr lang="tr-TR" dirty="0" smtClean="0">
                <a:latin typeface="Times New Roman" pitchFamily="18" charset="0"/>
                <a:cs typeface="Times New Roman" pitchFamily="18" charset="0"/>
              </a:rPr>
              <a:t>Yeterli ve dengeli beslenmek ve besin çeşitliliğini artırmak için her öğünde 4 besin grubundan yenilmelidir. </a:t>
            </a:r>
            <a:r>
              <a:rPr lang="tr-TR" sz="1500" dirty="0" smtClean="0">
                <a:latin typeface="Times New Roman" pitchFamily="18" charset="0"/>
                <a:cs typeface="Times New Roman" pitchFamily="18" charset="0"/>
              </a:rPr>
              <a:t>(Ersoy, 2003, Soykan, 2017).</a:t>
            </a:r>
          </a:p>
          <a:p>
            <a:pPr algn="just"/>
            <a:endParaRPr lang="tr-TR"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Önerilen Kaynaklar</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10000"/>
          </a:bodyPr>
          <a:lstStyle/>
          <a:p>
            <a:r>
              <a:rPr lang="tr-TR" sz="1800" dirty="0" smtClean="0"/>
              <a:t>Ersoy, G., 2004, Egzersiz ve Spor Yapanlar İçin Beslenme, Nobel Yayın dağıtım, Ankara, </a:t>
            </a:r>
            <a:endParaRPr lang="tr-TR" sz="1800" dirty="0" smtClean="0">
              <a:latin typeface="Times New Roman" pitchFamily="18" charset="0"/>
              <a:cs typeface="Times New Roman" pitchFamily="18" charset="0"/>
            </a:endParaRPr>
          </a:p>
          <a:p>
            <a:r>
              <a:rPr lang="tr-TR" sz="1800" dirty="0" smtClean="0">
                <a:latin typeface="Times New Roman" pitchFamily="18" charset="0"/>
                <a:cs typeface="Times New Roman" pitchFamily="18" charset="0"/>
              </a:rPr>
              <a:t>Soykan, Şahin,  Okul Çağı Çocuklarda </a:t>
            </a:r>
            <a:r>
              <a:rPr lang="tr-TR" sz="1800" dirty="0" err="1" smtClean="0">
                <a:latin typeface="Times New Roman" pitchFamily="18" charset="0"/>
                <a:cs typeface="Times New Roman" pitchFamily="18" charset="0"/>
              </a:rPr>
              <a:t>Obesite</a:t>
            </a:r>
            <a:r>
              <a:rPr lang="tr-TR" sz="1800" dirty="0" smtClean="0">
                <a:latin typeface="Times New Roman" pitchFamily="18" charset="0"/>
                <a:cs typeface="Times New Roman" pitchFamily="18" charset="0"/>
              </a:rPr>
              <a:t> ve Sağlıklı Beslenme, https://www.sabah.com.tr/saglik/2017/07/06// </a:t>
            </a:r>
          </a:p>
          <a:p>
            <a:r>
              <a:rPr lang="tr-TR" sz="1800" dirty="0" err="1" smtClean="0"/>
              <a:t>Şanlıer</a:t>
            </a:r>
            <a:r>
              <a:rPr lang="tr-TR" sz="1800" dirty="0" smtClean="0"/>
              <a:t>, N., Kar, A., &amp; </a:t>
            </a:r>
            <a:r>
              <a:rPr lang="tr-TR" sz="1800" dirty="0" err="1" smtClean="0"/>
              <a:t>Özkonuk</a:t>
            </a:r>
            <a:r>
              <a:rPr lang="tr-TR" sz="1800" dirty="0" smtClean="0"/>
              <a:t>, S. (2005). </a:t>
            </a:r>
            <a:r>
              <a:rPr lang="tr-TR" sz="1800" i="1" dirty="0" smtClean="0"/>
              <a:t>Çocuk ve beslenme</a:t>
            </a:r>
            <a:r>
              <a:rPr lang="tr-TR" sz="1800" dirty="0" smtClean="0"/>
              <a:t>. Çocuk Gelişimi ve Eğitimi </a:t>
            </a:r>
            <a:r>
              <a:rPr lang="tr-TR" sz="1800" dirty="0" err="1" smtClean="0"/>
              <a:t>Morpa</a:t>
            </a:r>
            <a:r>
              <a:rPr lang="tr-TR" sz="1800" dirty="0" smtClean="0"/>
              <a:t> Kültür Yayınları.</a:t>
            </a:r>
          </a:p>
          <a:p>
            <a:r>
              <a:rPr lang="tr-TR" sz="1800" dirty="0" smtClean="0"/>
              <a:t>Rıdvan </a:t>
            </a:r>
            <a:r>
              <a:rPr lang="tr-TR" sz="1800" dirty="0" err="1" smtClean="0"/>
              <a:t>Küçükali</a:t>
            </a:r>
            <a:r>
              <a:rPr lang="tr-TR" sz="1800" dirty="0" smtClean="0"/>
              <a:t>, (2006), Çocuklarda beslenme bozuklukları ve beslenmenin okul çocuklarının üzerindeki etkileri, Atatürk Üniversitesi Eğitim Fakültesi Dergisi, Cilt:1, Sayı:14</a:t>
            </a:r>
          </a:p>
          <a:p>
            <a:r>
              <a:rPr lang="tr-TR" sz="1800" dirty="0" smtClean="0"/>
              <a:t>Emine Aksoy, Nihan Çakır , (2011), </a:t>
            </a:r>
            <a:r>
              <a:rPr lang="tr-TR" sz="1800" dirty="0" err="1" smtClean="0"/>
              <a:t>Adölesanların</a:t>
            </a:r>
            <a:r>
              <a:rPr lang="tr-TR" sz="1800" dirty="0" smtClean="0"/>
              <a:t> beslenme alışkanlıkları, fiziksel aktivite düzeyleri ve vücut kitle indekslerinin değerlendirilmesi, Gülhane Tıp </a:t>
            </a:r>
            <a:r>
              <a:rPr lang="tr-TR" sz="1800" dirty="0" err="1" smtClean="0"/>
              <a:t>Derg</a:t>
            </a:r>
            <a:r>
              <a:rPr lang="tr-TR" sz="1800" dirty="0" smtClean="0"/>
              <a:t> 2011; 53: 264-270</a:t>
            </a:r>
          </a:p>
          <a:p>
            <a:r>
              <a:rPr lang="tr-TR" sz="1800" dirty="0" smtClean="0">
                <a:latin typeface="Times New Roman" pitchFamily="18" charset="0"/>
                <a:cs typeface="Times New Roman" pitchFamily="18" charset="0"/>
              </a:rPr>
              <a:t> TÜİK, 2015 </a:t>
            </a:r>
          </a:p>
          <a:p>
            <a:r>
              <a:rPr lang="en-US" sz="1800" dirty="0" smtClean="0"/>
              <a:t>Rowland, Thomas W. </a:t>
            </a:r>
            <a:r>
              <a:rPr lang="tr-TR" sz="1800" dirty="0" smtClean="0"/>
              <a:t>(2008),</a:t>
            </a:r>
            <a:r>
              <a:rPr lang="en-US" sz="1800" dirty="0" err="1" smtClean="0"/>
              <a:t>Childrens</a:t>
            </a:r>
            <a:r>
              <a:rPr lang="en-US" sz="1800" dirty="0" smtClean="0"/>
              <a:t> Exercise Physiology</a:t>
            </a:r>
            <a:endParaRPr lang="tr-TR" sz="1800" dirty="0" smtClean="0"/>
          </a:p>
          <a:p>
            <a:r>
              <a:rPr lang="en-US" sz="1800" dirty="0" smtClean="0"/>
              <a:t>Williams, C and Devlin ,J.T.E., and </a:t>
            </a:r>
            <a:r>
              <a:rPr lang="en-US" sz="1800" dirty="0" err="1" smtClean="0"/>
              <a:t>Spon</a:t>
            </a:r>
            <a:r>
              <a:rPr lang="en-US" sz="1800" dirty="0" smtClean="0"/>
              <a:t>, FN</a:t>
            </a:r>
            <a:r>
              <a:rPr lang="tr-TR" sz="1800" dirty="0" smtClean="0"/>
              <a:t>, (200</a:t>
            </a:r>
            <a:r>
              <a:rPr lang="en-US" sz="1800" dirty="0" smtClean="0"/>
              <a:t>4</a:t>
            </a:r>
            <a:r>
              <a:rPr lang="tr-TR" sz="1800" dirty="0" smtClean="0"/>
              <a:t>), </a:t>
            </a:r>
            <a:r>
              <a:rPr lang="en-US" sz="1800" dirty="0" smtClean="0"/>
              <a:t>Foods, Nutrition and Sports Performance,</a:t>
            </a:r>
            <a:r>
              <a:rPr lang="tr-TR" sz="1800" dirty="0" smtClean="0"/>
              <a:t> </a:t>
            </a:r>
          </a:p>
          <a:p>
            <a:endParaRPr lang="tr-TR" sz="1800"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5" name="4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Sağlıklı ve dengeli beslenme herkes için, özellikle de çocuklar için çok gereklidir; çünkü bu dönemde kazanılacak beslenme alışkanlıkları yaşam boyu devam etmektedir. </a:t>
            </a:r>
          </a:p>
        </p:txBody>
      </p:sp>
      <p:pic>
        <p:nvPicPr>
          <p:cNvPr id="3075" name="Picture 3" descr="C:\Users\Nevin GUNDUZ\Desktop\imagesbeslenme çantası.jpg"/>
          <p:cNvPicPr>
            <a:picLocks noChangeAspect="1" noChangeArrowheads="1"/>
          </p:cNvPicPr>
          <p:nvPr/>
        </p:nvPicPr>
        <p:blipFill>
          <a:blip r:embed="rId2" cstate="print"/>
          <a:srcRect/>
          <a:stretch>
            <a:fillRect/>
          </a:stretch>
        </p:blipFill>
        <p:spPr bwMode="auto">
          <a:xfrm>
            <a:off x="2267744" y="4005064"/>
            <a:ext cx="4104456" cy="2052228"/>
          </a:xfrm>
          <a:prstGeom prst="rect">
            <a:avLst/>
          </a:prstGeom>
          <a:noFill/>
        </p:spPr>
      </p:pic>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Özellikle hızlı büyüme ve gelişme sürecinde olan çocukluk ve ergenlik döneminde kazanılan doğru beslenme alışkanlıkları bireylerin yeterli, dengeli ve sağlıklı beslenmelerinin sağlanması açısından da önem kazanmaktadır (Soykan, 2017).</a:t>
            </a:r>
            <a:endParaRPr lang="tr-TR"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latin typeface="Times New Roman" pitchFamily="18" charset="0"/>
                <a:cs typeface="Times New Roman" pitchFamily="18" charset="0"/>
              </a:rPr>
              <a:t>Çocuklarda Beslenmenin Amaçları:</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Normal büyüme ve gelişimi sağlamak </a:t>
            </a:r>
          </a:p>
          <a:p>
            <a:pPr algn="just"/>
            <a:r>
              <a:rPr lang="tr-TR" dirty="0" smtClean="0">
                <a:latin typeface="Times New Roman" pitchFamily="18" charset="0"/>
                <a:cs typeface="Times New Roman" pitchFamily="18" charset="0"/>
              </a:rPr>
              <a:t>Çeşitli besinlerden tüketmesini sağlamak </a:t>
            </a:r>
          </a:p>
          <a:p>
            <a:pPr algn="just"/>
            <a:r>
              <a:rPr lang="tr-TR" dirty="0" smtClean="0">
                <a:latin typeface="Times New Roman" pitchFamily="18" charset="0"/>
                <a:cs typeface="Times New Roman" pitchFamily="18" charset="0"/>
              </a:rPr>
              <a:t>Bağımlı beslenmeden doğru bir bağımsız beslenme davranışına geçişini sağlamak </a:t>
            </a:r>
          </a:p>
          <a:p>
            <a:pPr algn="just"/>
            <a:r>
              <a:rPr lang="tr-TR" dirty="0" smtClean="0">
                <a:latin typeface="Times New Roman" pitchFamily="18" charset="0"/>
                <a:cs typeface="Times New Roman" pitchFamily="18" charset="0"/>
              </a:rPr>
              <a:t>Okul başarısını arttırmak </a:t>
            </a:r>
            <a:r>
              <a:rPr lang="tr-TR" sz="1400" dirty="0" smtClean="0">
                <a:latin typeface="Times New Roman" pitchFamily="18" charset="0"/>
                <a:cs typeface="Times New Roman" pitchFamily="18" charset="0"/>
              </a:rPr>
              <a:t>(Ersoy. 2004) </a:t>
            </a:r>
            <a:endParaRPr lang="tr-TR" sz="14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p>
        </p:txBody>
      </p:sp>
      <p:sp>
        <p:nvSpPr>
          <p:cNvPr id="3" name="2 İçerik Yer Tutucusu"/>
          <p:cNvSpPr>
            <a:spLocks noGrp="1"/>
          </p:cNvSpPr>
          <p:nvPr>
            <p:ph idx="1"/>
          </p:nvPr>
        </p:nvSpPr>
        <p:spPr/>
        <p:txBody>
          <a:bodyPr>
            <a:normAutofit/>
          </a:bodyPr>
          <a:lstStyle/>
          <a:p>
            <a:pPr>
              <a:buNone/>
            </a:pP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smtClean="0">
              <a:latin typeface="Times New Roman" pitchFamily="18" charset="0"/>
              <a:cs typeface="Times New Roman" pitchFamily="18" charset="0"/>
            </a:endParaRPr>
          </a:p>
          <a:p>
            <a:endParaRPr lang="tr-TR" dirty="0"/>
          </a:p>
        </p:txBody>
      </p:sp>
      <p:pic>
        <p:nvPicPr>
          <p:cNvPr id="33794" name="Picture 2" descr="Ã§ocuklarda obezite ile ilgili gÃ¶rsel sonucu"/>
          <p:cNvPicPr>
            <a:picLocks noChangeAspect="1" noChangeArrowheads="1"/>
          </p:cNvPicPr>
          <p:nvPr/>
        </p:nvPicPr>
        <p:blipFill>
          <a:blip r:embed="rId2" cstate="print"/>
          <a:srcRect/>
          <a:stretch>
            <a:fillRect/>
          </a:stretch>
        </p:blipFill>
        <p:spPr bwMode="auto">
          <a:xfrm>
            <a:off x="899592" y="1988840"/>
            <a:ext cx="5715000" cy="3571875"/>
          </a:xfrm>
          <a:prstGeom prst="rect">
            <a:avLst/>
          </a:prstGeom>
          <a:noFill/>
        </p:spPr>
      </p:pic>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Times New Roman" pitchFamily="18" charset="0"/>
                <a:cs typeface="Times New Roman" pitchFamily="18" charset="0"/>
              </a:rPr>
              <a:t>Çocukluk dönemi temel yemek yeme alışkanlıklarının yerleştiği ve ayrıca iyi bir gelişim ve sağlıklı bir gelecek için önemli bir dönemdir.</a:t>
            </a:r>
          </a:p>
          <a:p>
            <a:r>
              <a:rPr lang="tr-TR" dirty="0" smtClean="0">
                <a:latin typeface="Times New Roman" pitchFamily="18" charset="0"/>
                <a:cs typeface="Times New Roman" pitchFamily="18" charset="0"/>
              </a:rPr>
              <a:t>Çocukların beslenme alışkanlıkları kazanmasında en etkin çevre, aile, okul ve içinde yaşanılan ortamdır.</a:t>
            </a:r>
          </a:p>
          <a:p>
            <a:endParaRPr lang="tr-TR"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smtClean="0"/>
              <a:t> </a:t>
            </a:r>
            <a:r>
              <a:rPr lang="tr-TR" sz="3200" dirty="0" smtClean="0">
                <a:latin typeface="Times New Roman" pitchFamily="18" charset="0"/>
                <a:cs typeface="Times New Roman" pitchFamily="18" charset="0"/>
              </a:rPr>
              <a:t>Ailenin Rolü</a:t>
            </a:r>
            <a:endParaRPr lang="tr-TR" sz="32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r>
              <a:rPr lang="tr-TR" sz="2800" dirty="0" smtClean="0">
                <a:latin typeface="Times New Roman" pitchFamily="18" charset="0"/>
                <a:cs typeface="Times New Roman" pitchFamily="18" charset="0"/>
              </a:rPr>
              <a:t>Beslenme sonradan kazanılan bir davranış biçimidir ve anne karnında başlayan bir süreç olup ilk alışkanlıklar ailenin beslenme modeline göre şekillenmektedir.</a:t>
            </a:r>
          </a:p>
          <a:p>
            <a:r>
              <a:rPr lang="tr-TR" sz="2800" dirty="0" smtClean="0">
                <a:latin typeface="Times New Roman" pitchFamily="18" charset="0"/>
                <a:cs typeface="Times New Roman" pitchFamily="18" charset="0"/>
              </a:rPr>
              <a:t>Öğünleri çocuklarımızla birlikte yapmak  ve  </a:t>
            </a:r>
            <a:r>
              <a:rPr lang="tr-TR" sz="2800" smtClean="0">
                <a:latin typeface="Times New Roman" pitchFamily="18" charset="0"/>
                <a:cs typeface="Times New Roman" pitchFamily="18" charset="0"/>
              </a:rPr>
              <a:t>örnek olmak .</a:t>
            </a:r>
            <a:endParaRPr lang="tr-TR" sz="2800" dirty="0" smtClean="0">
              <a:latin typeface="Times New Roman" pitchFamily="18" charset="0"/>
              <a:cs typeface="Times New Roman" pitchFamily="18" charset="0"/>
            </a:endParaRPr>
          </a:p>
          <a:p>
            <a:r>
              <a:rPr lang="tr-TR" sz="2800" dirty="0" smtClean="0">
                <a:latin typeface="Times New Roman" pitchFamily="18" charset="0"/>
                <a:cs typeface="Times New Roman" pitchFamily="18" charset="0"/>
              </a:rPr>
              <a:t>Kahvaltı yapma alışkanlığı kazandırın.</a:t>
            </a:r>
          </a:p>
          <a:p>
            <a:r>
              <a:rPr lang="tr-TR" sz="2800" dirty="0" smtClean="0">
                <a:latin typeface="Times New Roman" pitchFamily="18" charset="0"/>
                <a:cs typeface="Times New Roman" pitchFamily="18" charset="0"/>
              </a:rPr>
              <a:t>Mutfağınızdan abur </a:t>
            </a:r>
            <a:r>
              <a:rPr lang="tr-TR" sz="2800" dirty="0" err="1" smtClean="0">
                <a:latin typeface="Times New Roman" pitchFamily="18" charset="0"/>
                <a:cs typeface="Times New Roman" pitchFamily="18" charset="0"/>
              </a:rPr>
              <a:t>cuburları</a:t>
            </a:r>
            <a:r>
              <a:rPr lang="tr-TR" sz="2800" dirty="0" smtClean="0">
                <a:latin typeface="Times New Roman" pitchFamily="18" charset="0"/>
                <a:cs typeface="Times New Roman" pitchFamily="18" charset="0"/>
              </a:rPr>
              <a:t> uzak tutun, sebze, tam tahıllı besinler ve diğer sağlıklı seçimlerle doldurun.  </a:t>
            </a:r>
          </a:p>
          <a:p>
            <a:endParaRPr lang="tr-TR" dirty="0"/>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959</TotalTime>
  <Words>1341</Words>
  <Application>Microsoft Office PowerPoint</Application>
  <PresentationFormat>Ekran Gösterisi (4:3)</PresentationFormat>
  <Paragraphs>159</Paragraphs>
  <Slides>36</Slides>
  <Notes>2</Notes>
  <HiddenSlides>0</HiddenSlides>
  <MMClips>0</MMClips>
  <ScaleCrop>false</ScaleCrop>
  <HeadingPairs>
    <vt:vector size="4" baseType="variant">
      <vt:variant>
        <vt:lpstr>Tema</vt:lpstr>
      </vt:variant>
      <vt:variant>
        <vt:i4>1</vt:i4>
      </vt:variant>
      <vt:variant>
        <vt:lpstr>Slayt Başlıkları</vt:lpstr>
      </vt:variant>
      <vt:variant>
        <vt:i4>36</vt:i4>
      </vt:variant>
    </vt:vector>
  </HeadingPairs>
  <TitlesOfParts>
    <vt:vector size="37" baseType="lpstr">
      <vt:lpstr>Akış</vt:lpstr>
      <vt:lpstr> Okul Çocuklarında Sağlıklı Beslenmenin Önemi  </vt:lpstr>
      <vt:lpstr>İçerik</vt:lpstr>
      <vt:lpstr>Beslenme</vt:lpstr>
      <vt:lpstr>Slayt 4</vt:lpstr>
      <vt:lpstr>Slayt 5</vt:lpstr>
      <vt:lpstr>Çocuklarda Beslenmenin Amaçları:</vt:lpstr>
      <vt:lpstr> </vt:lpstr>
      <vt:lpstr>Slayt 8</vt:lpstr>
      <vt:lpstr> Ailenin Rolü</vt:lpstr>
      <vt:lpstr>Slayt 10</vt:lpstr>
      <vt:lpstr>Okul Beslenme Çantası</vt:lpstr>
      <vt:lpstr> Öğretmenin Rolü</vt:lpstr>
      <vt:lpstr>Okul çağı; 6 - 17 yaş grubu çocukları kapsar. Türkiye nüfusunun %16.5 (Tüik, 2015).</vt:lpstr>
      <vt:lpstr>Okul  Çocukları;</vt:lpstr>
      <vt:lpstr>Çocuklarda Büyüme </vt:lpstr>
      <vt:lpstr>Çocuklarda enerji ihtiyacı</vt:lpstr>
      <vt:lpstr>Slayt 17</vt:lpstr>
      <vt:lpstr>Enerji Gereksinimi</vt:lpstr>
      <vt:lpstr>Çocuklar günde kaç kalori tüketmeliler?</vt:lpstr>
      <vt:lpstr> Okul çocuklarında günlük alınması önerilen enerji (TÖBR,2014) </vt:lpstr>
      <vt:lpstr>Slayt 21</vt:lpstr>
      <vt:lpstr>Slayt 22</vt:lpstr>
      <vt:lpstr>Eğitim Kurumlarında Satışı Uygun Olan Gıda ve İçecekler;</vt:lpstr>
      <vt:lpstr>Slayt 24</vt:lpstr>
      <vt:lpstr>Eğitim Kurumlarında Satışı Uygun Olan Gıda ve İçecekler</vt:lpstr>
      <vt:lpstr> Kriterleri Sağladıklarında Satışı Uygun Görülen Atıştırmalık</vt:lpstr>
      <vt:lpstr>Araştırmalar ilköğretim ve ortaöğretim yaş grubundaki çocuklarda;</vt:lpstr>
      <vt:lpstr>Yetersiz ve dengesiz beslenen çocuklarda görülen başlıca beslenme sorunları: </vt:lpstr>
      <vt:lpstr>Yanlış beslenme alışkanlıklarına örnek</vt:lpstr>
      <vt:lpstr> </vt:lpstr>
      <vt:lpstr>Slayt 31</vt:lpstr>
      <vt:lpstr>Okul Çocuklarında Gün İçerisinde Alınması Önerilen Besin  Miktarları</vt:lpstr>
      <vt:lpstr>Okul çocukları için sağlıklı beslenme önerileri:</vt:lpstr>
      <vt:lpstr>                 Okul çocukları için sağlıklı beslenme   önerileri: </vt:lpstr>
      <vt:lpstr>Okul çocukları için sağlıklı beslenme   önerileri:</vt:lpstr>
      <vt:lpstr>Önerilen 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Çocuklarında Beslenmenin Önemi ve Beslenme Alışkanlıkları</dc:title>
  <dc:creator>ng</dc:creator>
  <cp:lastModifiedBy>Nevin GUNDUZ</cp:lastModifiedBy>
  <cp:revision>62</cp:revision>
  <dcterms:created xsi:type="dcterms:W3CDTF">2019-02-13T15:03:36Z</dcterms:created>
  <dcterms:modified xsi:type="dcterms:W3CDTF">2020-05-12T23:51:55Z</dcterms:modified>
</cp:coreProperties>
</file>